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9" r:id="rId2"/>
    <p:sldId id="260" r:id="rId3"/>
    <p:sldId id="292" r:id="rId4"/>
    <p:sldId id="285" r:id="rId5"/>
    <p:sldId id="291" r:id="rId6"/>
    <p:sldId id="286" r:id="rId7"/>
    <p:sldId id="265" r:id="rId8"/>
    <p:sldId id="264" r:id="rId9"/>
    <p:sldId id="263" r:id="rId10"/>
    <p:sldId id="267" r:id="rId11"/>
    <p:sldId id="268" r:id="rId12"/>
    <p:sldId id="269" r:id="rId13"/>
    <p:sldId id="270" r:id="rId14"/>
    <p:sldId id="271" r:id="rId15"/>
    <p:sldId id="293" r:id="rId16"/>
    <p:sldId id="272" r:id="rId17"/>
    <p:sldId id="273" r:id="rId18"/>
    <p:sldId id="294" r:id="rId19"/>
    <p:sldId id="275" r:id="rId20"/>
    <p:sldId id="295" r:id="rId21"/>
    <p:sldId id="296" r:id="rId22"/>
    <p:sldId id="297" r:id="rId23"/>
    <p:sldId id="298" r:id="rId24"/>
    <p:sldId id="279" r:id="rId25"/>
    <p:sldId id="28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88"/>
    <a:srgbClr val="99FF79"/>
    <a:srgbClr val="D3FFC5"/>
    <a:srgbClr val="66FF33"/>
    <a:srgbClr val="B6FF9F"/>
    <a:srgbClr val="7FF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306" autoAdjust="0"/>
    <p:restoredTop sz="94660"/>
  </p:normalViewPr>
  <p:slideViewPr>
    <p:cSldViewPr>
      <p:cViewPr>
        <p:scale>
          <a:sx n="79" d="100"/>
          <a:sy n="79" d="100"/>
        </p:scale>
        <p:origin x="-3276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DE783-36C4-498D-A537-8D8F3BEFCD71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A7C26-B18F-4770-B2BD-209AB89D2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9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7C26-B18F-4770-B2BD-209AB89D2BC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5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роз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Admin\Мои документы\Мои рисунки\Анимашки\Бабочки жучки и т п\16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857625"/>
            <a:ext cx="2438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Мои документы\Мои рисунки\Анимашки\Бабочки жучки и т п\borb2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57813"/>
            <a:ext cx="8477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Admin\Мои документы\Мои рисунки\Анимашки\Бабочки жучки и т п\44584253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28625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429375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0ED4-000F-4015-84D2-4B52E9DA94E7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0BCC-D9CE-49ED-8B32-0B4DB92F8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28233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1170-656F-46B6-9D26-862A6E3612F5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6B62-E161-4E8B-9C04-29952818B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1873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BAD7B-7192-45EE-A8B0-8318190F69AE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FB53-416F-4D37-AF2F-62092BF20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71513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8662" y="2428868"/>
            <a:ext cx="750923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12C5-86EF-4D0C-9800-5E1D5DF82020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B7C9-FF93-4551-BEEC-E2F0D4149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31698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5C20-6E1B-4203-88C2-CDAA2CDB7EE5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EDBFB-6DF8-48BF-A8FA-6193D643E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381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7B-B79A-445B-B4DB-81FC06F5AACF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9AF9-4892-48A7-98F1-B9004F81E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29499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5BD2-9644-43A7-BFE3-B1235A7F48F8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F552-11D7-40D4-BB4B-649C2C1DC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30574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586B-9FF4-4436-8613-AD1C20854F60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D112-6977-40B5-BDF0-450A9311E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96528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8E33-0C91-4866-B649-2E8E0382DF33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57AEE-435D-437E-8F1E-24A2FDF49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3487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64BA-0AB5-4527-BF21-FCA7291F761A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F72E4-5593-4EB0-9B14-0701812FA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69127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A830-2ECD-4D78-BE79-DC9F857E1322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FED8-D228-4FAB-9080-07434DFEE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97433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3FFC5"/>
            </a:gs>
            <a:gs pos="50000">
              <a:srgbClr val="99FF79"/>
            </a:gs>
            <a:gs pos="100000">
              <a:srgbClr val="66FF33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256C40-6A18-445E-A90B-686F8DE87FB1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697E0C-C17E-4BF0-A7C1-6BD620AD7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Мои шаблоны презентаций\фоны\роз3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5214938"/>
            <a:ext cx="25923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Мои документы\Мои рисунки\Анимашки\Бабочки жучки и т п\borb27.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  <p:sndAc>
      <p:stSnd>
        <p:snd r:embed="rId13" name="chimes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4;&#1054;%20&#1057;&#1042;&#1048;&#1044;&#1040;&#1053;&#1068;&#1045;%201%20&#1050;&#1051;&#1040;&#1057;&#1057;\alla-pugacheva-pesenka-pervoklassnika(1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4;&#1054;%20&#1057;&#1042;&#1048;&#1044;&#1040;&#1053;&#1068;&#1045;%201%20&#1050;&#1051;&#1040;&#1057;&#1057;\&#1095;&#1072;&#1089;&#1090;&#1091;&#1096;&#1082;&#1080;.mp3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&#1044;&#1054;%20&#1057;&#1042;&#1048;&#1044;&#1040;&#1053;&#1068;&#1045;%201%20&#1050;&#1051;&#1040;&#1057;&#1057;\&#1063;&#1077;&#1084;&#1091;%20&#1059;&#1095;&#1072;&#1090;%20&#1042;%20&#1064;&#1082;&#1086;&#1083;&#1077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5589240"/>
            <a:ext cx="5436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учитель начальных классов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Любовь Яковлевна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ГКОУ ЦИО «Южный»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1197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Летела стрела и попала в болото.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И в этом болоте поймал её кто-то.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Кто, распростившись с зелёной кожей.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Сделался милой, красивой, пригожей?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47990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Вот она какая, большая-пребольшая.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Вытащить её решили. 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Вшестером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одну тащили.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Но уселась крепко.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Что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же это?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8144" y="620688"/>
            <a:ext cx="3095625" cy="261213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5736" y="4017650"/>
            <a:ext cx="3687527" cy="27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94892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542" y="15232"/>
            <a:ext cx="69733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"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ошибки в стихотворениях" 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790" y="1196752"/>
            <a:ext cx="423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Спят ночами утки в конуре иль будке.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338" y="2061959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Сливки, масло и творог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даёт 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детишкам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носорог.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338" y="2708920"/>
            <a:ext cx="6596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Хорошо в футбол играем, шайбы часто забиваем.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790" y="3345029"/>
            <a:ext cx="6408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Помидор большой и спелый цвет имеет ярко-белый.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0212" y="3923764"/>
            <a:ext cx="6398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Летом лист берёзовый  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абсолютно розовый.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9790" y="4477762"/>
            <a:ext cx="594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На дрожащей осине каждый листик ярко-синий.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3338" y="5110610"/>
            <a:ext cx="7600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Новый год, когда встречают, люди пальму наряжают.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203531"/>
            <a:ext cx="3462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(Не утки, а собаки спят в конуре).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67918" y="1988840"/>
            <a:ext cx="2358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(Не носорог, а корова).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62216" y="2590842"/>
            <a:ext cx="2172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(Не шайбы, а мячи).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39599" y="3345122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C80888"/>
                </a:solidFill>
                <a:latin typeface="Monotype Corsiva" pitchFamily="66" charset="0"/>
              </a:rPr>
              <a:t>(Ярко-красный</a:t>
            </a:r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).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68692" y="3923764"/>
            <a:ext cx="2569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(Не розовый, а </a:t>
            </a:r>
            <a:r>
              <a:rPr lang="ru-RU" sz="2000" b="1" dirty="0" smtClean="0">
                <a:solidFill>
                  <a:srgbClr val="C80888"/>
                </a:solidFill>
                <a:latin typeface="Monotype Corsiva" pitchFamily="66" charset="0"/>
              </a:rPr>
              <a:t>зелёный</a:t>
            </a:r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).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57838" y="447776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(Не синий, а </a:t>
            </a:r>
            <a:r>
              <a:rPr lang="ru-RU" sz="2000" b="1" dirty="0" smtClean="0">
                <a:solidFill>
                  <a:srgbClr val="C80888"/>
                </a:solidFill>
                <a:latin typeface="Monotype Corsiva" pitchFamily="66" charset="0"/>
              </a:rPr>
              <a:t>зелёный </a:t>
            </a:r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летом </a:t>
            </a:r>
            <a:r>
              <a:rPr lang="ru-RU" sz="2000" b="1" dirty="0" smtClean="0">
                <a:solidFill>
                  <a:srgbClr val="C80888"/>
                </a:solidFill>
                <a:latin typeface="Monotype Corsiva" pitchFamily="66" charset="0"/>
              </a:rPr>
              <a:t>и</a:t>
            </a:r>
          </a:p>
          <a:p>
            <a:pPr lvl="0"/>
            <a:r>
              <a:rPr lang="ru-RU" sz="2000" b="1" dirty="0" smtClean="0">
                <a:solidFill>
                  <a:srgbClr val="C80888"/>
                </a:solidFill>
                <a:latin typeface="Monotype Corsiva" pitchFamily="66" charset="0"/>
              </a:rPr>
              <a:t> жёлтый </a:t>
            </a:r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осенью).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28039" y="5479942"/>
            <a:ext cx="2125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(Не пальму, а </a:t>
            </a:r>
            <a:r>
              <a:rPr lang="ru-RU" sz="2000" b="1" dirty="0" smtClean="0">
                <a:solidFill>
                  <a:srgbClr val="C80888"/>
                </a:solidFill>
                <a:latin typeface="Monotype Corsiva" pitchFamily="66" charset="0"/>
              </a:rPr>
              <a:t>ёлку</a:t>
            </a:r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19682381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9505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       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Письмо 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Русский язык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516" y="2574051"/>
            <a:ext cx="82189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Давайте вспомним первые уроки письма, где вы учились писать. </a:t>
            </a:r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Не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одну тетрадку исписали ребята за этот год. А помните, как трудно было вначале. </a:t>
            </a:r>
          </a:p>
          <a:p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  <a:p>
            <a:r>
              <a:rPr lang="ru-RU" sz="2000" b="1" dirty="0" smtClean="0">
                <a:solidFill>
                  <a:srgbClr val="C80888"/>
                </a:solidFill>
                <a:latin typeface="Monotype Corsiva" pitchFamily="66" charset="0"/>
              </a:rPr>
              <a:t>Неизвестно</a:t>
            </a:r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, как случилось,</a:t>
            </a:r>
          </a:p>
          <a:p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Только буква заблудилась -</a:t>
            </a:r>
          </a:p>
          <a:p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Заскочила в чей-то дом</a:t>
            </a:r>
          </a:p>
          <a:p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И хозяйничает в нем.</a:t>
            </a:r>
          </a:p>
          <a:p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Но едва туда вошла буква-озорница,</a:t>
            </a:r>
          </a:p>
          <a:p>
            <a:r>
              <a:rPr lang="ru-RU" sz="2000" b="1" dirty="0">
                <a:solidFill>
                  <a:srgbClr val="C80888"/>
                </a:solidFill>
                <a:latin typeface="Monotype Corsiva" pitchFamily="66" charset="0"/>
              </a:rPr>
              <a:t>Очень странные дела начали твориться.</a:t>
            </a:r>
          </a:p>
          <a:p>
            <a:endParaRPr lang="ru-RU" dirty="0"/>
          </a:p>
          <a:p>
            <a:r>
              <a:rPr lang="ru-RU" sz="2000" b="1" i="1" dirty="0">
                <a:solidFill>
                  <a:srgbClr val="002060"/>
                </a:solidFill>
                <a:latin typeface="Monotype Corsiva" pitchFamily="66" charset="0"/>
              </a:rPr>
              <a:t>Дети, поставьте буквы на свои места.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854092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Ехал дядя без жилета,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Заплатил он штраф за это.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0357" y="12649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На остров налетел ураган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Остался на пальме последний баран.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7943" y="23023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У вратаря большой улов,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Влетело в сетку пять волов.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2379" y="32849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Куклу выронив из рук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Маша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мчится к маме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"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Там ползет зеленый лук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длинными усами".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2379" y="49411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Не учил уроки,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А играл в футбол,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От того в тетрадке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Появился гол.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89488" y="399147"/>
            <a:ext cx="1192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Билета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4151" y="1642447"/>
            <a:ext cx="1011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Банан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6905" y="2717799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Голов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6504" y="4221088"/>
            <a:ext cx="78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Жук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5541332"/>
            <a:ext cx="797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Кол </a:t>
            </a:r>
          </a:p>
        </p:txBody>
      </p:sp>
    </p:spTree>
    <p:extLst>
      <p:ext uri="{BB962C8B-B14F-4D97-AF65-F5344CB8AC3E}">
        <p14:creationId xmlns:p14="http://schemas.microsoft.com/office/powerpoint/2010/main" val="1931186103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2"/>
            <a:ext cx="79736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«Знатоки русского языка»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57283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Крошки птички сели в ряд и словечки говорят.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857364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Сколько букв в русском языке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?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0537" y="2263512"/>
            <a:ext cx="2882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Предложения состоят из…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722" y="2701020"/>
            <a:ext cx="216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Слова делятся на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722" y="3166880"/>
            <a:ext cx="5376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Мы слышим и произносим звуки или буквы?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4473" y="3567685"/>
            <a:ext cx="2659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Наша речь состоит из 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697" y="3976559"/>
            <a:ext cx="2988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Буквы делятся на 2 группы?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1612" y="4379746"/>
            <a:ext cx="3603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Какие буквы не обозначают звуков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4879" y="4941168"/>
            <a:ext cx="6523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Разные вопросы задаю я всем: Как? Откуда? Сколько?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Почему? Зачем</a:t>
            </a: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4879" y="5805264"/>
            <a:ext cx="600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Друзья! В произведениях стою я для того, чтоб выразить волнение, тревогу, восхищение, победу, торжество.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58750" y="1461821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буквы)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87966" y="1894180"/>
            <a:ext cx="532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(33)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24517" y="2331688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(слов)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11554" y="2749853"/>
            <a:ext cx="813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(слоги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)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3182269"/>
            <a:ext cx="1071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(звуки)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89811" y="3623094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(предложений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)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85306" y="4041259"/>
            <a:ext cx="2234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(гласные и согласные)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71469" y="4450797"/>
            <a:ext cx="644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(ь, ъ)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58162" y="5313166"/>
            <a:ext cx="2502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(Вопросительный знак.)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6235" y="639636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(Восклицательный знак)</a:t>
            </a:r>
          </a:p>
          <a:p>
            <a:r>
              <a:rPr lang="ru-RU" dirty="0"/>
              <a:t> 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429256" y="1785926"/>
            <a:ext cx="3571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А,Б,В,Г,Д,Е,Ё,Ж – прикатили на еже.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И,Й,К,Л,М,Н,О – дружно вылезли в окно.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П,Р,С,Т,У,Ф,Х – оседлали петуха.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Ч,Ц,Ш,Щ,Ъ,Ы,Ь,Э,Ю,Я – вот и вся моя семья.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5340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32656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Физкультминутка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6" name="Picture 4" descr="C:\Users\Irina\Desktop\1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09260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4624"/>
            <a:ext cx="57502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Математика </a:t>
            </a: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027200" y="2780928"/>
            <a:ext cx="45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96752"/>
            <a:ext cx="803582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1.Какая  цифра получится, если перевернуть  цифру 6?</a:t>
            </a:r>
          </a:p>
          <a:p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2.Три ромашки- желтоглазки, два весёлых  василька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Подарили маме дети. Сколько же цветов в букете?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3.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4 зайца шли из школы И вдруг, на них напали пчёлы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    Два зайчика спаслись едва .А сколько не успели?</a:t>
            </a:r>
          </a:p>
          <a:p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4.  Яблоки в саду поспели. Мы отведать их успели: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    5 румяных, наливных, 3 с кислинкой. Сколько их?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5 . Все ли здесь цыплятки-детки, надо сосчитать наседке,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    7 – на грядке, 3 – во  ржи. Сколько их всего, скажи!</a:t>
            </a:r>
          </a:p>
          <a:p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457200" indent="-457200">
              <a:buAutoNum type="arabicPeriod" startAt="6"/>
            </a:pP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5 щенят в футбол играли, одного домой позвали.</a:t>
            </a:r>
          </a:p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        Он в окно глядит, считает: сколько их теперь играет?</a:t>
            </a:r>
          </a:p>
          <a:p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51276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6328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4. В клетке находилось 4 кролика. Четверо ребят купили по одному из этих кроликов, и один кролик остался в клетке. Как это могло случиться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5. Когда гусь стоит на двух ногах, то он вести 4 килограмма.</a:t>
            </a:r>
          </a:p>
          <a:p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 Сколько будет весить гусь, когда встанет на одну ногу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6. На столе стояли три стакана с вишней. Костя съел один стакан вишни, поставив стакан на стол. Сколько стаканов осталось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</a:p>
          <a:p>
            <a:pPr lvl="0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7.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Сидят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три кошки, против каждой кошки – две кошки. Много ли всех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8.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Три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мальчика, Коля, Петя и Женя отправились в магазин. По дороге у магазина они нашли три копейки. Сколько денег бы нашел один Петя если бы он отправился в магазин? </a:t>
            </a:r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9. Семь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воробышек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спустились на грядки. Котик – хитрюга внезапно подкрался, мигом схватил одного и умчался. Вот как опасно клевать без оглядки! Сколько теперь их осталось на грядке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10. Что тяжелее - один килограмм ваты или один килограмм железа?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908720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80888"/>
                </a:solidFill>
                <a:latin typeface="Monotype Corsiva" pitchFamily="66" charset="0"/>
              </a:rPr>
              <a:t>(один мальчик купил кролика вместе с клеткой.)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1700808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80888"/>
                </a:solidFill>
                <a:latin typeface="Monotype Corsiva" pitchFamily="66" charset="0"/>
              </a:rPr>
              <a:t>(4 </a:t>
            </a:r>
            <a:r>
              <a:rPr lang="ru-RU" sz="2400" b="1" dirty="0" smtClean="0">
                <a:solidFill>
                  <a:srgbClr val="C80888"/>
                </a:solidFill>
                <a:latin typeface="Monotype Corsiva" pitchFamily="66" charset="0"/>
              </a:rPr>
              <a:t>кг).</a:t>
            </a:r>
            <a:endParaRPr lang="ru-RU" sz="2400" b="1" dirty="0">
              <a:solidFill>
                <a:srgbClr val="C80888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4176" y="2636912"/>
            <a:ext cx="162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rgbClr val="C80888"/>
                </a:solidFill>
                <a:latin typeface="Monotype Corsiva" pitchFamily="66" charset="0"/>
              </a:rPr>
              <a:t>(3 стакана).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12360" y="3271922"/>
            <a:ext cx="468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80888"/>
                </a:solidFill>
                <a:latin typeface="Monotype Corsiva" pitchFamily="66" charset="0"/>
              </a:rPr>
              <a:t>(3)</a:t>
            </a:r>
            <a:endParaRPr lang="ru-RU" sz="2400" b="1" dirty="0">
              <a:solidFill>
                <a:srgbClr val="C80888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4437112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80888"/>
                </a:solidFill>
                <a:latin typeface="Monotype Corsiva" pitchFamily="66" charset="0"/>
              </a:rPr>
              <a:t>(</a:t>
            </a:r>
            <a:r>
              <a:rPr lang="ru-RU" sz="2400" b="1" dirty="0">
                <a:solidFill>
                  <a:srgbClr val="C80888"/>
                </a:solidFill>
                <a:latin typeface="Monotype Corsiva" pitchFamily="66" charset="0"/>
              </a:rPr>
              <a:t>3</a:t>
            </a:r>
            <a:r>
              <a:rPr lang="ru-RU" sz="2400" b="1" dirty="0" smtClean="0">
                <a:solidFill>
                  <a:srgbClr val="C80888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C80888"/>
                </a:solidFill>
                <a:latin typeface="Monotype Corsiva" pitchFamily="66" charset="0"/>
              </a:rPr>
              <a:t>копейки</a:t>
            </a:r>
            <a:r>
              <a:rPr lang="ru-RU" sz="2400" b="1" dirty="0" smtClean="0">
                <a:solidFill>
                  <a:srgbClr val="C80888"/>
                </a:solidFill>
                <a:latin typeface="Monotype Corsiva" pitchFamily="66" charset="0"/>
              </a:rPr>
              <a:t>)</a:t>
            </a:r>
            <a:endParaRPr lang="ru-RU" sz="2400" b="1" dirty="0">
              <a:solidFill>
                <a:srgbClr val="C80888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2982" y="580526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80888"/>
                </a:solidFill>
                <a:latin typeface="Monotype Corsiva" pitchFamily="66" charset="0"/>
              </a:rPr>
              <a:t>(ни одного)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53455" y="648866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80888"/>
                </a:solidFill>
                <a:latin typeface="Monotype Corsiva" pitchFamily="66" charset="0"/>
              </a:rPr>
              <a:t>(одинаково)</a:t>
            </a:r>
          </a:p>
        </p:txBody>
      </p:sp>
    </p:spTree>
    <p:extLst>
      <p:ext uri="{BB962C8B-B14F-4D97-AF65-F5344CB8AC3E}">
        <p14:creationId xmlns:p14="http://schemas.microsoft.com/office/powerpoint/2010/main" val="126086590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Desktop\1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6889"/>
            <a:ext cx="3888432" cy="46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332656"/>
            <a:ext cx="35782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Музыка </a:t>
            </a:r>
          </a:p>
        </p:txBody>
      </p:sp>
      <p:pic>
        <p:nvPicPr>
          <p:cNvPr id="5" name="alla-pugacheva-pesenka-pervoklassnika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1472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46016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72202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Окружающий мир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340768"/>
            <a:ext cx="62646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Друзья задам я вам вопрос, а вы над ним подумайте. </a:t>
            </a:r>
          </a:p>
          <a:p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Одно из двух – ДА или НЕТ – ответьте вслух! </a:t>
            </a:r>
          </a:p>
          <a:p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Коль вы находчивы сполна, поможет рифма, </a:t>
            </a:r>
          </a:p>
          <a:p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Но она - настолько хитрая у нас, что может с толку сбить подчас. </a:t>
            </a:r>
          </a:p>
          <a:p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Готовы, дети?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694" y="4149080"/>
            <a:ext cx="80883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- Скажи, приветствуя рассвет, поёт ли сом усатый? </a:t>
            </a:r>
          </a:p>
          <a:p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- А, рассекая гладь пруда, умеют гуси плавать?  </a:t>
            </a:r>
          </a:p>
          <a:p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- А если солнцем снег согрет, он станет льдом холодным? </a:t>
            </a:r>
          </a:p>
          <a:p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- Ответь, а может резеда цвести в саду зимою? </a:t>
            </a:r>
          </a:p>
          <a:p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- А крокодил собрать букет из белых лилий может? </a:t>
            </a:r>
          </a:p>
          <a:p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- Верблюд способен, дай ответ, идти три дня без пищи? </a:t>
            </a:r>
          </a:p>
          <a:p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– В конце спросить пришла пора, а вам понравилась игра?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54052" y="332127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Мы в первом классе за природой наблюдали.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И  птиц, зверей, растенья изучали.</a:t>
            </a:r>
          </a:p>
        </p:txBody>
      </p:sp>
    </p:spTree>
    <p:extLst>
      <p:ext uri="{BB962C8B-B14F-4D97-AF65-F5344CB8AC3E}">
        <p14:creationId xmlns:p14="http://schemas.microsoft.com/office/powerpoint/2010/main" val="3091026968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496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3294905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Сегодня день торжественный у нас,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Он, знаю, никогда не повторится.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Хоть много предстоит ещё учиться,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 самый главный – это первый класс</a:t>
            </a:r>
            <a:endParaRPr lang="ru-RU" sz="2400" dirty="0"/>
          </a:p>
        </p:txBody>
      </p:sp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68239"/>
            <a:ext cx="3643338" cy="3603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417519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82013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 Уважаемые родители! Посмотрите на своих ребятишек. Ведь они за это время очень выросли, поумнели, многому научились и многое узнали. 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Пролетели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дни, недели, месяцы напряженного труда. Все ученики перешли во второй класс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</a:p>
          <a:p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ЗАГАДКИ     ДЛЯ    РОДИТЕЛЕЙ.</a:t>
            </a:r>
          </a:p>
          <a:p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endParaRPr lang="ru-RU" sz="1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51739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89271"/>
            <a:ext cx="54954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Загадки для родителей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689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.   </a:t>
            </a:r>
            <a:endParaRPr lang="ru-RU" sz="2000" dirty="0" smtClean="0">
              <a:solidFill>
                <a:schemeClr val="tx2"/>
              </a:solidFill>
            </a:endParaRPr>
          </a:p>
          <a:p>
            <a:pPr lvl="0"/>
            <a:r>
              <a:rPr lang="ru-RU" sz="2000" dirty="0" smtClean="0">
                <a:solidFill>
                  <a:schemeClr val="tx2"/>
                </a:solidFill>
              </a:rPr>
              <a:t> 1.  У животного 2 правые лапы, 2 левые, 2 передние и 2 задние. Сколько лап у животного?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dirty="0" smtClean="0">
              <a:solidFill>
                <a:schemeClr val="tx2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2. В двух стаканах было по 8 орехов. Затем из одного стакана орехи высыпали на тарелку.</a:t>
            </a:r>
            <a:r>
              <a:rPr lang="ru-RU" sz="2000" dirty="0" smtClean="0">
                <a:solidFill>
                  <a:schemeClr val="tx2"/>
                </a:solidFill>
              </a:rPr>
              <a:t> Где орехов больше: во втором стакане или на тарелке? </a:t>
            </a:r>
          </a:p>
          <a:p>
            <a:pPr lvl="0"/>
            <a:endParaRPr lang="ru-RU" sz="2000" dirty="0" smtClean="0">
              <a:solidFill>
                <a:schemeClr val="tx2"/>
              </a:solidFill>
            </a:endParaRPr>
          </a:p>
          <a:p>
            <a:pPr lvl="0"/>
            <a:r>
              <a:rPr lang="ru-RU" sz="2000" dirty="0" smtClean="0">
                <a:solidFill>
                  <a:schemeClr val="tx2"/>
                </a:solidFill>
              </a:rPr>
              <a:t>3. Как можно разделить 5 конфет между 5-ю ребятами так, чтобы каждый получил по конфете, а одна осталась в коробке? </a:t>
            </a:r>
          </a:p>
          <a:p>
            <a:pPr lvl="0"/>
            <a:endParaRPr lang="ru-RU" sz="2000" dirty="0" smtClean="0">
              <a:solidFill>
                <a:schemeClr val="tx2"/>
              </a:solidFill>
            </a:endParaRPr>
          </a:p>
          <a:p>
            <a:pPr lvl="0"/>
            <a:r>
              <a:rPr lang="ru-RU" sz="2000" dirty="0" smtClean="0">
                <a:solidFill>
                  <a:schemeClr val="tx2"/>
                </a:solidFill>
              </a:rPr>
              <a:t>4. В семье два отца и два сына. Сколько всего мужчин в семье?</a:t>
            </a:r>
          </a:p>
          <a:p>
            <a:pPr lvl="0"/>
            <a:endParaRPr lang="ru-RU" sz="2000" dirty="0" smtClean="0">
              <a:solidFill>
                <a:schemeClr val="tx2"/>
              </a:solidFill>
            </a:endParaRPr>
          </a:p>
          <a:p>
            <a:pPr lvl="0"/>
            <a:r>
              <a:rPr lang="ru-RU" sz="2000" dirty="0" smtClean="0">
                <a:solidFill>
                  <a:schemeClr val="tx2"/>
                </a:solidFill>
              </a:rPr>
              <a:t>5. Бабушка связала внукам 3 шарфа и 6 варежек.</a:t>
            </a:r>
          </a:p>
          <a:p>
            <a:pPr lvl="0"/>
            <a:r>
              <a:rPr lang="ru-RU" sz="2000" dirty="0" smtClean="0">
                <a:solidFill>
                  <a:schemeClr val="tx2"/>
                </a:solidFill>
              </a:rPr>
              <a:t> Сколько внуков у бабушки?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lvl="0">
              <a:tabLst>
                <a:tab pos="457200" algn="l"/>
              </a:tabLst>
            </a:pPr>
            <a:endParaRPr lang="ru-RU" sz="24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400" dirty="0" smtClean="0">
              <a:solidFill>
                <a:schemeClr val="tx2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34290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500043"/>
            <a:ext cx="6786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71480"/>
            <a:ext cx="77153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chemeClr val="tx2"/>
                </a:solidFill>
              </a:rPr>
              <a:t>Родители, обучаясь вместе с детьми в 1 классе, тоже научились красиво писать. Свои умения они нам и продемонстрируют, но взрослым задание мы усложнили: Надо написать у доски на листе слово «школа» фломастером, прикрепленном к длинной указке, держать которую надо на вытянутой руке.</a:t>
            </a:r>
          </a:p>
          <a:p>
            <a:pPr lvl="0"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4315828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514" y="928670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-Ребята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, вы убедились, что вместе с вами и ваши родители прошли все науки первого класса? 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Теперь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и их мы можем вместе с вами перевести во второй класс.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478" y="3143248"/>
            <a:ext cx="7030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Monotype Corsiva" pitchFamily="66" charset="0"/>
              </a:rPr>
              <a:t>Р</a:t>
            </a: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одителям </a:t>
            </a:r>
            <a:r>
              <a:rPr lang="ru-RU" sz="3600" b="1" dirty="0">
                <a:solidFill>
                  <a:srgbClr val="0070C0"/>
                </a:solidFill>
                <a:latin typeface="Monotype Corsiva" pitchFamily="66" charset="0"/>
              </a:rPr>
              <a:t>“спасибо” за то, что в любую минуту, грустную и радостную, они всегда с вами.</a:t>
            </a:r>
          </a:p>
        </p:txBody>
      </p:sp>
    </p:spTree>
    <p:extLst>
      <p:ext uri="{BB962C8B-B14F-4D97-AF65-F5344CB8AC3E}">
        <p14:creationId xmlns:p14="http://schemas.microsoft.com/office/powerpoint/2010/main" val="359311159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014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Технология 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ИЗО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част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6215082"/>
            <a:ext cx="304800" cy="304800"/>
          </a:xfrm>
          <a:prstGeom prst="rect">
            <a:avLst/>
          </a:prstGeom>
        </p:spPr>
      </p:pic>
      <p:pic>
        <p:nvPicPr>
          <p:cNvPr id="6" name="Рисунок 5" descr="C:\Users\user\Desktop\лужайка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480720" cy="43254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1124744"/>
            <a:ext cx="6001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Вот оно какое наше лето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85926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7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88640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Вот и окончен первый класс,</a:t>
            </a:r>
          </a:p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Он интересен был для  нас.</a:t>
            </a:r>
          </a:p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Мы буквы с цифрами писали,</a:t>
            </a:r>
          </a:p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Задачи сложные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решали 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2880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Мы вернёмся в сентябре</a:t>
            </a:r>
          </a:p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Встретим осень во дворе</a:t>
            </a:r>
          </a:p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И в путь отправимся на школьном корабле!</a:t>
            </a:r>
          </a:p>
        </p:txBody>
      </p:sp>
      <p:pic>
        <p:nvPicPr>
          <p:cNvPr id="8194" name="Picture 2" descr="C:\Users\Irina\Desktop\1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78" y="2829129"/>
            <a:ext cx="4468134" cy="395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8043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itchFamily="34" charset="0"/>
                <a:cs typeface="Times New Roman" panose="02020603050405020304" pitchFamily="18" charset="0"/>
              </a:rPr>
              <a:t>До свиданья, 1-й класс.</a:t>
            </a:r>
            <a:endParaRPr lang="ru-RU" sz="2400" b="1" i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 algn="just" eaLnBrk="0" hangingPunct="0"/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itchFamily="34" charset="0"/>
                <a:cs typeface="Times New Roman" panose="02020603050405020304" pitchFamily="18" charset="0"/>
              </a:rPr>
              <a:t>Это кажется про нас.</a:t>
            </a:r>
            <a:endParaRPr lang="ru-RU" sz="2400" b="1" i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 algn="just" eaLnBrk="0" hangingPunct="0"/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itchFamily="34" charset="0"/>
                <a:cs typeface="Times New Roman" panose="02020603050405020304" pitchFamily="18" charset="0"/>
              </a:rPr>
              <a:t>Малышами много раз мы играли в 1-й класс.</a:t>
            </a:r>
            <a:endParaRPr lang="ru-RU" sz="2400" b="1" i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 algn="just" eaLnBrk="0" hangingPunct="0"/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itchFamily="34" charset="0"/>
                <a:cs typeface="Times New Roman" panose="02020603050405020304" pitchFamily="18" charset="0"/>
              </a:rPr>
              <a:t>Даже снился мне во сне класс с табличкой «1-й А»</a:t>
            </a:r>
            <a:endParaRPr lang="ru-RU" sz="2400" b="1" i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775_1501ebe1f9d0fe2e20fe2508e3edede1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285992"/>
            <a:ext cx="5786477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5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много было волнений перед 1 сентября </a:t>
            </a:r>
          </a:p>
        </p:txBody>
      </p:sp>
      <p:pic>
        <p:nvPicPr>
          <p:cNvPr id="6147" name="Picture 3" descr="C:\Users\Irina\Desktop\1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590465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85842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Первый раз в 1 класс</a:t>
            </a:r>
            <a:b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Чему учат в школе?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F:\1 класс\Прощание с 1 кл\kadr_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67856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1 класс\Прощание с 1 кл\kadr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75476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Чему 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43966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Сегодня мы вам расскажем о том, чему мы учились в 1 классе. 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Какие же предметы мы изучаем в школе?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C:\Users\Irina\Desktop\1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73" y="1655862"/>
            <a:ext cx="5013498" cy="501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3609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Литературное чтение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64904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Monotype Corsiva" pitchFamily="66" charset="0"/>
              </a:rPr>
              <a:t>Букв сначала мы не знали, мамы сказки нам читали. </a:t>
            </a:r>
          </a:p>
          <a:p>
            <a:r>
              <a:rPr lang="ru-RU" sz="4800" b="1" dirty="0">
                <a:solidFill>
                  <a:srgbClr val="0070C0"/>
                </a:solidFill>
                <a:latin typeface="Monotype Corsiva" pitchFamily="66" charset="0"/>
              </a:rPr>
              <a:t>А теперь читаем сами – подружились сказки с нами. </a:t>
            </a:r>
          </a:p>
        </p:txBody>
      </p:sp>
    </p:spTree>
    <p:extLst>
      <p:ext uri="{BB962C8B-B14F-4D97-AF65-F5344CB8AC3E}">
        <p14:creationId xmlns:p14="http://schemas.microsoft.com/office/powerpoint/2010/main" val="640068272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31191"/>
            <a:ext cx="46634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"Угадай сказку"</a:t>
            </a:r>
            <a:endParaRPr lang="ru-RU" sz="6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785189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Я начну, а вы кончайте,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Только в рифму отвечайте!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437" y="24928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В сказке лошадь непростая: 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Чудо-грива золотая,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По горам парнишку носит,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Да никак его не сбросит.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Есть у лошади сынок-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Удивительный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конёк,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Удивительный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конёк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,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По прозванью…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5896" y="2016295"/>
            <a:ext cx="3312368" cy="39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64058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Перед волком он дрожал,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От медведя убежал,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А лисице на зубок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Всё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ж попался…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14096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Про уютный некий дом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Разговор мы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заведём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Там богатая особа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Проживала, чай пила.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Чай пила, жевала сдобу.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К сожаленью, у особы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Дом весь выгорел дотла.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Что ж , подумайте немножко…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Верно, это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тётя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…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5805" y="116632"/>
            <a:ext cx="2175048" cy="288032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7904" y="3140968"/>
            <a:ext cx="3245991" cy="26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3436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шаблон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1817</TotalTime>
  <Words>1503</Words>
  <Application>Microsoft Office PowerPoint</Application>
  <PresentationFormat>Экран (4:3)</PresentationFormat>
  <Paragraphs>240</Paragraphs>
  <Slides>25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шаблон 4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раз в 1 класс Чему учат в школе?</vt:lpstr>
      <vt:lpstr>Презентация PowerPoint</vt:lpstr>
      <vt:lpstr>Литературное чтение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 свидания, 1 класс</dc:title>
  <dc:creator>user</dc:creator>
  <cp:lastModifiedBy>евгений петров</cp:lastModifiedBy>
  <cp:revision>108</cp:revision>
  <dcterms:created xsi:type="dcterms:W3CDTF">2013-05-20T12:40:44Z</dcterms:created>
  <dcterms:modified xsi:type="dcterms:W3CDTF">2022-06-07T08:12:36Z</dcterms:modified>
</cp:coreProperties>
</file>