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56" r:id="rId3"/>
    <p:sldId id="295" r:id="rId4"/>
    <p:sldId id="283" r:id="rId5"/>
    <p:sldId id="284" r:id="rId6"/>
    <p:sldId id="285" r:id="rId7"/>
    <p:sldId id="286" r:id="rId8"/>
    <p:sldId id="297" r:id="rId9"/>
    <p:sldId id="298" r:id="rId10"/>
    <p:sldId id="299" r:id="rId11"/>
    <p:sldId id="258" r:id="rId12"/>
    <p:sldId id="273" r:id="rId13"/>
    <p:sldId id="268" r:id="rId14"/>
    <p:sldId id="260" r:id="rId15"/>
    <p:sldId id="296" r:id="rId16"/>
    <p:sldId id="311" r:id="rId17"/>
    <p:sldId id="267" r:id="rId18"/>
    <p:sldId id="262" r:id="rId19"/>
    <p:sldId id="263" r:id="rId20"/>
    <p:sldId id="302" r:id="rId21"/>
    <p:sldId id="312" r:id="rId22"/>
    <p:sldId id="264" r:id="rId23"/>
    <p:sldId id="265" r:id="rId24"/>
    <p:sldId id="287" r:id="rId25"/>
    <p:sldId id="306" r:id="rId26"/>
    <p:sldId id="310" r:id="rId27"/>
    <p:sldId id="272" r:id="rId28"/>
    <p:sldId id="313" r:id="rId29"/>
    <p:sldId id="314" r:id="rId30"/>
    <p:sldId id="305" r:id="rId31"/>
    <p:sldId id="288" r:id="rId32"/>
    <p:sldId id="274" r:id="rId33"/>
    <p:sldId id="301" r:id="rId34"/>
    <p:sldId id="266" r:id="rId35"/>
    <p:sldId id="269" r:id="rId36"/>
    <p:sldId id="304" r:id="rId37"/>
    <p:sldId id="303" r:id="rId38"/>
    <p:sldId id="261" r:id="rId39"/>
    <p:sldId id="275" r:id="rId40"/>
    <p:sldId id="270" r:id="rId41"/>
    <p:sldId id="308" r:id="rId42"/>
    <p:sldId id="271" r:id="rId43"/>
    <p:sldId id="307" r:id="rId44"/>
    <p:sldId id="309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95" autoAdjust="0"/>
  </p:normalViewPr>
  <p:slideViewPr>
    <p:cSldViewPr snapToGrid="0">
      <p:cViewPr>
        <p:scale>
          <a:sx n="64" d="100"/>
          <a:sy n="64" d="100"/>
        </p:scale>
        <p:origin x="-654" y="-8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2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C8E331-E78A-4F1B-85AF-6829D8A28477}" type="doc">
      <dgm:prSet loTypeId="urn:microsoft.com/office/officeart/2005/8/layout/chevron2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43327E3-0A32-438E-8F45-C4E02C208854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A0530BBC-BDD6-4AF4-9980-690B73FCBA22}" type="parTrans" cxnId="{66968397-2597-46BD-B07D-5F4FE7C829C9}">
      <dgm:prSet/>
      <dgm:spPr/>
      <dgm:t>
        <a:bodyPr/>
        <a:lstStyle/>
        <a:p>
          <a:endParaRPr lang="ru-RU"/>
        </a:p>
      </dgm:t>
    </dgm:pt>
    <dgm:pt modelId="{E5AEFB95-2495-4F68-A771-05A4B52307F9}" type="sibTrans" cxnId="{66968397-2597-46BD-B07D-5F4FE7C829C9}">
      <dgm:prSet/>
      <dgm:spPr/>
      <dgm:t>
        <a:bodyPr/>
        <a:lstStyle/>
        <a:p>
          <a:endParaRPr lang="ru-RU"/>
        </a:p>
      </dgm:t>
    </dgm:pt>
    <dgm:pt modelId="{EE2C0C4F-2F44-464D-BBDD-1AD3CE59020D}">
      <dgm:prSet phldrT="[Текст]" custT="1"/>
      <dgm:spPr/>
      <dgm:t>
        <a:bodyPr/>
        <a:lstStyle/>
        <a:p>
          <a:r>
            <a:rPr lang="ru-RU" sz="3200" dirty="0" smtClean="0"/>
            <a:t>Читательская грамотность как составляющая функциональной грамотности</a:t>
          </a:r>
          <a:endParaRPr lang="ru-RU" sz="3200" dirty="0"/>
        </a:p>
      </dgm:t>
    </dgm:pt>
    <dgm:pt modelId="{995DF225-A1E0-4993-83B5-DA636C94302B}" type="parTrans" cxnId="{AB5BE98F-ACC0-44B3-AEEA-E94E3459A808}">
      <dgm:prSet/>
      <dgm:spPr/>
      <dgm:t>
        <a:bodyPr/>
        <a:lstStyle/>
        <a:p>
          <a:endParaRPr lang="ru-RU"/>
        </a:p>
      </dgm:t>
    </dgm:pt>
    <dgm:pt modelId="{018BF83F-C7CA-4AFD-A5E9-7B55CFEF06E8}" type="sibTrans" cxnId="{AB5BE98F-ACC0-44B3-AEEA-E94E3459A808}">
      <dgm:prSet/>
      <dgm:spPr/>
      <dgm:t>
        <a:bodyPr/>
        <a:lstStyle/>
        <a:p>
          <a:endParaRPr lang="ru-RU"/>
        </a:p>
      </dgm:t>
    </dgm:pt>
    <dgm:pt modelId="{61C46BC4-0F0E-4D95-A690-8BFCA3E272A5}">
      <dgm:prSet phldrT="[Текст]"/>
      <dgm:spPr/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9DC8E0B0-B76A-4166-8693-6A8EB5EC0066}" type="parTrans" cxnId="{55DBC0E2-CCF2-4538-8EBB-4F3C92FD0823}">
      <dgm:prSet/>
      <dgm:spPr/>
      <dgm:t>
        <a:bodyPr/>
        <a:lstStyle/>
        <a:p>
          <a:endParaRPr lang="ru-RU"/>
        </a:p>
      </dgm:t>
    </dgm:pt>
    <dgm:pt modelId="{3DDA6BE5-4842-496E-A1A4-E2FC0D66FA68}" type="sibTrans" cxnId="{55DBC0E2-CCF2-4538-8EBB-4F3C92FD0823}">
      <dgm:prSet/>
      <dgm:spPr/>
      <dgm:t>
        <a:bodyPr/>
        <a:lstStyle/>
        <a:p>
          <a:endParaRPr lang="ru-RU"/>
        </a:p>
      </dgm:t>
    </dgm:pt>
    <dgm:pt modelId="{EE57037D-14FF-4BF7-A444-F24C5435BBB0}">
      <dgm:prSet phldrT="[Текст]" custT="1"/>
      <dgm:spPr/>
      <dgm:t>
        <a:bodyPr/>
        <a:lstStyle/>
        <a:p>
          <a:r>
            <a:rPr lang="ru-RU" sz="3200" dirty="0" smtClean="0"/>
            <a:t>Особенности</a:t>
          </a:r>
          <a:r>
            <a:rPr lang="ru-RU" sz="3200" baseline="0" dirty="0" smtClean="0"/>
            <a:t> формирования читательской компетентности на уроках литературы</a:t>
          </a:r>
          <a:endParaRPr lang="ru-RU" sz="3200" dirty="0"/>
        </a:p>
      </dgm:t>
    </dgm:pt>
    <dgm:pt modelId="{32662DD5-F1BA-4840-BD2A-2902356E98E0}" type="parTrans" cxnId="{89569819-6469-4E7A-A07A-2597BA73FB4F}">
      <dgm:prSet/>
      <dgm:spPr/>
      <dgm:t>
        <a:bodyPr/>
        <a:lstStyle/>
        <a:p>
          <a:endParaRPr lang="ru-RU"/>
        </a:p>
      </dgm:t>
    </dgm:pt>
    <dgm:pt modelId="{29365996-AA68-49BF-9C81-518E52E156D9}" type="sibTrans" cxnId="{89569819-6469-4E7A-A07A-2597BA73FB4F}">
      <dgm:prSet/>
      <dgm:spPr/>
      <dgm:t>
        <a:bodyPr/>
        <a:lstStyle/>
        <a:p>
          <a:endParaRPr lang="ru-RU"/>
        </a:p>
      </dgm:t>
    </dgm:pt>
    <dgm:pt modelId="{B11F1B6B-1E50-4E58-BF74-D506A9669939}">
      <dgm:prSet phldrT="[Текст]"/>
      <dgm:spPr/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08FD8070-08D8-4709-85DB-90BA0AB21AF7}" type="parTrans" cxnId="{143664F3-513F-451A-81CF-C611087ED4EA}">
      <dgm:prSet/>
      <dgm:spPr/>
      <dgm:t>
        <a:bodyPr/>
        <a:lstStyle/>
        <a:p>
          <a:endParaRPr lang="ru-RU"/>
        </a:p>
      </dgm:t>
    </dgm:pt>
    <dgm:pt modelId="{7C231778-4EB8-46DB-A22F-E364A5C03475}" type="sibTrans" cxnId="{143664F3-513F-451A-81CF-C611087ED4EA}">
      <dgm:prSet/>
      <dgm:spPr/>
      <dgm:t>
        <a:bodyPr/>
        <a:lstStyle/>
        <a:p>
          <a:endParaRPr lang="ru-RU"/>
        </a:p>
      </dgm:t>
    </dgm:pt>
    <dgm:pt modelId="{278F9DD9-3AB9-4497-A995-26DEA391A878}">
      <dgm:prSet phldrT="[Текст]"/>
      <dgm:spPr/>
      <dgm:t>
        <a:bodyPr/>
        <a:lstStyle/>
        <a:p>
          <a:endParaRPr lang="ru-RU" dirty="0"/>
        </a:p>
      </dgm:t>
    </dgm:pt>
    <dgm:pt modelId="{C843C9E1-93BB-4832-A215-FBD1FD8B0738}" type="parTrans" cxnId="{FA511D94-1A63-4727-99C1-D93CD0A11A03}">
      <dgm:prSet/>
      <dgm:spPr/>
      <dgm:t>
        <a:bodyPr/>
        <a:lstStyle/>
        <a:p>
          <a:endParaRPr lang="ru-RU"/>
        </a:p>
      </dgm:t>
    </dgm:pt>
    <dgm:pt modelId="{88ABD12F-3EF2-49CF-AEC3-76A877E4A858}" type="sibTrans" cxnId="{FA511D94-1A63-4727-99C1-D93CD0A11A03}">
      <dgm:prSet/>
      <dgm:spPr/>
      <dgm:t>
        <a:bodyPr/>
        <a:lstStyle/>
        <a:p>
          <a:endParaRPr lang="ru-RU"/>
        </a:p>
      </dgm:t>
    </dgm:pt>
    <dgm:pt modelId="{81FFB577-7695-49BA-88E9-C555DC449529}">
      <dgm:prSet phldrT="[Текст]"/>
      <dgm:spPr/>
      <dgm:t>
        <a:bodyPr/>
        <a:lstStyle/>
        <a:p>
          <a:r>
            <a:rPr lang="ru-RU" dirty="0" smtClean="0"/>
            <a:t>Практическая работа</a:t>
          </a:r>
          <a:endParaRPr lang="ru-RU" dirty="0"/>
        </a:p>
      </dgm:t>
    </dgm:pt>
    <dgm:pt modelId="{0C14E781-4206-4F5A-914A-B225990305CF}" type="parTrans" cxnId="{60E371B9-8BA8-411D-B373-AF721C66D426}">
      <dgm:prSet/>
      <dgm:spPr/>
      <dgm:t>
        <a:bodyPr/>
        <a:lstStyle/>
        <a:p>
          <a:endParaRPr lang="ru-RU"/>
        </a:p>
      </dgm:t>
    </dgm:pt>
    <dgm:pt modelId="{011FD220-D973-418D-9739-3B0945805AB6}" type="sibTrans" cxnId="{60E371B9-8BA8-411D-B373-AF721C66D426}">
      <dgm:prSet/>
      <dgm:spPr/>
      <dgm:t>
        <a:bodyPr/>
        <a:lstStyle/>
        <a:p>
          <a:endParaRPr lang="ru-RU"/>
        </a:p>
      </dgm:t>
    </dgm:pt>
    <dgm:pt modelId="{F98E0C8B-C03F-4A4F-90ED-CAECE8434F52}">
      <dgm:prSet phldrT="[Текст]" custT="1"/>
      <dgm:spPr/>
      <dgm:t>
        <a:bodyPr/>
        <a:lstStyle/>
        <a:p>
          <a:r>
            <a:rPr lang="ru-RU" sz="3200" dirty="0" smtClean="0"/>
            <a:t>Приемы формирования компетентного читателя</a:t>
          </a:r>
          <a:endParaRPr lang="ru-RU" sz="3200" dirty="0"/>
        </a:p>
      </dgm:t>
    </dgm:pt>
    <dgm:pt modelId="{573B5A7F-BDA2-473B-9ACF-1D8672B1D676}" type="parTrans" cxnId="{A535F890-6D0B-45B6-BC51-DF8FE979C7F4}">
      <dgm:prSet/>
      <dgm:spPr/>
      <dgm:t>
        <a:bodyPr/>
        <a:lstStyle/>
        <a:p>
          <a:endParaRPr lang="ru-RU"/>
        </a:p>
      </dgm:t>
    </dgm:pt>
    <dgm:pt modelId="{7BBF879F-B3AB-48E1-AACD-2849616D92E5}" type="sibTrans" cxnId="{A535F890-6D0B-45B6-BC51-DF8FE979C7F4}">
      <dgm:prSet/>
      <dgm:spPr/>
      <dgm:t>
        <a:bodyPr/>
        <a:lstStyle/>
        <a:p>
          <a:endParaRPr lang="ru-RU"/>
        </a:p>
      </dgm:t>
    </dgm:pt>
    <dgm:pt modelId="{A0642573-8C87-4C5E-97A3-739CA76F0928}" type="pres">
      <dgm:prSet presAssocID="{DFC8E331-E78A-4F1B-85AF-6829D8A284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CAD364-FD91-4709-AF4A-1FF8E9E4A604}" type="pres">
      <dgm:prSet presAssocID="{643327E3-0A32-438E-8F45-C4E02C208854}" presName="composite" presStyleCnt="0"/>
      <dgm:spPr/>
      <dgm:t>
        <a:bodyPr/>
        <a:lstStyle/>
        <a:p>
          <a:endParaRPr lang="ru-RU"/>
        </a:p>
      </dgm:t>
    </dgm:pt>
    <dgm:pt modelId="{9EF98FBD-3E24-408E-A8EA-4D123DB3AD65}" type="pres">
      <dgm:prSet presAssocID="{643327E3-0A32-438E-8F45-C4E02C20885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A0E59-A2FF-4807-891E-9F8A6147229E}" type="pres">
      <dgm:prSet presAssocID="{643327E3-0A32-438E-8F45-C4E02C20885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1F95C-2160-442B-96C2-069211ADC536}" type="pres">
      <dgm:prSet presAssocID="{E5AEFB95-2495-4F68-A771-05A4B52307F9}" presName="sp" presStyleCnt="0"/>
      <dgm:spPr/>
      <dgm:t>
        <a:bodyPr/>
        <a:lstStyle/>
        <a:p>
          <a:endParaRPr lang="ru-RU"/>
        </a:p>
      </dgm:t>
    </dgm:pt>
    <dgm:pt modelId="{A5003908-709B-442E-AD71-FEA2DBFFD479}" type="pres">
      <dgm:prSet presAssocID="{61C46BC4-0F0E-4D95-A690-8BFCA3E272A5}" presName="composite" presStyleCnt="0"/>
      <dgm:spPr/>
      <dgm:t>
        <a:bodyPr/>
        <a:lstStyle/>
        <a:p>
          <a:endParaRPr lang="ru-RU"/>
        </a:p>
      </dgm:t>
    </dgm:pt>
    <dgm:pt modelId="{E14894B0-4AA5-437E-B5C2-D863881B80F3}" type="pres">
      <dgm:prSet presAssocID="{61C46BC4-0F0E-4D95-A690-8BFCA3E272A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F0BC9-57B5-41E5-B2B3-15DCFB7A3A3B}" type="pres">
      <dgm:prSet presAssocID="{61C46BC4-0F0E-4D95-A690-8BFCA3E272A5}" presName="descendantText" presStyleLbl="alignAcc1" presStyleIdx="1" presStyleCnt="3" custScaleY="135746" custLinFactNeighborX="914" custLinFactNeighborY="2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ADB45C-D5BC-42EA-8B9D-D8BBB815514A}" type="pres">
      <dgm:prSet presAssocID="{3DDA6BE5-4842-496E-A1A4-E2FC0D66FA68}" presName="sp" presStyleCnt="0"/>
      <dgm:spPr/>
      <dgm:t>
        <a:bodyPr/>
        <a:lstStyle/>
        <a:p>
          <a:endParaRPr lang="ru-RU"/>
        </a:p>
      </dgm:t>
    </dgm:pt>
    <dgm:pt modelId="{19D8FD65-8289-40E3-A017-0B3230FC0FFA}" type="pres">
      <dgm:prSet presAssocID="{B11F1B6B-1E50-4E58-BF74-D506A9669939}" presName="composite" presStyleCnt="0"/>
      <dgm:spPr/>
      <dgm:t>
        <a:bodyPr/>
        <a:lstStyle/>
        <a:p>
          <a:endParaRPr lang="ru-RU"/>
        </a:p>
      </dgm:t>
    </dgm:pt>
    <dgm:pt modelId="{6535D3B6-69BA-4D78-A048-4A86F4C7F356}" type="pres">
      <dgm:prSet presAssocID="{B11F1B6B-1E50-4E58-BF74-D506A966993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1EFC0-7621-4377-B66A-CC57D50D0E9D}" type="pres">
      <dgm:prSet presAssocID="{B11F1B6B-1E50-4E58-BF74-D506A966993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34F69A-943D-42B3-A46D-61F230E19634}" type="presOf" srcId="{61C46BC4-0F0E-4D95-A690-8BFCA3E272A5}" destId="{E14894B0-4AA5-437E-B5C2-D863881B80F3}" srcOrd="0" destOrd="0" presId="urn:microsoft.com/office/officeart/2005/8/layout/chevron2"/>
    <dgm:cxn modelId="{89569819-6469-4E7A-A07A-2597BA73FB4F}" srcId="{61C46BC4-0F0E-4D95-A690-8BFCA3E272A5}" destId="{EE57037D-14FF-4BF7-A444-F24C5435BBB0}" srcOrd="0" destOrd="0" parTransId="{32662DD5-F1BA-4840-BD2A-2902356E98E0}" sibTransId="{29365996-AA68-49BF-9C81-518E52E156D9}"/>
    <dgm:cxn modelId="{1BF8914B-4B62-4368-AD93-2E46A49C9655}" type="presOf" srcId="{F98E0C8B-C03F-4A4F-90ED-CAECE8434F52}" destId="{379F0BC9-57B5-41E5-B2B3-15DCFB7A3A3B}" srcOrd="0" destOrd="1" presId="urn:microsoft.com/office/officeart/2005/8/layout/chevron2"/>
    <dgm:cxn modelId="{A535F890-6D0B-45B6-BC51-DF8FE979C7F4}" srcId="{61C46BC4-0F0E-4D95-A690-8BFCA3E272A5}" destId="{F98E0C8B-C03F-4A4F-90ED-CAECE8434F52}" srcOrd="1" destOrd="0" parTransId="{573B5A7F-BDA2-473B-9ACF-1D8672B1D676}" sibTransId="{7BBF879F-B3AB-48E1-AACD-2849616D92E5}"/>
    <dgm:cxn modelId="{FA511D94-1A63-4727-99C1-D93CD0A11A03}" srcId="{B11F1B6B-1E50-4E58-BF74-D506A9669939}" destId="{278F9DD9-3AB9-4497-A995-26DEA391A878}" srcOrd="0" destOrd="0" parTransId="{C843C9E1-93BB-4832-A215-FBD1FD8B0738}" sibTransId="{88ABD12F-3EF2-49CF-AEC3-76A877E4A858}"/>
    <dgm:cxn modelId="{AB5BE98F-ACC0-44B3-AEEA-E94E3459A808}" srcId="{643327E3-0A32-438E-8F45-C4E02C208854}" destId="{EE2C0C4F-2F44-464D-BBDD-1AD3CE59020D}" srcOrd="0" destOrd="0" parTransId="{995DF225-A1E0-4993-83B5-DA636C94302B}" sibTransId="{018BF83F-C7CA-4AFD-A5E9-7B55CFEF06E8}"/>
    <dgm:cxn modelId="{78E3275E-C650-4D1E-ABBB-2F19D40F407F}" type="presOf" srcId="{643327E3-0A32-438E-8F45-C4E02C208854}" destId="{9EF98FBD-3E24-408E-A8EA-4D123DB3AD65}" srcOrd="0" destOrd="0" presId="urn:microsoft.com/office/officeart/2005/8/layout/chevron2"/>
    <dgm:cxn modelId="{143664F3-513F-451A-81CF-C611087ED4EA}" srcId="{DFC8E331-E78A-4F1B-85AF-6829D8A28477}" destId="{B11F1B6B-1E50-4E58-BF74-D506A9669939}" srcOrd="2" destOrd="0" parTransId="{08FD8070-08D8-4709-85DB-90BA0AB21AF7}" sibTransId="{7C231778-4EB8-46DB-A22F-E364A5C03475}"/>
    <dgm:cxn modelId="{60E371B9-8BA8-411D-B373-AF721C66D426}" srcId="{B11F1B6B-1E50-4E58-BF74-D506A9669939}" destId="{81FFB577-7695-49BA-88E9-C555DC449529}" srcOrd="1" destOrd="0" parTransId="{0C14E781-4206-4F5A-914A-B225990305CF}" sibTransId="{011FD220-D973-418D-9739-3B0945805AB6}"/>
    <dgm:cxn modelId="{66968397-2597-46BD-B07D-5F4FE7C829C9}" srcId="{DFC8E331-E78A-4F1B-85AF-6829D8A28477}" destId="{643327E3-0A32-438E-8F45-C4E02C208854}" srcOrd="0" destOrd="0" parTransId="{A0530BBC-BDD6-4AF4-9980-690B73FCBA22}" sibTransId="{E5AEFB95-2495-4F68-A771-05A4B52307F9}"/>
    <dgm:cxn modelId="{47F0AEC3-D9F3-4881-9D20-5AEF267133BE}" type="presOf" srcId="{81FFB577-7695-49BA-88E9-C555DC449529}" destId="{2061EFC0-7621-4377-B66A-CC57D50D0E9D}" srcOrd="0" destOrd="1" presId="urn:microsoft.com/office/officeart/2005/8/layout/chevron2"/>
    <dgm:cxn modelId="{A44BCECB-307F-4498-84B5-F2C28686FE0D}" type="presOf" srcId="{EE57037D-14FF-4BF7-A444-F24C5435BBB0}" destId="{379F0BC9-57B5-41E5-B2B3-15DCFB7A3A3B}" srcOrd="0" destOrd="0" presId="urn:microsoft.com/office/officeart/2005/8/layout/chevron2"/>
    <dgm:cxn modelId="{AC26ACB4-E3C9-4F5A-A29A-31F8E1E3BD3A}" type="presOf" srcId="{278F9DD9-3AB9-4497-A995-26DEA391A878}" destId="{2061EFC0-7621-4377-B66A-CC57D50D0E9D}" srcOrd="0" destOrd="0" presId="urn:microsoft.com/office/officeart/2005/8/layout/chevron2"/>
    <dgm:cxn modelId="{66FFC12D-F0DD-45F2-9C97-60289DDE80C5}" type="presOf" srcId="{EE2C0C4F-2F44-464D-BBDD-1AD3CE59020D}" destId="{256A0E59-A2FF-4807-891E-9F8A6147229E}" srcOrd="0" destOrd="0" presId="urn:microsoft.com/office/officeart/2005/8/layout/chevron2"/>
    <dgm:cxn modelId="{94152A3D-7476-4439-B3AE-C822F65F7B5C}" type="presOf" srcId="{DFC8E331-E78A-4F1B-85AF-6829D8A28477}" destId="{A0642573-8C87-4C5E-97A3-739CA76F0928}" srcOrd="0" destOrd="0" presId="urn:microsoft.com/office/officeart/2005/8/layout/chevron2"/>
    <dgm:cxn modelId="{55DBC0E2-CCF2-4538-8EBB-4F3C92FD0823}" srcId="{DFC8E331-E78A-4F1B-85AF-6829D8A28477}" destId="{61C46BC4-0F0E-4D95-A690-8BFCA3E272A5}" srcOrd="1" destOrd="0" parTransId="{9DC8E0B0-B76A-4166-8693-6A8EB5EC0066}" sibTransId="{3DDA6BE5-4842-496E-A1A4-E2FC0D66FA68}"/>
    <dgm:cxn modelId="{BE627E2C-59F5-47A7-AF26-9087B397AB68}" type="presOf" srcId="{B11F1B6B-1E50-4E58-BF74-D506A9669939}" destId="{6535D3B6-69BA-4D78-A048-4A86F4C7F356}" srcOrd="0" destOrd="0" presId="urn:microsoft.com/office/officeart/2005/8/layout/chevron2"/>
    <dgm:cxn modelId="{CBFE6111-71DD-4530-9BF7-C01C20F0B0F3}" type="presParOf" srcId="{A0642573-8C87-4C5E-97A3-739CA76F0928}" destId="{2ACAD364-FD91-4709-AF4A-1FF8E9E4A604}" srcOrd="0" destOrd="0" presId="urn:microsoft.com/office/officeart/2005/8/layout/chevron2"/>
    <dgm:cxn modelId="{0908DCFC-D4B3-4C44-8125-8384460A01A4}" type="presParOf" srcId="{2ACAD364-FD91-4709-AF4A-1FF8E9E4A604}" destId="{9EF98FBD-3E24-408E-A8EA-4D123DB3AD65}" srcOrd="0" destOrd="0" presId="urn:microsoft.com/office/officeart/2005/8/layout/chevron2"/>
    <dgm:cxn modelId="{71120FED-06C0-4616-8ACF-0F6A22B7FBFE}" type="presParOf" srcId="{2ACAD364-FD91-4709-AF4A-1FF8E9E4A604}" destId="{256A0E59-A2FF-4807-891E-9F8A6147229E}" srcOrd="1" destOrd="0" presId="urn:microsoft.com/office/officeart/2005/8/layout/chevron2"/>
    <dgm:cxn modelId="{2A101AE3-3357-47D0-A909-46A5CB73CB46}" type="presParOf" srcId="{A0642573-8C87-4C5E-97A3-739CA76F0928}" destId="{7691F95C-2160-442B-96C2-069211ADC536}" srcOrd="1" destOrd="0" presId="urn:microsoft.com/office/officeart/2005/8/layout/chevron2"/>
    <dgm:cxn modelId="{370D55D1-3211-4E17-8883-42943A203EB8}" type="presParOf" srcId="{A0642573-8C87-4C5E-97A3-739CA76F0928}" destId="{A5003908-709B-442E-AD71-FEA2DBFFD479}" srcOrd="2" destOrd="0" presId="urn:microsoft.com/office/officeart/2005/8/layout/chevron2"/>
    <dgm:cxn modelId="{EA8BFD8B-723D-4B54-882F-30B73B3B5C71}" type="presParOf" srcId="{A5003908-709B-442E-AD71-FEA2DBFFD479}" destId="{E14894B0-4AA5-437E-B5C2-D863881B80F3}" srcOrd="0" destOrd="0" presId="urn:microsoft.com/office/officeart/2005/8/layout/chevron2"/>
    <dgm:cxn modelId="{DC2B2E45-5774-41E8-9C4C-719443BECCD3}" type="presParOf" srcId="{A5003908-709B-442E-AD71-FEA2DBFFD479}" destId="{379F0BC9-57B5-41E5-B2B3-15DCFB7A3A3B}" srcOrd="1" destOrd="0" presId="urn:microsoft.com/office/officeart/2005/8/layout/chevron2"/>
    <dgm:cxn modelId="{FA00C063-17C9-47D7-8853-1BB1EFFF89A2}" type="presParOf" srcId="{A0642573-8C87-4C5E-97A3-739CA76F0928}" destId="{60ADB45C-D5BC-42EA-8B9D-D8BBB815514A}" srcOrd="3" destOrd="0" presId="urn:microsoft.com/office/officeart/2005/8/layout/chevron2"/>
    <dgm:cxn modelId="{0C6CB7BE-E0BB-4BC1-8B0E-B4C11D09F87B}" type="presParOf" srcId="{A0642573-8C87-4C5E-97A3-739CA76F0928}" destId="{19D8FD65-8289-40E3-A017-0B3230FC0FFA}" srcOrd="4" destOrd="0" presId="urn:microsoft.com/office/officeart/2005/8/layout/chevron2"/>
    <dgm:cxn modelId="{E2073735-B8B0-4481-8BFF-C4758635259E}" type="presParOf" srcId="{19D8FD65-8289-40E3-A017-0B3230FC0FFA}" destId="{6535D3B6-69BA-4D78-A048-4A86F4C7F356}" srcOrd="0" destOrd="0" presId="urn:microsoft.com/office/officeart/2005/8/layout/chevron2"/>
    <dgm:cxn modelId="{61FC7397-F832-4390-BD3D-D709349EACB8}" type="presParOf" srcId="{19D8FD65-8289-40E3-A017-0B3230FC0FFA}" destId="{2061EFC0-7621-4377-B66A-CC57D50D0E9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9FBD23-BE6A-4113-8FCF-C7960026BAB5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8ABB503-D1BE-4FA8-9219-3202431B6673}">
      <dgm:prSet phldrT="[Текст]"/>
      <dgm:spPr/>
      <dgm:t>
        <a:bodyPr/>
        <a:lstStyle/>
        <a:p>
          <a:r>
            <a:rPr lang="ru-RU" dirty="0" smtClean="0"/>
            <a:t>СЛОВА</a:t>
          </a:r>
          <a:endParaRPr lang="ru-RU" dirty="0"/>
        </a:p>
      </dgm:t>
    </dgm:pt>
    <dgm:pt modelId="{910F2155-47D1-42FD-AD77-FD79E2D7E306}" type="parTrans" cxnId="{5F8519C0-47C4-47D7-B1CB-380BD250F473}">
      <dgm:prSet/>
      <dgm:spPr/>
      <dgm:t>
        <a:bodyPr/>
        <a:lstStyle/>
        <a:p>
          <a:endParaRPr lang="ru-RU"/>
        </a:p>
      </dgm:t>
    </dgm:pt>
    <dgm:pt modelId="{57D508B0-6EEB-4230-B55E-75F5FCC081B7}" type="sibTrans" cxnId="{5F8519C0-47C4-47D7-B1CB-380BD250F473}">
      <dgm:prSet/>
      <dgm:spPr/>
      <dgm:t>
        <a:bodyPr/>
        <a:lstStyle/>
        <a:p>
          <a:endParaRPr lang="ru-RU"/>
        </a:p>
      </dgm:t>
    </dgm:pt>
    <dgm:pt modelId="{5E2DFEF6-D137-4E6A-B548-935C59E8EB2E}">
      <dgm:prSet phldrT="[Текст]" custT="1"/>
      <dgm:spPr/>
      <dgm:t>
        <a:bodyPr/>
        <a:lstStyle/>
        <a:p>
          <a:r>
            <a:rPr lang="ru-RU" sz="3600" b="1" i="1" dirty="0" smtClean="0">
              <a:solidFill>
                <a:srgbClr val="FF0000"/>
              </a:solidFill>
            </a:rPr>
            <a:t>Слова-незнакомцы</a:t>
          </a:r>
          <a:endParaRPr lang="ru-RU" sz="3600" b="1" i="1" dirty="0">
            <a:solidFill>
              <a:srgbClr val="FF0000"/>
            </a:solidFill>
          </a:endParaRPr>
        </a:p>
      </dgm:t>
    </dgm:pt>
    <dgm:pt modelId="{4177E465-D515-4E2C-9D9B-8EDEDA33E66B}" type="parTrans" cxnId="{BE41ED69-6122-458E-965A-EDCEB07B991E}">
      <dgm:prSet/>
      <dgm:spPr/>
      <dgm:t>
        <a:bodyPr/>
        <a:lstStyle/>
        <a:p>
          <a:endParaRPr lang="ru-RU"/>
        </a:p>
      </dgm:t>
    </dgm:pt>
    <dgm:pt modelId="{0B980A42-FC2A-4F64-A2C4-6138ECF01BD3}" type="sibTrans" cxnId="{BE41ED69-6122-458E-965A-EDCEB07B991E}">
      <dgm:prSet/>
      <dgm:spPr/>
      <dgm:t>
        <a:bodyPr/>
        <a:lstStyle/>
        <a:p>
          <a:endParaRPr lang="ru-RU"/>
        </a:p>
      </dgm:t>
    </dgm:pt>
    <dgm:pt modelId="{A66ACFB0-4F33-4BFA-A6D7-FA1016D16544}">
      <dgm:prSet phldrT="[Текст]"/>
      <dgm:spPr/>
      <dgm:t>
        <a:bodyPr/>
        <a:lstStyle/>
        <a:p>
          <a:r>
            <a:rPr lang="ru-RU" b="1" i="1" dirty="0" smtClean="0">
              <a:solidFill>
                <a:srgbClr val="FF0000"/>
              </a:solidFill>
            </a:rPr>
            <a:t>Слова-образы</a:t>
          </a:r>
          <a:endParaRPr lang="ru-RU" b="1" i="1" dirty="0">
            <a:solidFill>
              <a:srgbClr val="FF0000"/>
            </a:solidFill>
          </a:endParaRPr>
        </a:p>
      </dgm:t>
    </dgm:pt>
    <dgm:pt modelId="{1C037DC2-E859-4812-B1CD-825DBB4BFCDA}" type="parTrans" cxnId="{CEFD8BE9-4605-427E-91CC-C966CF70F7C4}">
      <dgm:prSet/>
      <dgm:spPr/>
      <dgm:t>
        <a:bodyPr/>
        <a:lstStyle/>
        <a:p>
          <a:endParaRPr lang="ru-RU"/>
        </a:p>
      </dgm:t>
    </dgm:pt>
    <dgm:pt modelId="{FEED317F-9576-4450-A9DF-81231043C545}" type="sibTrans" cxnId="{CEFD8BE9-4605-427E-91CC-C966CF70F7C4}">
      <dgm:prSet/>
      <dgm:spPr/>
      <dgm:t>
        <a:bodyPr/>
        <a:lstStyle/>
        <a:p>
          <a:endParaRPr lang="ru-RU"/>
        </a:p>
      </dgm:t>
    </dgm:pt>
    <dgm:pt modelId="{CADF7892-8ECF-4824-B701-02EAB8737B5E}">
      <dgm:prSet/>
      <dgm:spPr/>
      <dgm:t>
        <a:bodyPr/>
        <a:lstStyle/>
        <a:p>
          <a:r>
            <a:rPr lang="ru-RU" b="1" i="1" dirty="0" smtClean="0">
              <a:solidFill>
                <a:srgbClr val="FF0000"/>
              </a:solidFill>
            </a:rPr>
            <a:t>Слова-ключики</a:t>
          </a:r>
          <a:endParaRPr lang="ru-RU" b="1" i="1" dirty="0">
            <a:solidFill>
              <a:srgbClr val="FF0000"/>
            </a:solidFill>
          </a:endParaRPr>
        </a:p>
      </dgm:t>
    </dgm:pt>
    <dgm:pt modelId="{30A14044-86D9-4E50-9FAB-0E70901301AD}" type="parTrans" cxnId="{CF1E9734-9D02-4DEC-B439-1DBA37D7C8D2}">
      <dgm:prSet/>
      <dgm:spPr/>
      <dgm:t>
        <a:bodyPr/>
        <a:lstStyle/>
        <a:p>
          <a:endParaRPr lang="ru-RU"/>
        </a:p>
      </dgm:t>
    </dgm:pt>
    <dgm:pt modelId="{5140125F-201D-4623-937A-649FABD19938}" type="sibTrans" cxnId="{CF1E9734-9D02-4DEC-B439-1DBA37D7C8D2}">
      <dgm:prSet/>
      <dgm:spPr/>
      <dgm:t>
        <a:bodyPr/>
        <a:lstStyle/>
        <a:p>
          <a:endParaRPr lang="ru-RU"/>
        </a:p>
      </dgm:t>
    </dgm:pt>
    <dgm:pt modelId="{F2A5EC17-7170-4BE5-94D1-8E678FB73B81}" type="pres">
      <dgm:prSet presAssocID="{2F9FBD23-BE6A-4113-8FCF-C7960026BAB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694D7C-6186-4C5A-8FF8-D2983D787B65}" type="pres">
      <dgm:prSet presAssocID="{C8ABB503-D1BE-4FA8-9219-3202431B6673}" presName="root1" presStyleCnt="0"/>
      <dgm:spPr/>
    </dgm:pt>
    <dgm:pt modelId="{75A13CD9-88BB-4FCB-85BF-42725E9E8C9E}" type="pres">
      <dgm:prSet presAssocID="{C8ABB503-D1BE-4FA8-9219-3202431B667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0FD94-F759-4347-8AF2-5C3F3D3D6A95}" type="pres">
      <dgm:prSet presAssocID="{C8ABB503-D1BE-4FA8-9219-3202431B6673}" presName="level2hierChild" presStyleCnt="0"/>
      <dgm:spPr/>
    </dgm:pt>
    <dgm:pt modelId="{FB138943-3237-4FCD-9230-C12722C2D06E}" type="pres">
      <dgm:prSet presAssocID="{4177E465-D515-4E2C-9D9B-8EDEDA33E66B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4E719E1-0CBB-46E5-89A7-9D2D437571F7}" type="pres">
      <dgm:prSet presAssocID="{4177E465-D515-4E2C-9D9B-8EDEDA33E66B}" presName="connTx" presStyleLbl="parChTrans1D2" presStyleIdx="0" presStyleCnt="3"/>
      <dgm:spPr/>
      <dgm:t>
        <a:bodyPr/>
        <a:lstStyle/>
        <a:p>
          <a:endParaRPr lang="ru-RU"/>
        </a:p>
      </dgm:t>
    </dgm:pt>
    <dgm:pt modelId="{0BC5197A-F1E3-4292-998E-645D5DCC0AF8}" type="pres">
      <dgm:prSet presAssocID="{5E2DFEF6-D137-4E6A-B548-935C59E8EB2E}" presName="root2" presStyleCnt="0"/>
      <dgm:spPr/>
    </dgm:pt>
    <dgm:pt modelId="{A8FE2129-5D37-495B-B32E-7BB1694532F1}" type="pres">
      <dgm:prSet presAssocID="{5E2DFEF6-D137-4E6A-B548-935C59E8EB2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F6FC18-9CB7-47FC-AF02-CA603227719F}" type="pres">
      <dgm:prSet presAssocID="{5E2DFEF6-D137-4E6A-B548-935C59E8EB2E}" presName="level3hierChild" presStyleCnt="0"/>
      <dgm:spPr/>
    </dgm:pt>
    <dgm:pt modelId="{AFF21BAE-081D-44CC-B884-AB3D557BFFC7}" type="pres">
      <dgm:prSet presAssocID="{30A14044-86D9-4E50-9FAB-0E70901301A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F553B2F6-DCFE-440E-8FD8-AA50D9FCADD9}" type="pres">
      <dgm:prSet presAssocID="{30A14044-86D9-4E50-9FAB-0E70901301A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1435C34-C12A-4423-94EE-9B4F554281D3}" type="pres">
      <dgm:prSet presAssocID="{CADF7892-8ECF-4824-B701-02EAB8737B5E}" presName="root2" presStyleCnt="0"/>
      <dgm:spPr/>
    </dgm:pt>
    <dgm:pt modelId="{3E02B345-0214-476F-AD27-BD0FF31E0BC0}" type="pres">
      <dgm:prSet presAssocID="{CADF7892-8ECF-4824-B701-02EAB8737B5E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2B3867-3510-4057-A59E-71373614B758}" type="pres">
      <dgm:prSet presAssocID="{CADF7892-8ECF-4824-B701-02EAB8737B5E}" presName="level3hierChild" presStyleCnt="0"/>
      <dgm:spPr/>
    </dgm:pt>
    <dgm:pt modelId="{78E717C4-6EDD-4B5D-9003-0222441F2D30}" type="pres">
      <dgm:prSet presAssocID="{1C037DC2-E859-4812-B1CD-825DBB4BFCD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29A79CCE-EB2E-4D7C-BE8A-6CC15EADFF63}" type="pres">
      <dgm:prSet presAssocID="{1C037DC2-E859-4812-B1CD-825DBB4BFCD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A72B26D7-B783-4A5B-92B3-689D6057B1B4}" type="pres">
      <dgm:prSet presAssocID="{A66ACFB0-4F33-4BFA-A6D7-FA1016D16544}" presName="root2" presStyleCnt="0"/>
      <dgm:spPr/>
    </dgm:pt>
    <dgm:pt modelId="{B9C32FB2-D959-444A-946B-A2030FCD6487}" type="pres">
      <dgm:prSet presAssocID="{A66ACFB0-4F33-4BFA-A6D7-FA1016D1654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FFEF97-6A01-4924-A5A5-53AA83658FC4}" type="pres">
      <dgm:prSet presAssocID="{A66ACFB0-4F33-4BFA-A6D7-FA1016D16544}" presName="level3hierChild" presStyleCnt="0"/>
      <dgm:spPr/>
    </dgm:pt>
  </dgm:ptLst>
  <dgm:cxnLst>
    <dgm:cxn modelId="{5F8519C0-47C4-47D7-B1CB-380BD250F473}" srcId="{2F9FBD23-BE6A-4113-8FCF-C7960026BAB5}" destId="{C8ABB503-D1BE-4FA8-9219-3202431B6673}" srcOrd="0" destOrd="0" parTransId="{910F2155-47D1-42FD-AD77-FD79E2D7E306}" sibTransId="{57D508B0-6EEB-4230-B55E-75F5FCC081B7}"/>
    <dgm:cxn modelId="{BE41ED69-6122-458E-965A-EDCEB07B991E}" srcId="{C8ABB503-D1BE-4FA8-9219-3202431B6673}" destId="{5E2DFEF6-D137-4E6A-B548-935C59E8EB2E}" srcOrd="0" destOrd="0" parTransId="{4177E465-D515-4E2C-9D9B-8EDEDA33E66B}" sibTransId="{0B980A42-FC2A-4F64-A2C4-6138ECF01BD3}"/>
    <dgm:cxn modelId="{762A8A45-7BC5-46C8-BFC0-000A0729DE6C}" type="presOf" srcId="{30A14044-86D9-4E50-9FAB-0E70901301AD}" destId="{AFF21BAE-081D-44CC-B884-AB3D557BFFC7}" srcOrd="0" destOrd="0" presId="urn:microsoft.com/office/officeart/2008/layout/HorizontalMultiLevelHierarchy"/>
    <dgm:cxn modelId="{CEFD8BE9-4605-427E-91CC-C966CF70F7C4}" srcId="{C8ABB503-D1BE-4FA8-9219-3202431B6673}" destId="{A66ACFB0-4F33-4BFA-A6D7-FA1016D16544}" srcOrd="2" destOrd="0" parTransId="{1C037DC2-E859-4812-B1CD-825DBB4BFCDA}" sibTransId="{FEED317F-9576-4450-A9DF-81231043C545}"/>
    <dgm:cxn modelId="{5B45AB77-5A96-4AEB-A709-503F3D8592E3}" type="presOf" srcId="{2F9FBD23-BE6A-4113-8FCF-C7960026BAB5}" destId="{F2A5EC17-7170-4BE5-94D1-8E678FB73B81}" srcOrd="0" destOrd="0" presId="urn:microsoft.com/office/officeart/2008/layout/HorizontalMultiLevelHierarchy"/>
    <dgm:cxn modelId="{45C5A748-55CF-411B-836A-68C4E09D1336}" type="presOf" srcId="{30A14044-86D9-4E50-9FAB-0E70901301AD}" destId="{F553B2F6-DCFE-440E-8FD8-AA50D9FCADD9}" srcOrd="1" destOrd="0" presId="urn:microsoft.com/office/officeart/2008/layout/HorizontalMultiLevelHierarchy"/>
    <dgm:cxn modelId="{CF1E9734-9D02-4DEC-B439-1DBA37D7C8D2}" srcId="{C8ABB503-D1BE-4FA8-9219-3202431B6673}" destId="{CADF7892-8ECF-4824-B701-02EAB8737B5E}" srcOrd="1" destOrd="0" parTransId="{30A14044-86D9-4E50-9FAB-0E70901301AD}" sibTransId="{5140125F-201D-4623-937A-649FABD19938}"/>
    <dgm:cxn modelId="{1615E309-6C55-4181-A30F-3E0020EAFE67}" type="presOf" srcId="{A66ACFB0-4F33-4BFA-A6D7-FA1016D16544}" destId="{B9C32FB2-D959-444A-946B-A2030FCD6487}" srcOrd="0" destOrd="0" presId="urn:microsoft.com/office/officeart/2008/layout/HorizontalMultiLevelHierarchy"/>
    <dgm:cxn modelId="{6F767649-E14C-4442-A214-01788E7A5715}" type="presOf" srcId="{1C037DC2-E859-4812-B1CD-825DBB4BFCDA}" destId="{29A79CCE-EB2E-4D7C-BE8A-6CC15EADFF63}" srcOrd="1" destOrd="0" presId="urn:microsoft.com/office/officeart/2008/layout/HorizontalMultiLevelHierarchy"/>
    <dgm:cxn modelId="{A31043C2-46BC-4A76-BF66-1851A8EACDF9}" type="presOf" srcId="{C8ABB503-D1BE-4FA8-9219-3202431B6673}" destId="{75A13CD9-88BB-4FCB-85BF-42725E9E8C9E}" srcOrd="0" destOrd="0" presId="urn:microsoft.com/office/officeart/2008/layout/HorizontalMultiLevelHierarchy"/>
    <dgm:cxn modelId="{CEF41D48-D8BC-4A6B-8CE5-A47FFC3B0D20}" type="presOf" srcId="{4177E465-D515-4E2C-9D9B-8EDEDA33E66B}" destId="{FB138943-3237-4FCD-9230-C12722C2D06E}" srcOrd="0" destOrd="0" presId="urn:microsoft.com/office/officeart/2008/layout/HorizontalMultiLevelHierarchy"/>
    <dgm:cxn modelId="{7BB6AFCF-0459-4CF1-BD2B-51EECDA2B5AF}" type="presOf" srcId="{4177E465-D515-4E2C-9D9B-8EDEDA33E66B}" destId="{44E719E1-0CBB-46E5-89A7-9D2D437571F7}" srcOrd="1" destOrd="0" presId="urn:microsoft.com/office/officeart/2008/layout/HorizontalMultiLevelHierarchy"/>
    <dgm:cxn modelId="{DEF69FC7-8C2C-41CB-B7B1-60CD4152ECFD}" type="presOf" srcId="{1C037DC2-E859-4812-B1CD-825DBB4BFCDA}" destId="{78E717C4-6EDD-4B5D-9003-0222441F2D30}" srcOrd="0" destOrd="0" presId="urn:microsoft.com/office/officeart/2008/layout/HorizontalMultiLevelHierarchy"/>
    <dgm:cxn modelId="{EC23FBE1-09B7-46B7-BE63-381E8C2046FE}" type="presOf" srcId="{CADF7892-8ECF-4824-B701-02EAB8737B5E}" destId="{3E02B345-0214-476F-AD27-BD0FF31E0BC0}" srcOrd="0" destOrd="0" presId="urn:microsoft.com/office/officeart/2008/layout/HorizontalMultiLevelHierarchy"/>
    <dgm:cxn modelId="{56FCC26D-BAC7-440D-BF48-75EA87A8B1EC}" type="presOf" srcId="{5E2DFEF6-D137-4E6A-B548-935C59E8EB2E}" destId="{A8FE2129-5D37-495B-B32E-7BB1694532F1}" srcOrd="0" destOrd="0" presId="urn:microsoft.com/office/officeart/2008/layout/HorizontalMultiLevelHierarchy"/>
    <dgm:cxn modelId="{2C05870E-59DA-4172-888D-6BAA963F2342}" type="presParOf" srcId="{F2A5EC17-7170-4BE5-94D1-8E678FB73B81}" destId="{2F694D7C-6186-4C5A-8FF8-D2983D787B65}" srcOrd="0" destOrd="0" presId="urn:microsoft.com/office/officeart/2008/layout/HorizontalMultiLevelHierarchy"/>
    <dgm:cxn modelId="{55476627-EF34-4EA4-BC05-EED6E4134B49}" type="presParOf" srcId="{2F694D7C-6186-4C5A-8FF8-D2983D787B65}" destId="{75A13CD9-88BB-4FCB-85BF-42725E9E8C9E}" srcOrd="0" destOrd="0" presId="urn:microsoft.com/office/officeart/2008/layout/HorizontalMultiLevelHierarchy"/>
    <dgm:cxn modelId="{5B1C97C0-F301-4B4B-8A6D-84DA7BEA9085}" type="presParOf" srcId="{2F694D7C-6186-4C5A-8FF8-D2983D787B65}" destId="{0850FD94-F759-4347-8AF2-5C3F3D3D6A95}" srcOrd="1" destOrd="0" presId="urn:microsoft.com/office/officeart/2008/layout/HorizontalMultiLevelHierarchy"/>
    <dgm:cxn modelId="{B01D16E0-6D5C-4AEB-91AA-660DC1D2D3D4}" type="presParOf" srcId="{0850FD94-F759-4347-8AF2-5C3F3D3D6A95}" destId="{FB138943-3237-4FCD-9230-C12722C2D06E}" srcOrd="0" destOrd="0" presId="urn:microsoft.com/office/officeart/2008/layout/HorizontalMultiLevelHierarchy"/>
    <dgm:cxn modelId="{2A50EBF6-1D9D-429A-8576-B17E83D7B625}" type="presParOf" srcId="{FB138943-3237-4FCD-9230-C12722C2D06E}" destId="{44E719E1-0CBB-46E5-89A7-9D2D437571F7}" srcOrd="0" destOrd="0" presId="urn:microsoft.com/office/officeart/2008/layout/HorizontalMultiLevelHierarchy"/>
    <dgm:cxn modelId="{E6C7F474-FC25-4A49-A210-BB01E056A697}" type="presParOf" srcId="{0850FD94-F759-4347-8AF2-5C3F3D3D6A95}" destId="{0BC5197A-F1E3-4292-998E-645D5DCC0AF8}" srcOrd="1" destOrd="0" presId="urn:microsoft.com/office/officeart/2008/layout/HorizontalMultiLevelHierarchy"/>
    <dgm:cxn modelId="{611C74EF-ADDA-4CDA-998C-457CEC8374FE}" type="presParOf" srcId="{0BC5197A-F1E3-4292-998E-645D5DCC0AF8}" destId="{A8FE2129-5D37-495B-B32E-7BB1694532F1}" srcOrd="0" destOrd="0" presId="urn:microsoft.com/office/officeart/2008/layout/HorizontalMultiLevelHierarchy"/>
    <dgm:cxn modelId="{ED57E1D1-DA1E-4677-BA4D-6DAB0D5FD28F}" type="presParOf" srcId="{0BC5197A-F1E3-4292-998E-645D5DCC0AF8}" destId="{C0F6FC18-9CB7-47FC-AF02-CA603227719F}" srcOrd="1" destOrd="0" presId="urn:microsoft.com/office/officeart/2008/layout/HorizontalMultiLevelHierarchy"/>
    <dgm:cxn modelId="{F8CCB84E-3CBE-4682-AD19-B0B659F72891}" type="presParOf" srcId="{0850FD94-F759-4347-8AF2-5C3F3D3D6A95}" destId="{AFF21BAE-081D-44CC-B884-AB3D557BFFC7}" srcOrd="2" destOrd="0" presId="urn:microsoft.com/office/officeart/2008/layout/HorizontalMultiLevelHierarchy"/>
    <dgm:cxn modelId="{1061B124-6B48-4F77-8925-BC8BD5D1FD4B}" type="presParOf" srcId="{AFF21BAE-081D-44CC-B884-AB3D557BFFC7}" destId="{F553B2F6-DCFE-440E-8FD8-AA50D9FCADD9}" srcOrd="0" destOrd="0" presId="urn:microsoft.com/office/officeart/2008/layout/HorizontalMultiLevelHierarchy"/>
    <dgm:cxn modelId="{C94462BF-0BFE-4BDC-929E-49B26DB56842}" type="presParOf" srcId="{0850FD94-F759-4347-8AF2-5C3F3D3D6A95}" destId="{71435C34-C12A-4423-94EE-9B4F554281D3}" srcOrd="3" destOrd="0" presId="urn:microsoft.com/office/officeart/2008/layout/HorizontalMultiLevelHierarchy"/>
    <dgm:cxn modelId="{55538542-EB28-40B2-818E-17596B2D062C}" type="presParOf" srcId="{71435C34-C12A-4423-94EE-9B4F554281D3}" destId="{3E02B345-0214-476F-AD27-BD0FF31E0BC0}" srcOrd="0" destOrd="0" presId="urn:microsoft.com/office/officeart/2008/layout/HorizontalMultiLevelHierarchy"/>
    <dgm:cxn modelId="{DD9EBFF3-D486-4C16-A7F1-A6D95C4534A4}" type="presParOf" srcId="{71435C34-C12A-4423-94EE-9B4F554281D3}" destId="{F52B3867-3510-4057-A59E-71373614B758}" srcOrd="1" destOrd="0" presId="urn:microsoft.com/office/officeart/2008/layout/HorizontalMultiLevelHierarchy"/>
    <dgm:cxn modelId="{2C102421-AB94-4720-8986-998E00617F24}" type="presParOf" srcId="{0850FD94-F759-4347-8AF2-5C3F3D3D6A95}" destId="{78E717C4-6EDD-4B5D-9003-0222441F2D30}" srcOrd="4" destOrd="0" presId="urn:microsoft.com/office/officeart/2008/layout/HorizontalMultiLevelHierarchy"/>
    <dgm:cxn modelId="{4FA97C9E-FBD5-4BEB-ACD9-99AF869D8484}" type="presParOf" srcId="{78E717C4-6EDD-4B5D-9003-0222441F2D30}" destId="{29A79CCE-EB2E-4D7C-BE8A-6CC15EADFF63}" srcOrd="0" destOrd="0" presId="urn:microsoft.com/office/officeart/2008/layout/HorizontalMultiLevelHierarchy"/>
    <dgm:cxn modelId="{C5702628-2E0A-44F8-9203-A9675B9F177B}" type="presParOf" srcId="{0850FD94-F759-4347-8AF2-5C3F3D3D6A95}" destId="{A72B26D7-B783-4A5B-92B3-689D6057B1B4}" srcOrd="5" destOrd="0" presId="urn:microsoft.com/office/officeart/2008/layout/HorizontalMultiLevelHierarchy"/>
    <dgm:cxn modelId="{FAE934E8-0A4B-46F5-90E8-F2FCF0E86691}" type="presParOf" srcId="{A72B26D7-B783-4A5B-92B3-689D6057B1B4}" destId="{B9C32FB2-D959-444A-946B-A2030FCD6487}" srcOrd="0" destOrd="0" presId="urn:microsoft.com/office/officeart/2008/layout/HorizontalMultiLevelHierarchy"/>
    <dgm:cxn modelId="{498C1AA8-C34C-4B99-BD70-D9EB6A9FD654}" type="presParOf" srcId="{A72B26D7-B783-4A5B-92B3-689D6057B1B4}" destId="{4EFFEF97-6A01-4924-A5A5-53AA83658FC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98FBD-3E24-408E-A8EA-4D123DB3AD65}">
      <dsp:nvSpPr>
        <dsp:cNvPr id="0" name=""/>
        <dsp:cNvSpPr/>
      </dsp:nvSpPr>
      <dsp:spPr>
        <a:xfrm rot="5400000">
          <a:off x="-298199" y="302458"/>
          <a:ext cx="1987993" cy="13915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1.</a:t>
          </a:r>
          <a:endParaRPr lang="ru-RU" sz="3900" kern="1200" dirty="0"/>
        </a:p>
      </dsp:txBody>
      <dsp:txXfrm rot="-5400000">
        <a:off x="1" y="700057"/>
        <a:ext cx="1391595" cy="596398"/>
      </dsp:txXfrm>
    </dsp:sp>
    <dsp:sp modelId="{256A0E59-A2FF-4807-891E-9F8A6147229E}">
      <dsp:nvSpPr>
        <dsp:cNvPr id="0" name=""/>
        <dsp:cNvSpPr/>
      </dsp:nvSpPr>
      <dsp:spPr>
        <a:xfrm rot="5400000">
          <a:off x="5608552" y="-4212697"/>
          <a:ext cx="1292195" cy="9726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Читательская грамотность как составляющая функциональной грамотности</a:t>
          </a:r>
          <a:endParaRPr lang="ru-RU" sz="3200" kern="1200" dirty="0"/>
        </a:p>
      </dsp:txBody>
      <dsp:txXfrm rot="-5400000">
        <a:off x="1391595" y="67340"/>
        <a:ext cx="9663029" cy="1166035"/>
      </dsp:txXfrm>
    </dsp:sp>
    <dsp:sp modelId="{E14894B0-4AA5-437E-B5C2-D863881B80F3}">
      <dsp:nvSpPr>
        <dsp:cNvPr id="0" name=""/>
        <dsp:cNvSpPr/>
      </dsp:nvSpPr>
      <dsp:spPr>
        <a:xfrm rot="5400000">
          <a:off x="-298199" y="2339013"/>
          <a:ext cx="1987993" cy="13915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2.</a:t>
          </a:r>
          <a:endParaRPr lang="ru-RU" sz="3900" kern="1200" dirty="0"/>
        </a:p>
      </dsp:txBody>
      <dsp:txXfrm rot="-5400000">
        <a:off x="1" y="2736612"/>
        <a:ext cx="1391595" cy="596398"/>
      </dsp:txXfrm>
    </dsp:sp>
    <dsp:sp modelId="{379F0BC9-57B5-41E5-B2B3-15DCFB7A3A3B}">
      <dsp:nvSpPr>
        <dsp:cNvPr id="0" name=""/>
        <dsp:cNvSpPr/>
      </dsp:nvSpPr>
      <dsp:spPr>
        <a:xfrm rot="5400000">
          <a:off x="5377598" y="-2149044"/>
          <a:ext cx="1754104" cy="9726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Особенности</a:t>
          </a:r>
          <a:r>
            <a:rPr lang="ru-RU" sz="3200" kern="1200" baseline="0" dirty="0" smtClean="0"/>
            <a:t> формирования читательской компетентности на уроках литературы</a:t>
          </a:r>
          <a:endParaRPr lang="ru-RU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Приемы формирования компетентного читателя</a:t>
          </a:r>
          <a:endParaRPr lang="ru-RU" sz="3200" kern="1200" dirty="0"/>
        </a:p>
      </dsp:txBody>
      <dsp:txXfrm rot="-5400000">
        <a:off x="1391596" y="1922586"/>
        <a:ext cx="9640481" cy="1582848"/>
      </dsp:txXfrm>
    </dsp:sp>
    <dsp:sp modelId="{6535D3B6-69BA-4D78-A048-4A86F4C7F356}">
      <dsp:nvSpPr>
        <dsp:cNvPr id="0" name=""/>
        <dsp:cNvSpPr/>
      </dsp:nvSpPr>
      <dsp:spPr>
        <a:xfrm rot="5400000">
          <a:off x="-298199" y="4144615"/>
          <a:ext cx="1987993" cy="13915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3.</a:t>
          </a:r>
          <a:endParaRPr lang="ru-RU" sz="3900" kern="1200" dirty="0"/>
        </a:p>
      </dsp:txBody>
      <dsp:txXfrm rot="-5400000">
        <a:off x="1" y="4542214"/>
        <a:ext cx="1391595" cy="596398"/>
      </dsp:txXfrm>
    </dsp:sp>
    <dsp:sp modelId="{2061EFC0-7621-4377-B66A-CC57D50D0E9D}">
      <dsp:nvSpPr>
        <dsp:cNvPr id="0" name=""/>
        <dsp:cNvSpPr/>
      </dsp:nvSpPr>
      <dsp:spPr>
        <a:xfrm rot="5400000">
          <a:off x="5608552" y="-370540"/>
          <a:ext cx="1292195" cy="9726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 smtClean="0"/>
            <a:t>Практическая работа</a:t>
          </a:r>
          <a:endParaRPr lang="ru-RU" sz="3700" kern="1200" dirty="0"/>
        </a:p>
      </dsp:txBody>
      <dsp:txXfrm rot="-5400000">
        <a:off x="1391595" y="3909497"/>
        <a:ext cx="9663029" cy="1166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717C4-6EDD-4B5D-9003-0222441F2D30}">
      <dsp:nvSpPr>
        <dsp:cNvPr id="0" name=""/>
        <dsp:cNvSpPr/>
      </dsp:nvSpPr>
      <dsp:spPr>
        <a:xfrm>
          <a:off x="2034062" y="2628900"/>
          <a:ext cx="654052" cy="1246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7026" y="0"/>
              </a:lnTo>
              <a:lnTo>
                <a:pt x="327026" y="1246289"/>
              </a:lnTo>
              <a:lnTo>
                <a:pt x="654052" y="12462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25901" y="3216857"/>
        <a:ext cx="70374" cy="70374"/>
      </dsp:txXfrm>
    </dsp:sp>
    <dsp:sp modelId="{AFF21BAE-081D-44CC-B884-AB3D557BFFC7}">
      <dsp:nvSpPr>
        <dsp:cNvPr id="0" name=""/>
        <dsp:cNvSpPr/>
      </dsp:nvSpPr>
      <dsp:spPr>
        <a:xfrm>
          <a:off x="2034062" y="2583180"/>
          <a:ext cx="6540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4052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44737" y="2612548"/>
        <a:ext cx="32702" cy="32702"/>
      </dsp:txXfrm>
    </dsp:sp>
    <dsp:sp modelId="{FB138943-3237-4FCD-9230-C12722C2D06E}">
      <dsp:nvSpPr>
        <dsp:cNvPr id="0" name=""/>
        <dsp:cNvSpPr/>
      </dsp:nvSpPr>
      <dsp:spPr>
        <a:xfrm>
          <a:off x="2034062" y="1382610"/>
          <a:ext cx="654052" cy="1246289"/>
        </a:xfrm>
        <a:custGeom>
          <a:avLst/>
          <a:gdLst/>
          <a:ahLst/>
          <a:cxnLst/>
          <a:rect l="0" t="0" r="0" b="0"/>
          <a:pathLst>
            <a:path>
              <a:moveTo>
                <a:pt x="0" y="1246289"/>
              </a:moveTo>
              <a:lnTo>
                <a:pt x="327026" y="1246289"/>
              </a:lnTo>
              <a:lnTo>
                <a:pt x="327026" y="0"/>
              </a:lnTo>
              <a:lnTo>
                <a:pt x="65405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25901" y="1970567"/>
        <a:ext cx="70374" cy="70374"/>
      </dsp:txXfrm>
    </dsp:sp>
    <dsp:sp modelId="{75A13CD9-88BB-4FCB-85BF-42725E9E8C9E}">
      <dsp:nvSpPr>
        <dsp:cNvPr id="0" name=""/>
        <dsp:cNvSpPr/>
      </dsp:nvSpPr>
      <dsp:spPr>
        <a:xfrm rot="16200000">
          <a:off x="-1088221" y="2130384"/>
          <a:ext cx="5247535" cy="9970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СЛОВА</a:t>
          </a:r>
          <a:endParaRPr lang="ru-RU" sz="6500" kern="1200" dirty="0"/>
        </a:p>
      </dsp:txBody>
      <dsp:txXfrm>
        <a:off x="-1088221" y="2130384"/>
        <a:ext cx="5247535" cy="997031"/>
      </dsp:txXfrm>
    </dsp:sp>
    <dsp:sp modelId="{A8FE2129-5D37-495B-B32E-7BB1694532F1}">
      <dsp:nvSpPr>
        <dsp:cNvPr id="0" name=""/>
        <dsp:cNvSpPr/>
      </dsp:nvSpPr>
      <dsp:spPr>
        <a:xfrm>
          <a:off x="2688115" y="884094"/>
          <a:ext cx="3270264" cy="9970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FF0000"/>
              </a:solidFill>
            </a:rPr>
            <a:t>Слова-незнакомцы</a:t>
          </a:r>
          <a:endParaRPr lang="ru-RU" sz="3600" b="1" i="1" kern="1200" dirty="0">
            <a:solidFill>
              <a:srgbClr val="FF0000"/>
            </a:solidFill>
          </a:endParaRPr>
        </a:p>
      </dsp:txBody>
      <dsp:txXfrm>
        <a:off x="2688115" y="884094"/>
        <a:ext cx="3270264" cy="997031"/>
      </dsp:txXfrm>
    </dsp:sp>
    <dsp:sp modelId="{3E02B345-0214-476F-AD27-BD0FF31E0BC0}">
      <dsp:nvSpPr>
        <dsp:cNvPr id="0" name=""/>
        <dsp:cNvSpPr/>
      </dsp:nvSpPr>
      <dsp:spPr>
        <a:xfrm>
          <a:off x="2688115" y="2130384"/>
          <a:ext cx="3270264" cy="9970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i="1" kern="1200" dirty="0" smtClean="0">
              <a:solidFill>
                <a:srgbClr val="FF0000"/>
              </a:solidFill>
            </a:rPr>
            <a:t>Слова-ключики</a:t>
          </a:r>
          <a:endParaRPr lang="ru-RU" sz="3700" b="1" i="1" kern="1200" dirty="0">
            <a:solidFill>
              <a:srgbClr val="FF0000"/>
            </a:solidFill>
          </a:endParaRPr>
        </a:p>
      </dsp:txBody>
      <dsp:txXfrm>
        <a:off x="2688115" y="2130384"/>
        <a:ext cx="3270264" cy="997031"/>
      </dsp:txXfrm>
    </dsp:sp>
    <dsp:sp modelId="{B9C32FB2-D959-444A-946B-A2030FCD6487}">
      <dsp:nvSpPr>
        <dsp:cNvPr id="0" name=""/>
        <dsp:cNvSpPr/>
      </dsp:nvSpPr>
      <dsp:spPr>
        <a:xfrm>
          <a:off x="2688115" y="3376673"/>
          <a:ext cx="3270264" cy="9970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i="1" kern="1200" dirty="0" smtClean="0">
              <a:solidFill>
                <a:srgbClr val="FF0000"/>
              </a:solidFill>
            </a:rPr>
            <a:t>Слова-образы</a:t>
          </a:r>
          <a:endParaRPr lang="ru-RU" sz="3700" b="1" i="1" kern="1200" dirty="0">
            <a:solidFill>
              <a:srgbClr val="FF0000"/>
            </a:solidFill>
          </a:endParaRPr>
        </a:p>
      </dsp:txBody>
      <dsp:txXfrm>
        <a:off x="2688115" y="3376673"/>
        <a:ext cx="3270264" cy="997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5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0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0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7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1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3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67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4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5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7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ocart-malenkaja-nochnaja-serenada-allegro.mp3" TargetMode="External"/><Relationship Id="rId2" Type="http://schemas.openxmlformats.org/officeDocument/2006/relationships/hyperlink" Target="vivaldi-vremena-goda-vesna-allegro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895125"/>
              </p:ext>
            </p:extLst>
          </p:nvPr>
        </p:nvGraphicFramePr>
        <p:xfrm>
          <a:off x="487680" y="560831"/>
          <a:ext cx="10817352" cy="602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5784"/>
                <a:gridCol w="3605784"/>
                <a:gridCol w="3605784"/>
              </a:tblGrid>
              <a:tr h="20076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76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076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19" y="505609"/>
            <a:ext cx="2840019" cy="209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49" y="4664200"/>
            <a:ext cx="3222223" cy="2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408" y="4713191"/>
            <a:ext cx="3141439" cy="209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47" y="2596896"/>
            <a:ext cx="2719716" cy="204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05609"/>
            <a:ext cx="3022898" cy="200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54" y="390387"/>
            <a:ext cx="3548045" cy="232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4" y="2456290"/>
            <a:ext cx="3582297" cy="225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2" y="4713191"/>
            <a:ext cx="3173507" cy="212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408" y="2557412"/>
            <a:ext cx="3431316" cy="229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60" y="0"/>
            <a:ext cx="10972800" cy="1143000"/>
          </a:xfrm>
        </p:spPr>
        <p:txBody>
          <a:bodyPr>
            <a:normAutofit/>
          </a:bodyPr>
          <a:lstStyle/>
          <a:p>
            <a:r>
              <a:rPr lang="ru-RU" sz="5400" b="1" dirty="0" err="1" smtClean="0">
                <a:solidFill>
                  <a:srgbClr val="FF0000"/>
                </a:solidFill>
              </a:rPr>
              <a:t>Метапредметные</a:t>
            </a:r>
            <a:r>
              <a:rPr lang="ru-RU" sz="5400" b="1" dirty="0" smtClean="0">
                <a:solidFill>
                  <a:srgbClr val="FF0000"/>
                </a:solidFill>
              </a:rPr>
              <a:t> умения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636" y="1109273"/>
            <a:ext cx="11027764" cy="587614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различать </a:t>
            </a:r>
            <a:r>
              <a:rPr lang="ru-RU" dirty="0"/>
              <a:t>свой личный опыт и реальность текста;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отвечать на вопрос точно и кратко, не выписывать лишней информации;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перепроверять свое понимание, обращаясь при этом к тексту;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работать с иллюстрацией как с источником данных, которые можно извлечь самостоятельно;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собирать ответ на вопрос из фрагментов информации, данных в разных предложениях;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переформулировать вопрос и сообщения текста;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использовать на уроках тексты из другой предметной области, чтобы ребенок учился свободно использовать средства и способы работы, которые освоил на разных предметах;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выражать свои мысли письменно.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75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3190" y="0"/>
            <a:ext cx="10515600" cy="7644984"/>
          </a:xfrm>
        </p:spPr>
        <p:txBody>
          <a:bodyPr>
            <a:noAutofit/>
          </a:bodyPr>
          <a:lstStyle/>
          <a:p>
            <a:pPr indent="0" algn="ctr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2400" b="1" u="none" strike="noStrike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Филология </a:t>
            </a:r>
            <a:endParaRPr lang="ru-RU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2400" b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Литература. Родная  литература:</a:t>
            </a:r>
            <a:endParaRPr lang="ru-RU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ts val="2500"/>
              </a:lnSpc>
              <a:spcAft>
                <a:spcPts val="0"/>
              </a:spcAft>
              <a:buNone/>
            </a:pPr>
            <a:r>
              <a:rPr lang="ru-RU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 осознание значимости чтения и изучения литературы для своего дальнейшего развития; </a:t>
            </a:r>
            <a:r>
              <a:rPr lang="ru-RU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потребности в систематическом чтении как средстве познания мира</a:t>
            </a:r>
            <a:r>
              <a:rPr lang="ru-RU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себя в этом мире, гармонизации отношений человека и общества, многоаспектного диалога; </a:t>
            </a:r>
            <a:endParaRPr lang="ru-RU" u="none" strike="noStrike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500"/>
              </a:lnSpc>
              <a:spcAft>
                <a:spcPts val="0"/>
              </a:spcAft>
              <a:buNone/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500"/>
              </a:lnSpc>
              <a:spcAft>
                <a:spcPts val="0"/>
              </a:spcAft>
              <a:buNone/>
            </a:pPr>
            <a:r>
              <a:rPr lang="ru-RU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 </a:t>
            </a:r>
            <a:r>
              <a:rPr lang="ru-RU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понимание литературы </a:t>
            </a:r>
            <a:r>
              <a:rPr lang="ru-RU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одной из основных национально-культурных ценностей народа, </a:t>
            </a:r>
            <a:r>
              <a:rPr lang="ru-RU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особого способа познания жизни</a:t>
            </a:r>
            <a:r>
              <a:rPr lang="ru-RU" u="none" strike="noStrike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0" algn="just">
              <a:lnSpc>
                <a:spcPts val="2500"/>
              </a:lnSpc>
              <a:spcAft>
                <a:spcPts val="0"/>
              </a:spcAft>
              <a:buNone/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500"/>
              </a:lnSpc>
              <a:spcAft>
                <a:spcPts val="0"/>
              </a:spcAft>
              <a:buNone/>
            </a:pPr>
            <a:r>
              <a:rPr lang="ru-RU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 </a:t>
            </a:r>
            <a:r>
              <a:rPr lang="ru-RU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культурной самоидентификации</a:t>
            </a:r>
            <a:r>
              <a:rPr lang="ru-RU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осознание коммуникативно-эстетических возможностей родного языка на основе изучения выдающихся произведений российской культуры, культуры своего народа, мировой культуры;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6626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935" y="275795"/>
            <a:ext cx="11313763" cy="4351338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ts val="2500"/>
              </a:lnSpc>
              <a:spcAft>
                <a:spcPts val="0"/>
              </a:spcAft>
              <a:buNone/>
            </a:pP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500"/>
              </a:lnSpc>
              <a:spcAft>
                <a:spcPts val="0"/>
              </a:spcAft>
              <a:buNone/>
            </a:pP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 воспитание </a:t>
            </a:r>
            <a:r>
              <a:rPr lang="ru-RU" sz="1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квалифицированного читателя со сформированным эстетическим вкусом, способного аргументировать своё мнение </a:t>
            </a: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оформлять его словесно в устных и письменных высказываниях разных жанров, создавать развёрнутые высказывания аналитического и интерпретирующего характера, участвовать в  обсуждении прочитанного, сознательно планировать своё досуговое чтение;</a:t>
            </a:r>
          </a:p>
          <a:p>
            <a:pPr indent="0" algn="just">
              <a:lnSpc>
                <a:spcPts val="2500"/>
              </a:lnSpc>
              <a:spcAft>
                <a:spcPts val="0"/>
              </a:spcAft>
              <a:buNone/>
            </a:pP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 развитие способности </a:t>
            </a:r>
            <a:r>
              <a:rPr lang="ru-RU" sz="1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понимать литературные художественные произведения, от</a:t>
            </a: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ражающие разные этнокультурные традиции;</a:t>
            </a:r>
            <a:r>
              <a:rPr lang="ru-RU" sz="11200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lnSpc>
                <a:spcPts val="2500"/>
              </a:lnSpc>
              <a:spcAft>
                <a:spcPts val="0"/>
              </a:spcAft>
              <a:buNone/>
            </a:pP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 овладение процедурами </a:t>
            </a:r>
            <a:r>
              <a:rPr lang="ru-RU" sz="1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смыслового и эстетического анализа текста </a:t>
            </a: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основе понимания принципиальных отличий  литературного художественного текста от научного, делового, публицистического и т. п., формирование умений воспринимать, анализировать, критически оценивать и интерпретировать прочитанное, осознавать художественную картину жизни, отражённую в литературном произведении,  на уровне не только эмоционального восприятия, но  и интеллектуального осмысления.</a:t>
            </a:r>
          </a:p>
          <a:p>
            <a:pPr>
              <a:lnSpc>
                <a:spcPts val="2500"/>
              </a:lnSpc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2643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580" y="1733806"/>
            <a:ext cx="3109993" cy="38650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К</a:t>
            </a:r>
            <a:r>
              <a:rPr lang="ru-RU" sz="6000" b="1" dirty="0" smtClean="0">
                <a:solidFill>
                  <a:srgbClr val="FF0000"/>
                </a:solidFill>
              </a:rPr>
              <a:t>омпетентность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625" y="1510260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441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Принципы: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862" y="1439057"/>
            <a:ext cx="11372538" cy="46871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/>
              <a:t>Мотивация</a:t>
            </a:r>
          </a:p>
          <a:p>
            <a:pPr marL="0" indent="0">
              <a:buNone/>
            </a:pPr>
            <a:r>
              <a:rPr lang="ru-RU" sz="4400" dirty="0"/>
              <a:t>Творчество</a:t>
            </a:r>
          </a:p>
          <a:p>
            <a:pPr marL="0" indent="0">
              <a:buNone/>
            </a:pPr>
            <a:r>
              <a:rPr lang="ru-RU" sz="4400" dirty="0"/>
              <a:t>Переживание</a:t>
            </a:r>
          </a:p>
          <a:p>
            <a:pPr marL="0" indent="0">
              <a:buNone/>
            </a:pPr>
            <a:r>
              <a:rPr lang="ru-RU" sz="4400" dirty="0"/>
              <a:t>Дифференциация</a:t>
            </a:r>
          </a:p>
          <a:p>
            <a:pPr marL="0" indent="0">
              <a:buNone/>
            </a:pPr>
            <a:r>
              <a:rPr lang="ru-RU" sz="4400" dirty="0"/>
              <a:t>Интеграция</a:t>
            </a:r>
          </a:p>
          <a:p>
            <a:pPr marL="0" indent="0">
              <a:buNone/>
            </a:pPr>
            <a:r>
              <a:rPr lang="ru-RU" sz="4400" dirty="0"/>
              <a:t>Сотрудничество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45" y="1690688"/>
            <a:ext cx="6041756" cy="48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3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9915" y="0"/>
            <a:ext cx="109728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Согласен – не согласен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049311"/>
            <a:ext cx="10972800" cy="580868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	Читатель — это член общества книголюбов.</a:t>
            </a:r>
          </a:p>
          <a:p>
            <a:pPr marL="0" indent="0">
              <a:buNone/>
            </a:pPr>
            <a:r>
              <a:rPr lang="ru-RU" dirty="0"/>
              <a:t>2.	Читатель отождествляет себя с героем или с героиней литературного произведения.</a:t>
            </a:r>
          </a:p>
          <a:p>
            <a:pPr marL="0" indent="0">
              <a:buNone/>
            </a:pPr>
            <a:r>
              <a:rPr lang="ru-RU" dirty="0"/>
              <a:t>3.	Читателю необходимо сконцентрироваться на социально-экономическом аспекте.</a:t>
            </a:r>
          </a:p>
          <a:p>
            <a:pPr marL="0" indent="0">
              <a:buNone/>
            </a:pPr>
            <a:r>
              <a:rPr lang="ru-RU" dirty="0"/>
              <a:t>4.	Читатель предпочитает произведения с событиями и диалогами.</a:t>
            </a:r>
          </a:p>
          <a:p>
            <a:pPr marL="0" indent="0">
              <a:buNone/>
            </a:pPr>
            <a:r>
              <a:rPr lang="ru-RU" dirty="0"/>
              <a:t>5.	Читатель прежде ознакомится с экранизацией, а затем уже с книгой.</a:t>
            </a:r>
          </a:p>
          <a:p>
            <a:pPr marL="0" indent="0">
              <a:buNone/>
            </a:pPr>
            <a:r>
              <a:rPr lang="ru-RU" dirty="0"/>
              <a:t>6.	Читатель должен быть начинающим автором.</a:t>
            </a:r>
          </a:p>
          <a:p>
            <a:pPr marL="0" indent="0">
              <a:buNone/>
            </a:pPr>
            <a:r>
              <a:rPr lang="ru-RU" dirty="0"/>
              <a:t>7.	У читателя должно быть развито воображение.</a:t>
            </a:r>
          </a:p>
          <a:p>
            <a:pPr marL="0" indent="0">
              <a:buNone/>
            </a:pPr>
            <a:r>
              <a:rPr lang="ru-RU" dirty="0"/>
              <a:t>8.	Читателю необходима память.</a:t>
            </a:r>
          </a:p>
          <a:p>
            <a:pPr marL="0" indent="0">
              <a:buNone/>
            </a:pPr>
            <a:r>
              <a:rPr lang="ru-RU" dirty="0"/>
              <a:t>9.	У читателя должен быть богатый лексикон.</a:t>
            </a:r>
          </a:p>
          <a:p>
            <a:pPr marL="0" indent="0">
              <a:buNone/>
            </a:pPr>
            <a:r>
              <a:rPr lang="ru-RU" dirty="0"/>
              <a:t>10.	Читатель не может быть чужд искусству.</a:t>
            </a: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735" y="0"/>
            <a:ext cx="2285438" cy="26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2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Портрет читателя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56" y="1600200"/>
            <a:ext cx="73566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3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Приемы </a:t>
            </a:r>
            <a:r>
              <a:rPr lang="ru-RU" b="1" dirty="0" smtClean="0">
                <a:solidFill>
                  <a:srgbClr val="FF0000"/>
                </a:solidFill>
              </a:rPr>
              <a:t>формирования читательской компетентности на </a:t>
            </a:r>
            <a:r>
              <a:rPr lang="ru-RU" b="1" dirty="0">
                <a:solidFill>
                  <a:srgbClr val="FF0000"/>
                </a:solidFill>
              </a:rPr>
              <a:t>уроке литературы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04" y="1530457"/>
            <a:ext cx="8901193" cy="5327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6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1 этап - Мотивация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57" y="1454390"/>
            <a:ext cx="6545249" cy="4908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5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Зачем? Что интересного?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54243"/>
            <a:ext cx="10972800" cy="497192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hlinkClick r:id="rId2" action="ppaction://hlinksldjump"/>
              </a:rPr>
              <a:t>Чтение заголовка, прогноз содержания</a:t>
            </a:r>
            <a:endParaRPr lang="ru-RU" dirty="0" smtClean="0">
              <a:hlinkClick r:id="rId3" action="ppaction://hlinksldjump"/>
            </a:endParaRPr>
          </a:p>
          <a:p>
            <a:pPr marL="0" indent="0">
              <a:buNone/>
            </a:pPr>
            <a:r>
              <a:rPr lang="ru-RU" dirty="0" smtClean="0">
                <a:hlinkClick r:id="rId3" action="ppaction://hlinksldjump"/>
              </a:rPr>
              <a:t>Чистый лист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Анкетирование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Бенефис книги</a:t>
            </a:r>
          </a:p>
          <a:p>
            <a:pPr marL="0" indent="0">
              <a:buNone/>
            </a:pPr>
            <a:r>
              <a:rPr lang="ru-RU" dirty="0">
                <a:hlinkClick r:id="rId4" action="ppaction://hlinksldjump"/>
              </a:rPr>
              <a:t>Ключевые слова (прогноз)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Погружение в атмосферу эпохи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99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00791" y="2661202"/>
            <a:ext cx="10515600" cy="4720122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>
                <a:solidFill>
                  <a:srgbClr val="FF0000"/>
                </a:solidFill>
              </a:rPr>
              <a:t>Приемы формирования читательской компетентности обучающихся </a:t>
            </a:r>
            <a:r>
              <a:rPr lang="ru-RU" sz="6000" dirty="0" smtClean="0">
                <a:solidFill>
                  <a:srgbClr val="FF0000"/>
                </a:solidFill>
              </a:rPr>
              <a:t>на уроках литературы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74" y="0"/>
            <a:ext cx="7869835" cy="266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81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 этап - Нахождение и извлечение информации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hlinkClick r:id="rId2" action="ppaction://hlinksldjump"/>
              </a:rPr>
              <a:t>Внимание к слову</a:t>
            </a: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>
                <a:hlinkClick r:id="rId3" action="ppaction://hlinksldjump"/>
              </a:rPr>
              <a:t>Ромашка </a:t>
            </a:r>
            <a:r>
              <a:rPr lang="ru-RU" sz="4400" dirty="0" err="1" smtClean="0">
                <a:hlinkClick r:id="rId3" action="ppaction://hlinksldjump"/>
              </a:rPr>
              <a:t>Блума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8948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Информация в художественном тексте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b="1" dirty="0" err="1">
                <a:solidFill>
                  <a:srgbClr val="0000FF"/>
                </a:solidFill>
              </a:rPr>
              <a:t>фактуальная</a:t>
            </a:r>
            <a:r>
              <a:rPr lang="ru-RU" sz="4000" b="1" dirty="0">
                <a:solidFill>
                  <a:srgbClr val="0000FF"/>
                </a:solidFill>
              </a:rPr>
              <a:t> информация </a:t>
            </a:r>
            <a:r>
              <a:rPr lang="ru-RU" dirty="0"/>
              <a:t>(описание героев, событий, места, времени действия, движения сюжета, рассуждения автора</a:t>
            </a:r>
            <a:r>
              <a:rPr lang="ru-RU" dirty="0" smtClean="0"/>
              <a:t>);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4000" b="1" dirty="0">
                <a:solidFill>
                  <a:srgbClr val="0000FF"/>
                </a:solidFill>
              </a:rPr>
              <a:t>подтекстовая информация </a:t>
            </a:r>
            <a:r>
              <a:rPr lang="ru-RU" dirty="0"/>
              <a:t>(не выражена напрямую в словах, содержится в средствах выразительности); </a:t>
            </a:r>
            <a:endParaRPr lang="ru-RU" dirty="0" smtClean="0"/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00FF"/>
                </a:solidFill>
              </a:rPr>
              <a:t>концептуальная </a:t>
            </a:r>
            <a:r>
              <a:rPr lang="ru-RU" sz="4000" b="1" dirty="0">
                <a:solidFill>
                  <a:srgbClr val="0000FF"/>
                </a:solidFill>
              </a:rPr>
              <a:t>информация </a:t>
            </a:r>
            <a:r>
              <a:rPr lang="ru-RU" dirty="0"/>
              <a:t>(система взглядов, мыслей и чувств автора).</a:t>
            </a:r>
          </a:p>
        </p:txBody>
      </p:sp>
    </p:spTree>
    <p:extLst>
      <p:ext uri="{BB962C8B-B14F-4D97-AF65-F5344CB8AC3E}">
        <p14:creationId xmlns:p14="http://schemas.microsoft.com/office/powerpoint/2010/main" val="10941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этап </a:t>
            </a:r>
            <a:r>
              <a:rPr lang="ru-RU" b="1" dirty="0" smtClean="0">
                <a:solidFill>
                  <a:srgbClr val="FF0000"/>
                </a:solidFill>
              </a:rPr>
              <a:t>– Осмысление (интерпретация и интеграция)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hlinkClick r:id="rId2" action="ppaction://hlinksldjump"/>
              </a:rPr>
              <a:t>Лесенка героев</a:t>
            </a:r>
            <a:endParaRPr lang="ru-RU" sz="3600" dirty="0"/>
          </a:p>
          <a:p>
            <a:pPr marL="0" indent="0">
              <a:buNone/>
            </a:pPr>
            <a:r>
              <a:rPr lang="ru-RU" sz="3600" dirty="0">
                <a:hlinkClick r:id="rId3" action="ppaction://hlinksldjump"/>
              </a:rPr>
              <a:t>Двухчастный дневник</a:t>
            </a:r>
            <a:endParaRPr lang="ru-RU" sz="3600" dirty="0"/>
          </a:p>
          <a:p>
            <a:pPr marL="0" indent="0">
              <a:buNone/>
            </a:pPr>
            <a:r>
              <a:rPr lang="ru-RU" sz="3600" dirty="0">
                <a:hlinkClick r:id="rId4" action="ppaction://hlinksldjump"/>
              </a:rPr>
              <a:t>Чтение со стопами</a:t>
            </a:r>
            <a:endParaRPr lang="ru-RU" sz="3600" dirty="0"/>
          </a:p>
          <a:p>
            <a:pPr marL="0" indent="0">
              <a:buNone/>
            </a:pPr>
            <a:r>
              <a:rPr lang="ru-RU" sz="3600" dirty="0">
                <a:hlinkClick r:id="rId5" action="ppaction://hlinksldjump"/>
              </a:rPr>
              <a:t>Экспресс-дебаты</a:t>
            </a:r>
            <a:endParaRPr lang="ru-RU" sz="3600" dirty="0"/>
          </a:p>
          <a:p>
            <a:pPr marL="0" indent="0">
              <a:buNone/>
            </a:pPr>
            <a:r>
              <a:rPr lang="ru-RU" sz="3600" dirty="0" smtClean="0"/>
              <a:t>Ментальная карта</a:t>
            </a:r>
            <a:endParaRPr lang="ru-RU" sz="3600" dirty="0"/>
          </a:p>
          <a:p>
            <a:pPr marL="0" indent="0">
              <a:buNone/>
            </a:pPr>
            <a:r>
              <a:rPr lang="ru-RU" sz="3600" dirty="0"/>
              <a:t>Драматизация </a:t>
            </a: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280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9" y="124736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/>
            </a:r>
            <a:br>
              <a:rPr lang="ru-RU" sz="6000" b="1" dirty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4 </a:t>
            </a:r>
            <a:r>
              <a:rPr lang="ru-RU" sz="6000" b="1" dirty="0">
                <a:solidFill>
                  <a:srgbClr val="FF0000"/>
                </a:solidFill>
              </a:rPr>
              <a:t>этап </a:t>
            </a:r>
            <a:r>
              <a:rPr lang="ru-RU" sz="6000" b="1" dirty="0" smtClean="0">
                <a:solidFill>
                  <a:srgbClr val="FF0000"/>
                </a:solidFill>
              </a:rPr>
              <a:t>Оценка и применение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25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hlinkClick r:id="rId2" action="ppaction://hlinksldjump"/>
              </a:rPr>
              <a:t>Творческая работа</a:t>
            </a: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/>
              <a:t>Сочинения </a:t>
            </a:r>
            <a:r>
              <a:rPr lang="ru-RU" sz="4400" dirty="0"/>
              <a:t>разных жанров</a:t>
            </a:r>
          </a:p>
          <a:p>
            <a:pPr marL="0" indent="0">
              <a:buNone/>
            </a:pPr>
            <a:r>
              <a:rPr lang="ru-RU" sz="4400" dirty="0" smtClean="0"/>
              <a:t>Эссе (разные жанры)</a:t>
            </a:r>
            <a:endParaRPr lang="ru-RU" sz="4400" dirty="0"/>
          </a:p>
          <a:p>
            <a:pPr marL="0" indent="0">
              <a:buNone/>
            </a:pPr>
            <a:r>
              <a:rPr lang="ru-RU" sz="4400" dirty="0" smtClean="0"/>
              <a:t>Пресс-конференция</a:t>
            </a:r>
          </a:p>
          <a:p>
            <a:pPr marL="0" indent="0">
              <a:buNone/>
            </a:pPr>
            <a:r>
              <a:rPr lang="ru-RU" sz="4400" dirty="0" smtClean="0"/>
              <a:t>Прием «Что, если?…»</a:t>
            </a:r>
          </a:p>
          <a:p>
            <a:pPr marL="0" indent="0">
              <a:buNone/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028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210925" cy="1143000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rgbClr val="FF0000"/>
                </a:solidFill>
              </a:rPr>
              <a:t>На всех этапах урока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823" y="1124263"/>
            <a:ext cx="8304551" cy="50019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Связь с живописью и </a:t>
            </a:r>
            <a:r>
              <a:rPr lang="ru-RU" dirty="0" smtClean="0"/>
              <a:t>музыкой</a:t>
            </a:r>
          </a:p>
          <a:p>
            <a:pPr marL="0" indent="0">
              <a:buNone/>
            </a:pPr>
            <a:r>
              <a:rPr lang="ru-RU" b="1" dirty="0">
                <a:hlinkClick r:id="rId2" action="ppaction://hlinksldjump"/>
              </a:rPr>
              <a:t>Иллюстрация</a:t>
            </a:r>
            <a:r>
              <a:rPr lang="ru-RU" dirty="0">
                <a:hlinkClick r:id="rId2" action="ppaction://hlinksldjump"/>
              </a:rPr>
              <a:t> </a:t>
            </a:r>
            <a:r>
              <a:rPr lang="ru-RU" dirty="0"/>
              <a:t>– своего рода изобразительный комментарий литературного произведения, она зависима от художественного текста в отличие от живописного полотна. Иллюстрации способны обогатить литературное произведение, но могут и обеднить его, если ослабляют впечатление от него или дают ему другую трактовку. Они имеют огромное значение для нравственного и эстетического </a:t>
            </a:r>
            <a:r>
              <a:rPr lang="ru-RU" dirty="0" smtClean="0"/>
              <a:t>воспитания.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566" y="149902"/>
            <a:ext cx="3833434" cy="537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53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88" y="0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Работа с музыкальными произведениями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931" y="944835"/>
            <a:ext cx="7644984" cy="513681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hlinkClick r:id="rId2" action="ppaction://hlinkfile"/>
              </a:rPr>
              <a:t>Музыкальное </a:t>
            </a:r>
            <a:r>
              <a:rPr lang="ru-RU" dirty="0">
                <a:hlinkClick r:id="rId2" action="ppaction://hlinkfile"/>
              </a:rPr>
              <a:t>произведение как иллюстрация.</a:t>
            </a:r>
            <a:endParaRPr lang="ru-RU" dirty="0"/>
          </a:p>
          <a:p>
            <a:pPr marL="0" indent="0">
              <a:buNone/>
            </a:pPr>
            <a:r>
              <a:rPr lang="ru-RU" dirty="0" smtClean="0">
                <a:hlinkClick r:id="rId3" action="ppaction://hlinkfile"/>
              </a:rPr>
              <a:t>Ассоциативная </a:t>
            </a:r>
            <a:r>
              <a:rPr lang="ru-RU" dirty="0">
                <a:hlinkClick r:id="rId3" action="ppaction://hlinkfile"/>
              </a:rPr>
              <a:t>связь литературного и музыкального произведений.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Тема </a:t>
            </a:r>
            <a:r>
              <a:rPr lang="ru-RU" dirty="0"/>
              <a:t>музыки в художественном произведении.</a:t>
            </a:r>
          </a:p>
          <a:p>
            <a:pPr marL="0" indent="0">
              <a:buNone/>
            </a:pPr>
            <a:r>
              <a:rPr lang="ru-RU" dirty="0" smtClean="0"/>
              <a:t>Музыкально-литературные </a:t>
            </a:r>
            <a:r>
              <a:rPr lang="ru-RU" dirty="0"/>
              <a:t>жанры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песня</a:t>
            </a:r>
            <a:r>
              <a:rPr lang="ru-RU" dirty="0"/>
              <a:t>, романс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516">
            <a:off x="6686074" y="1723870"/>
            <a:ext cx="5369427" cy="3578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7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Технология КМ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640" y="1570220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ЗХУ</a:t>
            </a:r>
          </a:p>
          <a:p>
            <a:pPr marL="0" indent="0">
              <a:buNone/>
            </a:pPr>
            <a:r>
              <a:rPr lang="ru-RU" sz="4400" dirty="0" err="1" smtClean="0"/>
              <a:t>Фишбоун</a:t>
            </a: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/>
              <a:t>Кластер</a:t>
            </a:r>
          </a:p>
          <a:p>
            <a:pPr marL="0" indent="0">
              <a:buNone/>
            </a:pPr>
            <a:r>
              <a:rPr lang="ru-RU" sz="4400" dirty="0" smtClean="0"/>
              <a:t>Ромашка </a:t>
            </a:r>
            <a:r>
              <a:rPr lang="ru-RU" sz="4400" dirty="0" err="1" smtClean="0"/>
              <a:t>Блума</a:t>
            </a: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/>
              <a:t>Двухчастный дневник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704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3272"/>
            <a:ext cx="3537892" cy="28488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                 Критерии результативности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3581" y="1825625"/>
            <a:ext cx="751022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- и</a:t>
            </a:r>
            <a:r>
              <a:rPr lang="ru-RU" sz="3200" dirty="0" smtClean="0"/>
              <a:t>нтерес </a:t>
            </a:r>
            <a:r>
              <a:rPr lang="ru-RU" sz="3200" dirty="0"/>
              <a:t>ребенка к произведению, желание </a:t>
            </a:r>
            <a:r>
              <a:rPr lang="ru-RU" sz="3200" dirty="0" smtClean="0"/>
              <a:t>не просто прочесть текст, а понять его;</a:t>
            </a:r>
            <a:endParaRPr lang="ru-RU" sz="3200" dirty="0"/>
          </a:p>
          <a:p>
            <a:pPr>
              <a:buFontTx/>
              <a:buChar char="-"/>
            </a:pPr>
            <a:r>
              <a:rPr lang="ru-RU" dirty="0"/>
              <a:t>с</a:t>
            </a:r>
            <a:r>
              <a:rPr lang="ru-RU" sz="3200" dirty="0" smtClean="0"/>
              <a:t>пособность </a:t>
            </a:r>
            <a:r>
              <a:rPr lang="ru-RU" sz="3200" dirty="0"/>
              <a:t>ребенка взять из прочитанного для себя полезное и </a:t>
            </a:r>
            <a:r>
              <a:rPr lang="ru-RU" sz="3200" dirty="0" smtClean="0"/>
              <a:t>важное;</a:t>
            </a:r>
            <a:endParaRPr lang="ru-RU" sz="3200" dirty="0"/>
          </a:p>
          <a:p>
            <a:pPr>
              <a:buFontTx/>
              <a:buChar char="-"/>
            </a:pPr>
            <a:r>
              <a:rPr lang="ru-RU" dirty="0"/>
              <a:t>у</a:t>
            </a:r>
            <a:r>
              <a:rPr lang="ru-RU" sz="3200" dirty="0" smtClean="0"/>
              <a:t>мение </a:t>
            </a:r>
            <a:r>
              <a:rPr lang="ru-RU" sz="3200" dirty="0"/>
              <a:t>работать в группе, понимать и ценить другую точку </a:t>
            </a:r>
            <a:r>
              <a:rPr lang="ru-RU" sz="3200" dirty="0" smtClean="0"/>
              <a:t>зрения;</a:t>
            </a:r>
            <a:endParaRPr lang="ru-RU" sz="3200" dirty="0"/>
          </a:p>
          <a:p>
            <a:pPr>
              <a:buFontTx/>
              <a:buChar char="-"/>
            </a:pPr>
            <a:r>
              <a:rPr lang="ru-RU" dirty="0"/>
              <a:t>р</a:t>
            </a:r>
            <a:r>
              <a:rPr lang="ru-RU" sz="3200" dirty="0" smtClean="0"/>
              <a:t>азвитие </a:t>
            </a:r>
            <a:r>
              <a:rPr lang="ru-RU" sz="3200" dirty="0"/>
              <a:t>у ребенка таких качеств личности, как </a:t>
            </a:r>
            <a:r>
              <a:rPr lang="ru-RU" sz="3200" dirty="0" err="1"/>
              <a:t>эмпатия</a:t>
            </a:r>
            <a:r>
              <a:rPr lang="ru-RU" sz="3200" dirty="0"/>
              <a:t>, рефлексия, </a:t>
            </a:r>
            <a:r>
              <a:rPr lang="ru-RU" sz="3200" dirty="0" smtClean="0"/>
              <a:t>толерантность.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977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Практическая работа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	Заполнить </a:t>
            </a:r>
            <a:r>
              <a:rPr lang="ru-RU" sz="4400" dirty="0"/>
              <a:t>таблицу, указав возможные приемы работы с текстом на каждом </a:t>
            </a:r>
            <a:r>
              <a:rPr lang="ru-RU" sz="4400" dirty="0" smtClean="0"/>
              <a:t>этапе.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699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590" y="0"/>
            <a:ext cx="10972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Работа в группах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79293"/>
            <a:ext cx="10972800" cy="56363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Предложить возможные приемы для организации работы на разных этапах:</a:t>
            </a:r>
          </a:p>
          <a:p>
            <a:pPr marL="0" indent="0">
              <a:buNone/>
            </a:pPr>
            <a:r>
              <a:rPr lang="ru-RU" dirty="0" smtClean="0"/>
              <a:t>1 </a:t>
            </a:r>
            <a:r>
              <a:rPr lang="ru-RU" dirty="0"/>
              <a:t>группа </a:t>
            </a:r>
            <a:r>
              <a:rPr lang="ru-RU" dirty="0" smtClean="0"/>
              <a:t>- Приемы </a:t>
            </a:r>
            <a:r>
              <a:rPr lang="ru-RU" dirty="0"/>
              <a:t>для организации работы на этапе «Мотивация. Нахождение информации»</a:t>
            </a:r>
          </a:p>
          <a:p>
            <a:pPr marL="0" indent="0">
              <a:buNone/>
            </a:pPr>
            <a:r>
              <a:rPr lang="ru-RU" dirty="0"/>
              <a:t>2 группа – Приемы для организации работы на этапе «Осмысление»</a:t>
            </a:r>
          </a:p>
          <a:p>
            <a:pPr marL="0" indent="0">
              <a:buNone/>
            </a:pPr>
            <a:r>
              <a:rPr lang="ru-RU" dirty="0"/>
              <a:t>3 группа – Приемы для организации работы на этапе «Оценка. Применение».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6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План мастер-класса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46828"/>
              </p:ext>
            </p:extLst>
          </p:nvPr>
        </p:nvGraphicFramePr>
        <p:xfrm>
          <a:off x="419724" y="1019331"/>
          <a:ext cx="11117705" cy="5838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668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Практическая работа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560" y="1210456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 err="1" smtClean="0"/>
              <a:t>Н.И.Рыленков</a:t>
            </a:r>
            <a:r>
              <a:rPr lang="ru-RU" sz="4000" b="1" i="1" dirty="0" smtClean="0"/>
              <a:t> </a:t>
            </a:r>
          </a:p>
          <a:p>
            <a:pPr marL="0" indent="0">
              <a:buNone/>
            </a:pPr>
            <a:r>
              <a:rPr lang="ru-RU" sz="4000" b="1" i="1" dirty="0" smtClean="0"/>
              <a:t>«Все в тающей дымке…»</a:t>
            </a:r>
            <a:endParaRPr lang="ru-RU" sz="4000" b="1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5" y="2652011"/>
            <a:ext cx="4620213" cy="305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62" y="1917493"/>
            <a:ext cx="3719531" cy="354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6439" y="5711252"/>
            <a:ext cx="6250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 smtClean="0"/>
              <a:t>Ф.А.Абрамов</a:t>
            </a:r>
            <a:r>
              <a:rPr lang="ru-RU" sz="4000" b="1" i="1" dirty="0" smtClean="0"/>
              <a:t> «Валенки»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4902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Все в твоих руках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842" y="1304144"/>
            <a:ext cx="7600013" cy="55538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БОЛЬШОЙ ПАЛЕЦ </a:t>
            </a:r>
            <a:r>
              <a:rPr lang="ru-RU" dirty="0"/>
              <a:t>– для меня было многое важным и интересным.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УКАЗАТЕЛЬНЫЙ</a:t>
            </a:r>
            <a:r>
              <a:rPr lang="ru-RU" dirty="0"/>
              <a:t> – использованные приемы в мастер-классе буду применять в</a:t>
            </a:r>
          </a:p>
          <a:p>
            <a:pPr marL="0" indent="0">
              <a:buNone/>
            </a:pPr>
            <a:r>
              <a:rPr lang="ru-RU" dirty="0"/>
              <a:t>своей деятельности.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СРЕДНИЙ</a:t>
            </a:r>
            <a:r>
              <a:rPr lang="ru-RU" dirty="0"/>
              <a:t> – для меня было недостаточно данной информации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БЕЗЫМЯННЫЙ</a:t>
            </a:r>
            <a:r>
              <a:rPr lang="ru-RU" dirty="0"/>
              <a:t> - не все приёмы работы с текстом представлены ясно.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МИЗИНЕЦ</a:t>
            </a:r>
            <a:r>
              <a:rPr lang="ru-RU" dirty="0"/>
              <a:t> - данные приёмы мне известны, но я их не применяю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545" y="1304144"/>
            <a:ext cx="3902584" cy="510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2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811" y="2967337"/>
            <a:ext cx="115743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0757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630" y="0"/>
            <a:ext cx="10972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Первичное знакомство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9902"/>
            <a:ext cx="2807957" cy="334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67" y="1405045"/>
            <a:ext cx="3993760" cy="508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48" y="1470701"/>
            <a:ext cx="3956676" cy="502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11598164" y="6179735"/>
            <a:ext cx="521208" cy="5212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9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26" y="365127"/>
            <a:ext cx="5032375" cy="50323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783" y="370490"/>
            <a:ext cx="6301059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Чистый лист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Грибоедов – это псевдоним?</a:t>
            </a:r>
          </a:p>
          <a:p>
            <a:pPr marL="0" indent="0">
              <a:buNone/>
            </a:pPr>
            <a:r>
              <a:rPr lang="ru-RU" dirty="0"/>
              <a:t>Почему пьеса так называется?</a:t>
            </a:r>
          </a:p>
          <a:p>
            <a:pPr marL="0" indent="0">
              <a:buNone/>
            </a:pPr>
            <a:r>
              <a:rPr lang="ru-RU" dirty="0"/>
              <a:t>Разве может быть горе от ума?</a:t>
            </a:r>
          </a:p>
          <a:p>
            <a:pPr marL="0" indent="0">
              <a:buNone/>
            </a:pPr>
            <a:r>
              <a:rPr lang="ru-RU" dirty="0"/>
              <a:t>Почему у героев такие фамилии?</a:t>
            </a:r>
          </a:p>
          <a:p>
            <a:pPr marL="0" indent="0">
              <a:buNone/>
            </a:pPr>
            <a:r>
              <a:rPr lang="ru-RU" dirty="0"/>
              <a:t>Какое значение имеет любовь в жизни человека?</a:t>
            </a:r>
          </a:p>
          <a:p>
            <a:pPr marL="0" indent="0">
              <a:buNone/>
            </a:pPr>
            <a:r>
              <a:rPr lang="ru-RU" dirty="0"/>
              <a:t>Зачем читать пьесу? (может, лучше посмотреть?)</a:t>
            </a: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10321871" y="5455403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Ключевые слова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778823" y="1702764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b="1" dirty="0"/>
              <a:t>Эвакуация. </a:t>
            </a:r>
          </a:p>
          <a:p>
            <a:pPr marL="0" indent="0">
              <a:buNone/>
            </a:pPr>
            <a:r>
              <a:rPr lang="ru-RU" sz="3600" b="1" dirty="0"/>
              <a:t>Дом. </a:t>
            </a:r>
          </a:p>
          <a:p>
            <a:pPr marL="0" indent="0">
              <a:buNone/>
            </a:pPr>
            <a:r>
              <a:rPr lang="ru-RU" sz="3600" b="1" dirty="0"/>
              <a:t>Письма. </a:t>
            </a:r>
          </a:p>
          <a:p>
            <a:pPr marL="0" indent="0">
              <a:buNone/>
            </a:pPr>
            <a:r>
              <a:rPr lang="ru-RU" sz="3600" b="1" dirty="0"/>
              <a:t>Моряк. </a:t>
            </a:r>
          </a:p>
          <a:p>
            <a:pPr marL="0" indent="0">
              <a:buNone/>
            </a:pPr>
            <a:r>
              <a:rPr lang="ru-RU" sz="3600" b="1" dirty="0"/>
              <a:t>Зима. </a:t>
            </a:r>
          </a:p>
          <a:p>
            <a:pPr marL="0" indent="0">
              <a:buNone/>
            </a:pPr>
            <a:r>
              <a:rPr lang="ru-RU" sz="3600" b="1" dirty="0"/>
              <a:t>Возвращение.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6919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0000FF"/>
                </a:solidFill>
              </a:rPr>
              <a:t>СНЕГ</a:t>
            </a:r>
          </a:p>
          <a:p>
            <a:pPr marL="0" indent="0" algn="ctr">
              <a:buNone/>
            </a:pPr>
            <a:endParaRPr lang="ru-RU" sz="4400" b="1" dirty="0">
              <a:solidFill>
                <a:srgbClr val="0000FF"/>
              </a:solidFill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10832592" y="5532894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291449" y="2840384"/>
            <a:ext cx="3024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АССОЦИАЦИИ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48898" y="3681349"/>
            <a:ext cx="75921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/>
              <a:t>Чистота, красота, холод, зима, Россия, </a:t>
            </a:r>
          </a:p>
          <a:p>
            <a:r>
              <a:rPr lang="ru-RU" sz="3200" b="1" i="1" dirty="0"/>
              <a:t>природа, сад, поле, Родина, непогода,</a:t>
            </a:r>
          </a:p>
          <a:p>
            <a:r>
              <a:rPr lang="ru-RU" sz="3200" b="1" i="1" dirty="0"/>
              <a:t>белизна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99286" y="4820984"/>
            <a:ext cx="2929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FF"/>
                </a:solidFill>
              </a:rPr>
              <a:t>Почему рассказ так называется?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8529317" y="2452257"/>
            <a:ext cx="548367" cy="534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918742" y="3372594"/>
            <a:ext cx="465239" cy="534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гнутая влево стрелка 19"/>
          <p:cNvSpPr/>
          <p:nvPr/>
        </p:nvSpPr>
        <p:spPr>
          <a:xfrm rot="21141519">
            <a:off x="3799179" y="2379071"/>
            <a:ext cx="3822029" cy="4437752"/>
          </a:xfrm>
          <a:prstGeom prst="curvedRightArrow">
            <a:avLst>
              <a:gd name="adj1" fmla="val 6452"/>
              <a:gd name="adj2" fmla="val 50000"/>
              <a:gd name="adj3" fmla="val 14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Какие слова нуждаются в читательском внимании?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788541"/>
              </p:ext>
            </p:extLst>
          </p:nvPr>
        </p:nvGraphicFramePr>
        <p:xfrm>
          <a:off x="4586990" y="1600200"/>
          <a:ext cx="699541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7894"/>
            <a:ext cx="5311921" cy="39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омой 1">
            <a:hlinkClick r:id="rId8" action="ppaction://hlinksldjump" highlightClick="1"/>
          </p:cNvPr>
          <p:cNvSpPr/>
          <p:nvPr/>
        </p:nvSpPr>
        <p:spPr>
          <a:xfrm>
            <a:off x="11317574" y="5981074"/>
            <a:ext cx="742612" cy="7276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9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9482" y="-220037"/>
            <a:ext cx="10972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Ромашка </a:t>
            </a:r>
            <a:r>
              <a:rPr lang="ru-RU" b="1" dirty="0" err="1" smtClean="0">
                <a:solidFill>
                  <a:srgbClr val="FF0000"/>
                </a:solidFill>
              </a:rPr>
              <a:t>Блума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84" y="0"/>
            <a:ext cx="9188969" cy="689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омой 1">
            <a:hlinkClick r:id="rId3" action="ppaction://hlinksldjump" highlightClick="1"/>
          </p:cNvPr>
          <p:cNvSpPr/>
          <p:nvPr/>
        </p:nvSpPr>
        <p:spPr>
          <a:xfrm>
            <a:off x="11437495" y="5936105"/>
            <a:ext cx="652672" cy="6976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4683" y="294561"/>
            <a:ext cx="10972800" cy="114300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Лесенка героев</a:t>
            </a:r>
          </a:p>
        </p:txBody>
      </p:sp>
      <p:sp>
        <p:nvSpPr>
          <p:cNvPr id="25" name="Объект 24"/>
          <p:cNvSpPr txBox="1">
            <a:spLocks noGrp="1"/>
          </p:cNvSpPr>
          <p:nvPr>
            <p:ph idx="1"/>
          </p:nvPr>
        </p:nvSpPr>
        <p:spPr>
          <a:xfrm>
            <a:off x="995360" y="1961310"/>
            <a:ext cx="151355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ru-RU" sz="3200" b="1" dirty="0"/>
              <a:t>Чацкий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233970" y="2400300"/>
            <a:ext cx="22188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38525" y="2400302"/>
            <a:ext cx="14287" cy="9429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100637" y="4297228"/>
            <a:ext cx="16287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29411" y="5229225"/>
            <a:ext cx="16287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372474" y="6157912"/>
            <a:ext cx="16287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467098" y="3343275"/>
            <a:ext cx="16287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095874" y="3343277"/>
            <a:ext cx="14287" cy="9429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743983" y="4286252"/>
            <a:ext cx="14287" cy="9429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324281" y="5214939"/>
            <a:ext cx="14287" cy="9429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24773" y="4753272"/>
            <a:ext cx="156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Фамусов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29728" y="2767459"/>
            <a:ext cx="1811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Молчалин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24114" y="1925554"/>
            <a:ext cx="116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Софья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19266" y="3824585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Лиза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18241" y="5680357"/>
            <a:ext cx="1621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Скалозуб</a:t>
            </a:r>
          </a:p>
        </p:txBody>
      </p:sp>
      <p:sp>
        <p:nvSpPr>
          <p:cNvPr id="31" name="Управляющая кнопка: домой 30">
            <a:hlinkClick r:id="rId2" action="ppaction://hlinksldjump" highlightClick="1"/>
          </p:cNvPr>
          <p:cNvSpPr/>
          <p:nvPr/>
        </p:nvSpPr>
        <p:spPr>
          <a:xfrm>
            <a:off x="11149584" y="5680357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325" y="297182"/>
            <a:ext cx="4646675" cy="44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4" grpId="0"/>
      <p:bldP spid="26" grpId="0"/>
      <p:bldP spid="27" grpId="0"/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00FF"/>
                </a:solidFill>
              </a:rPr>
              <a:t>Двухчастный дневник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616472"/>
              </p:ext>
            </p:extLst>
          </p:nvPr>
        </p:nvGraphicFramePr>
        <p:xfrm>
          <a:off x="609600" y="1600200"/>
          <a:ext cx="109728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i="1" dirty="0"/>
                        <a:t>Текст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i="1" dirty="0"/>
                        <a:t>Комментарий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dirty="0"/>
                        <a:t>Выписать</a:t>
                      </a:r>
                      <a:r>
                        <a:rPr lang="ru-RU" sz="4400" baseline="0" dirty="0"/>
                        <a:t> важные, на ваш взгляд, значимые слова, выражения.</a:t>
                      </a:r>
                      <a:endParaRPr lang="ru-RU" sz="44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sz="4400" dirty="0"/>
                        <a:t>Объяснить, почему</a:t>
                      </a:r>
                      <a:r>
                        <a:rPr lang="ru-RU" sz="4400" baseline="0" dirty="0"/>
                        <a:t> это слово важно, почему именно его выбирает автор (подтекст)</a:t>
                      </a:r>
                      <a:endParaRPr lang="ru-RU" sz="4400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11149584" y="5630210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12825" y="957497"/>
            <a:ext cx="9678649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Функционально грамотный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человек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4668" y="2754443"/>
            <a:ext cx="10972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/>
              <a:t>«… способен </a:t>
            </a:r>
            <a:r>
              <a:rPr lang="ru-RU" sz="4000" u="sng" dirty="0">
                <a:solidFill>
                  <a:srgbClr val="FF0000"/>
                </a:solidFill>
              </a:rPr>
              <a:t>использовать</a:t>
            </a:r>
            <a:r>
              <a:rPr lang="ru-RU" sz="4000" dirty="0"/>
              <a:t>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отношений»</a:t>
            </a:r>
          </a:p>
        </p:txBody>
      </p:sp>
      <p:pic>
        <p:nvPicPr>
          <p:cNvPr id="3074" name="Picture 2" descr="Федеральные государственные образовательные стандарты (ФГОС) - это совокупн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" y="179882"/>
            <a:ext cx="3515226" cy="221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1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Чтение со стопами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5400" b="1" dirty="0">
                <a:solidFill>
                  <a:srgbClr val="0000FF"/>
                </a:solidFill>
              </a:rPr>
              <a:t>СТОП!</a:t>
            </a:r>
          </a:p>
          <a:p>
            <a:pPr marL="0" indent="0">
              <a:buNone/>
            </a:pPr>
            <a:r>
              <a:rPr lang="ru-RU" sz="3600" dirty="0"/>
              <a:t>Зачем автор изображает это?</a:t>
            </a:r>
          </a:p>
          <a:p>
            <a:pPr marL="0" indent="0">
              <a:buNone/>
            </a:pPr>
            <a:r>
              <a:rPr lang="ru-RU" sz="3600" dirty="0"/>
              <a:t>Что будет дальше с героем?</a:t>
            </a:r>
          </a:p>
          <a:p>
            <a:pPr marL="0" indent="0">
              <a:buNone/>
            </a:pPr>
            <a:r>
              <a:rPr lang="ru-RU" sz="3600" dirty="0"/>
              <a:t>Почему именно так автор показывает героя?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11149584" y="5655755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Экспресс-дебаты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664" y="1060555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Как </a:t>
            </a:r>
            <a:r>
              <a:rPr lang="ru-RU" dirty="0">
                <a:solidFill>
                  <a:srgbClr val="0000FF"/>
                </a:solidFill>
              </a:rPr>
              <a:t>жить? Чувствами или по расчету? </a:t>
            </a:r>
            <a:r>
              <a:rPr lang="ru-RU" dirty="0"/>
              <a:t>(по роману Гончарова «Обыкновенная история</a:t>
            </a:r>
            <a:r>
              <a:rPr lang="ru-RU" dirty="0" smtClean="0"/>
              <a:t>»)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«На </a:t>
            </a:r>
            <a:r>
              <a:rPr lang="ru-RU" dirty="0">
                <a:solidFill>
                  <a:srgbClr val="0000FF"/>
                </a:solidFill>
              </a:rPr>
              <a:t>дне» - устаревшая </a:t>
            </a:r>
            <a:r>
              <a:rPr lang="ru-RU" dirty="0" smtClean="0">
                <a:solidFill>
                  <a:srgbClr val="0000FF"/>
                </a:solidFill>
              </a:rPr>
              <a:t>пьеса </a:t>
            </a:r>
            <a:r>
              <a:rPr lang="ru-RU" dirty="0"/>
              <a:t>(по произведению Горького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Базаров – победитель </a:t>
            </a:r>
            <a:r>
              <a:rPr lang="ru-RU" dirty="0" smtClean="0"/>
              <a:t>( по роману </a:t>
            </a:r>
            <a:r>
              <a:rPr lang="ru-RU" dirty="0" err="1" smtClean="0"/>
              <a:t>И.С.Тургенева</a:t>
            </a:r>
            <a:r>
              <a:rPr lang="ru-RU" dirty="0" smtClean="0"/>
              <a:t> «Отцы и дети»)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Раскольников </a:t>
            </a:r>
            <a:r>
              <a:rPr lang="ru-RU" dirty="0">
                <a:solidFill>
                  <a:srgbClr val="0000FF"/>
                </a:solidFill>
              </a:rPr>
              <a:t>не заслуживает </a:t>
            </a:r>
            <a:r>
              <a:rPr lang="ru-RU" dirty="0" smtClean="0">
                <a:solidFill>
                  <a:srgbClr val="0000FF"/>
                </a:solidFill>
              </a:rPr>
              <a:t>оправдания </a:t>
            </a:r>
            <a:r>
              <a:rPr lang="ru-RU" dirty="0"/>
              <a:t>(по роману Достоевского «Преступление и наказание») 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11227633" y="6115986"/>
            <a:ext cx="667662" cy="7420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s://avatars.mds.yandex.net/get-zen_doc/3753737/pub_6038cc67d4391d5d92833ba9_6038cc84bfc70d5f47b95f24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8066" b="12873"/>
          <a:stretch/>
        </p:blipFill>
        <p:spPr bwMode="auto">
          <a:xfrm>
            <a:off x="1954395" y="4901184"/>
            <a:ext cx="7804202" cy="17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8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FF0000"/>
                </a:solidFill>
              </a:rPr>
              <a:t>Синквейн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429126" y="2286000"/>
            <a:ext cx="3243263" cy="1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074888" y="4340736"/>
            <a:ext cx="2749901" cy="1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074889" y="4507426"/>
            <a:ext cx="2749900" cy="180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144531" y="4340736"/>
            <a:ext cx="2854032" cy="1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44534" y="4493136"/>
            <a:ext cx="2854031" cy="1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022170" y="5269424"/>
            <a:ext cx="6602279" cy="335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429126" y="5912604"/>
            <a:ext cx="3243263" cy="1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8235253" y="4357607"/>
            <a:ext cx="2658767" cy="378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8235253" y="4513453"/>
            <a:ext cx="2658767" cy="146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88560" y="1862017"/>
            <a:ext cx="2924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Существительное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78930" y="3793428"/>
            <a:ext cx="1171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Глагол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64133" y="3839762"/>
            <a:ext cx="1171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Глагол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49838" y="2710872"/>
            <a:ext cx="2720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Прилагательное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1610" y="2727357"/>
            <a:ext cx="2720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Прилагательное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50760" y="3807508"/>
            <a:ext cx="1171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Глагол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88560" y="5501177"/>
            <a:ext cx="2924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Существительное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67497" y="4743593"/>
            <a:ext cx="47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Афоризм, выражение чувств</a:t>
            </a:r>
          </a:p>
        </p:txBody>
      </p:sp>
    </p:spTree>
    <p:extLst>
      <p:ext uri="{BB962C8B-B14F-4D97-AF65-F5344CB8AC3E}">
        <p14:creationId xmlns:p14="http://schemas.microsoft.com/office/powerpoint/2010/main" val="21351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1414006"/>
            <a:ext cx="53848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i="1" dirty="0"/>
              <a:t>Некрасов!</a:t>
            </a:r>
          </a:p>
          <a:p>
            <a:pPr marL="0" indent="0" algn="ctr">
              <a:buNone/>
            </a:pPr>
            <a:r>
              <a:rPr lang="ru-RU" sz="3600" b="1" i="1" dirty="0"/>
              <a:t>Думающий, страдающий</a:t>
            </a:r>
          </a:p>
          <a:p>
            <a:pPr marL="0" indent="0" algn="ctr">
              <a:buNone/>
            </a:pPr>
            <a:r>
              <a:rPr lang="ru-RU" sz="3600" b="1" i="1" dirty="0"/>
              <a:t>Сочувствует, переживает, обличает.</a:t>
            </a:r>
          </a:p>
          <a:p>
            <a:pPr marL="0" indent="0" algn="ctr">
              <a:buNone/>
            </a:pPr>
            <a:r>
              <a:rPr lang="ru-RU" sz="3600" b="1" i="1" dirty="0"/>
              <a:t>«Гражданином быть обязан».</a:t>
            </a:r>
          </a:p>
          <a:p>
            <a:pPr marL="0" indent="0" algn="ctr">
              <a:buNone/>
            </a:pPr>
            <a:r>
              <a:rPr lang="ru-RU" sz="3600" b="1" i="1" dirty="0"/>
              <a:t>Поэт.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992079" y="1500083"/>
            <a:ext cx="53848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i="1" dirty="0"/>
              <a:t>Николай Некрасов!</a:t>
            </a:r>
          </a:p>
          <a:p>
            <a:pPr marL="0" indent="0" algn="ctr">
              <a:buNone/>
            </a:pPr>
            <a:r>
              <a:rPr lang="ru-RU" sz="4000" b="1" i="1" dirty="0"/>
              <a:t>Чуткий, отзывчивый.</a:t>
            </a:r>
          </a:p>
          <a:p>
            <a:pPr marL="0" indent="0" algn="ctr">
              <a:buNone/>
            </a:pPr>
            <a:r>
              <a:rPr lang="ru-RU" sz="4000" b="1" i="1" dirty="0"/>
              <a:t>Воспитывает, сочувствует, страдает.</a:t>
            </a:r>
          </a:p>
          <a:p>
            <a:pPr marL="0" indent="0" algn="ctr">
              <a:buNone/>
            </a:pPr>
            <a:r>
              <a:rPr lang="ru-RU" sz="4000" b="1" i="1" dirty="0"/>
              <a:t>«Раненое сердце».</a:t>
            </a:r>
          </a:p>
          <a:p>
            <a:pPr marL="0" indent="0" algn="ctr">
              <a:buNone/>
            </a:pPr>
            <a:r>
              <a:rPr lang="ru-RU" sz="4000" b="1" i="1" dirty="0"/>
              <a:t>Человек!</a:t>
            </a:r>
          </a:p>
          <a:p>
            <a:pPr marL="0" indent="0">
              <a:buNone/>
            </a:pPr>
            <a:endParaRPr lang="ru-RU" sz="3600" b="1" i="1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11407515" y="6026046"/>
            <a:ext cx="691096" cy="6370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s://cdo-rzn.ru/upload/iblock/a9a/a9a6a00e259edd529f3edf50a8f9a2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36" y="-1"/>
            <a:ext cx="2766986" cy="340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4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9639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Какие черты характера героини отразил каждый художник?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56" y="748235"/>
            <a:ext cx="4059507" cy="60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allpainters.ru/wp-content/uploads/paintings/katerina-costume-design-for-nikolai-ostrovsky-s-the-thunderstorm-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164"/>
            <a:ext cx="4039570" cy="553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ssets3.glazunov.ru/uploads/gallery/work/image/147/normal_lit_0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95" y="1648918"/>
            <a:ext cx="4074762" cy="52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11898742" y="6205928"/>
            <a:ext cx="521208" cy="6520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4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3306" y="0"/>
            <a:ext cx="10390632" cy="553078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Функциональная грамотность включает в себя читательскую грамотность, математическую, естественно-научную, компьютерную, юридическую, экономическую, экологическую грамотность и т.д.</a:t>
            </a:r>
          </a:p>
          <a:p>
            <a:pPr marL="0" indent="0" algn="ctr">
              <a:buNone/>
            </a:pPr>
            <a:r>
              <a:rPr lang="ru-RU" sz="4400" b="1" i="1" dirty="0">
                <a:solidFill>
                  <a:srgbClr val="FF0000"/>
                </a:solidFill>
              </a:rPr>
              <a:t>Читательская грамотность – это первая ступень в функциональной грамотности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40976" r="7943" b="8605"/>
          <a:stretch/>
        </p:blipFill>
        <p:spPr bwMode="auto">
          <a:xfrm>
            <a:off x="1588957" y="4264700"/>
            <a:ext cx="7525064" cy="259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2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659567"/>
            <a:ext cx="10972800" cy="5466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</a:rPr>
              <a:t>Цель читателя </a:t>
            </a:r>
            <a:r>
              <a:rPr lang="ru-RU" sz="4000" dirty="0"/>
              <a:t>– преобразование содержания прочитанного в смысл «для себя», то есть </a:t>
            </a:r>
            <a:r>
              <a:rPr lang="ru-RU" sz="4000" b="1" dirty="0">
                <a:solidFill>
                  <a:srgbClr val="FF0000"/>
                </a:solidFill>
              </a:rPr>
              <a:t>понимание</a:t>
            </a:r>
            <a:r>
              <a:rPr lang="ru-RU" sz="40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37" y="2593298"/>
            <a:ext cx="3643945" cy="359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6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591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Формируемые умения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1 группа умений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257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Учащиеся </a:t>
            </a:r>
            <a:r>
              <a:rPr lang="ru-RU" sz="4000" dirty="0"/>
              <a:t>должны показать, что понимают, о чем говорится в тексте, определить тему и главную мысль; найти и выявить в тексте информацию, которая представлена в различном виде; сформулировать прямые выводы и заключения на основе фактов, которые имеются в тексте</a:t>
            </a:r>
            <a:r>
              <a:rPr lang="ru-RU" sz="4000" dirty="0" smtClean="0"/>
              <a:t>.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0000FF"/>
                </a:solidFill>
              </a:rPr>
              <a:t>ПОИСК ИНФОРМАЦИИ</a:t>
            </a:r>
            <a:endParaRPr lang="ru-RU" sz="4400" b="1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2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2 группа умений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055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Учащиеся </a:t>
            </a:r>
            <a:r>
              <a:rPr lang="ru-RU" sz="4400" dirty="0"/>
              <a:t>анализируют, интерпретируют и обобщают информацию, которая представлена в тексте, формулируют на ее основе сложные выводы и оценочные суждения</a:t>
            </a:r>
            <a:r>
              <a:rPr lang="ru-RU" sz="4400" dirty="0" smtClean="0"/>
              <a:t>.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0000FF"/>
                </a:solidFill>
              </a:rPr>
              <a:t>ИНТЕРПРЕТАЦИЯ И ИНТЕГРАЦИЯ ИНФОРМАЦИИ</a:t>
            </a:r>
            <a:endParaRPr lang="ru-RU" sz="4400" b="1" dirty="0">
              <a:solidFill>
                <a:srgbClr val="0000FF"/>
              </a:solidFill>
            </a:endParaRPr>
          </a:p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610" y="0"/>
            <a:ext cx="109728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3 группа умений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39252"/>
            <a:ext cx="10972800" cy="5591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Учащиеся </a:t>
            </a:r>
            <a:r>
              <a:rPr lang="ru-RU" sz="3600" dirty="0"/>
              <a:t>используют информацию из текста для различных целей: решают учебно-познавательные и учебно-практические задачи без привлечения или с привлечением дополнительных знаний и личного опыта</a:t>
            </a:r>
            <a:r>
              <a:rPr lang="ru-RU" sz="3600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sz="44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0000FF"/>
                </a:solidFill>
              </a:rPr>
              <a:t>ОЦЕНКА И ПРИМЕНЕНИЕ ИНФОРМАЦИИ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0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</TotalTime>
  <Words>864</Words>
  <Application>Microsoft Office PowerPoint</Application>
  <PresentationFormat>Произвольный</PresentationFormat>
  <Paragraphs>203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1_Тема Office</vt:lpstr>
      <vt:lpstr>Презентация PowerPoint</vt:lpstr>
      <vt:lpstr>Презентация PowerPoint</vt:lpstr>
      <vt:lpstr>План мастер-класса</vt:lpstr>
      <vt:lpstr>Функционально грамотный  человек </vt:lpstr>
      <vt:lpstr>Презентация PowerPoint</vt:lpstr>
      <vt:lpstr>Презентация PowerPoint</vt:lpstr>
      <vt:lpstr>Формируемые умения 1 группа умений</vt:lpstr>
      <vt:lpstr>2 группа умений</vt:lpstr>
      <vt:lpstr>3 группа умений</vt:lpstr>
      <vt:lpstr>Метапредметные умения</vt:lpstr>
      <vt:lpstr>Презентация PowerPoint</vt:lpstr>
      <vt:lpstr>Презентация PowerPoint</vt:lpstr>
      <vt:lpstr>Компетентность</vt:lpstr>
      <vt:lpstr>Принципы:</vt:lpstr>
      <vt:lpstr>Согласен – не согласен</vt:lpstr>
      <vt:lpstr>Портрет читателя</vt:lpstr>
      <vt:lpstr>Приемы формирования читательской компетентности на уроке литературы</vt:lpstr>
      <vt:lpstr>1 этап - Мотивация</vt:lpstr>
      <vt:lpstr>Зачем? Что интересного?</vt:lpstr>
      <vt:lpstr>2 этап - Нахождение и извлечение информации</vt:lpstr>
      <vt:lpstr>Информация в художественном тексте</vt:lpstr>
      <vt:lpstr>3 этап – Осмысление (интерпретация и интеграция)</vt:lpstr>
      <vt:lpstr> 4 этап Оценка и применение</vt:lpstr>
      <vt:lpstr>На всех этапах урока</vt:lpstr>
      <vt:lpstr>Работа с музыкальными произведениями</vt:lpstr>
      <vt:lpstr>Технология КМ</vt:lpstr>
      <vt:lpstr>                 Критерии результативности</vt:lpstr>
      <vt:lpstr>Практическая работа</vt:lpstr>
      <vt:lpstr>Работа в группах</vt:lpstr>
      <vt:lpstr>Практическая работа</vt:lpstr>
      <vt:lpstr>Все в твоих руках</vt:lpstr>
      <vt:lpstr>Презентация PowerPoint</vt:lpstr>
      <vt:lpstr>Первичное знакомство</vt:lpstr>
      <vt:lpstr>Чистый лист</vt:lpstr>
      <vt:lpstr>Ключевые слова</vt:lpstr>
      <vt:lpstr>Какие слова нуждаются в читательском внимании?</vt:lpstr>
      <vt:lpstr>Ромашка Блума</vt:lpstr>
      <vt:lpstr>Лесенка героев</vt:lpstr>
      <vt:lpstr>Двухчастный дневник</vt:lpstr>
      <vt:lpstr>Чтение со стопами</vt:lpstr>
      <vt:lpstr>Экспресс-дебаты</vt:lpstr>
      <vt:lpstr>Синквейн</vt:lpstr>
      <vt:lpstr>Презентация PowerPoint</vt:lpstr>
      <vt:lpstr>Какие черты характера героини отразил каждый художник?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МБОУ ШИ</cp:lastModifiedBy>
  <cp:revision>61</cp:revision>
  <dcterms:created xsi:type="dcterms:W3CDTF">2017-01-21T00:31:29Z</dcterms:created>
  <dcterms:modified xsi:type="dcterms:W3CDTF">2022-04-21T00:27:45Z</dcterms:modified>
</cp:coreProperties>
</file>