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8" r:id="rId2"/>
    <p:sldId id="274" r:id="rId3"/>
    <p:sldId id="281" r:id="rId4"/>
    <p:sldId id="284" r:id="rId5"/>
    <p:sldId id="282" r:id="rId6"/>
    <p:sldId id="283" r:id="rId7"/>
    <p:sldId id="279" r:id="rId8"/>
    <p:sldId id="275" r:id="rId9"/>
    <p:sldId id="268" r:id="rId10"/>
    <p:sldId id="280" r:id="rId11"/>
    <p:sldId id="287" r:id="rId12"/>
    <p:sldId id="288" r:id="rId13"/>
    <p:sldId id="276" r:id="rId14"/>
    <p:sldId id="277" r:id="rId15"/>
    <p:sldId id="269" r:id="rId16"/>
    <p:sldId id="270" r:id="rId17"/>
    <p:sldId id="286" r:id="rId18"/>
    <p:sldId id="285" r:id="rId19"/>
    <p:sldId id="289" r:id="rId20"/>
    <p:sldId id="290" r:id="rId21"/>
    <p:sldId id="291" r:id="rId22"/>
    <p:sldId id="259" r:id="rId23"/>
    <p:sldId id="260" r:id="rId24"/>
    <p:sldId id="265" r:id="rId25"/>
    <p:sldId id="267" r:id="rId26"/>
    <p:sldId id="266" r:id="rId27"/>
    <p:sldId id="271" r:id="rId28"/>
    <p:sldId id="26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F31C4"/>
    <a:srgbClr val="6A889B"/>
    <a:srgbClr val="688294"/>
    <a:srgbClr val="FF7C80"/>
    <a:srgbClr val="C237C9"/>
    <a:srgbClr val="7A929D"/>
    <a:srgbClr val="91A1A9"/>
    <a:srgbClr val="4E818C"/>
    <a:srgbClr val="4F89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E70F791-ADB3-4DD2-9A94-F16C4724AD54}" type="datetimeFigureOut">
              <a:rPr lang="ru-RU" smtClean="0"/>
              <a:t>05.06.2022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00060CB-B05D-4513-B88F-355F1AD18F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725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0F791-ADB3-4DD2-9A94-F16C4724AD54}" type="datetimeFigureOut">
              <a:rPr lang="ru-RU" smtClean="0"/>
              <a:t>05.06.2022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60CB-B05D-4513-B88F-355F1AD18F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1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0F791-ADB3-4DD2-9A94-F16C4724AD54}" type="datetimeFigureOut">
              <a:rPr lang="ru-RU" smtClean="0"/>
              <a:t>05.06.2022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60CB-B05D-4513-B88F-355F1AD18F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6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0F791-ADB3-4DD2-9A94-F16C4724AD54}" type="datetimeFigureOut">
              <a:rPr lang="ru-RU" smtClean="0"/>
              <a:t>05.06.2022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60CB-B05D-4513-B88F-355F1AD18F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07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E70F791-ADB3-4DD2-9A94-F16C4724AD54}" type="datetimeFigureOut">
              <a:rPr lang="ru-RU" smtClean="0"/>
              <a:t>05.06.2022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000060CB-B05D-4513-B88F-355F1AD18F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29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0F791-ADB3-4DD2-9A94-F16C4724AD54}" type="datetimeFigureOut">
              <a:rPr lang="ru-RU" smtClean="0"/>
              <a:t>05.06.2022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60CB-B05D-4513-B88F-355F1AD18F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0F791-ADB3-4DD2-9A94-F16C4724AD54}" type="datetimeFigureOut">
              <a:rPr lang="ru-RU" smtClean="0"/>
              <a:t>05.06.2022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60CB-B05D-4513-B88F-355F1AD18F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01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0F791-ADB3-4DD2-9A94-F16C4724AD54}" type="datetimeFigureOut">
              <a:rPr lang="ru-RU" smtClean="0"/>
              <a:t>05.06.2022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60CB-B05D-4513-B88F-355F1AD18F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73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0F791-ADB3-4DD2-9A94-F16C4724AD54}" type="datetimeFigureOut">
              <a:rPr lang="ru-RU" smtClean="0"/>
              <a:t>05.06.2022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60CB-B05D-4513-B88F-355F1AD18F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34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0F791-ADB3-4DD2-9A94-F16C4724AD54}" type="datetimeFigureOut">
              <a:rPr lang="ru-RU" smtClean="0"/>
              <a:t>05.06.2022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00060CB-B05D-4513-B88F-355F1AD18FA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4725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E70F791-ADB3-4DD2-9A94-F16C4724AD54}" type="datetimeFigureOut">
              <a:rPr lang="ru-RU" smtClean="0"/>
              <a:t>05.06.2022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00060CB-B05D-4513-B88F-355F1AD18FA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460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70F791-ADB3-4DD2-9A94-F16C4724AD54}" type="datetimeFigureOut">
              <a:rPr lang="ru-RU" smtClean="0"/>
              <a:t>05.06.2022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00060CB-B05D-4513-B88F-355F1AD18F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54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DD652F-9D3E-43A0-8384-F3FB62FAE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85C4A-470C-415A-9E0E-F4D023E3F142}"/>
              </a:ext>
            </a:extLst>
          </p:cNvPr>
          <p:cNvSpPr txBox="1"/>
          <p:nvPr/>
        </p:nvSpPr>
        <p:spPr>
          <a:xfrm>
            <a:off x="905854" y="1428804"/>
            <a:ext cx="7332291" cy="341632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Волшебное слово СПАСИБО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92E39-A545-89F5-2FE5-08E5DA722F02}"/>
              </a:ext>
            </a:extLst>
          </p:cNvPr>
          <p:cNvSpPr txBox="1"/>
          <p:nvPr/>
        </p:nvSpPr>
        <p:spPr>
          <a:xfrm>
            <a:off x="4038600" y="5251397"/>
            <a:ext cx="46347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Выполнила: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воспитатель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Хазова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О.М.</a:t>
            </a:r>
          </a:p>
        </p:txBody>
      </p:sp>
    </p:spTree>
    <p:extLst>
      <p:ext uri="{BB962C8B-B14F-4D97-AF65-F5344CB8AC3E}">
        <p14:creationId xmlns:p14="http://schemas.microsoft.com/office/powerpoint/2010/main" val="4248880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088633-DC39-4873-9E94-E79B9CBE8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873" y="-37922"/>
            <a:ext cx="9188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A19C0E-9940-4464-9240-FF7571D056C0}"/>
              </a:ext>
            </a:extLst>
          </p:cNvPr>
          <p:cNvSpPr txBox="1"/>
          <p:nvPr/>
        </p:nvSpPr>
        <p:spPr>
          <a:xfrm>
            <a:off x="1066971" y="56637"/>
            <a:ext cx="73407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Вежливых слов не одно и не два,</a:t>
            </a:r>
          </a:p>
          <a:p>
            <a:pPr algn="ctr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Помни и знай эти чудо-слова: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7E0C4B-3136-4390-9EAA-458CF6F0E42B}"/>
              </a:ext>
            </a:extLst>
          </p:cNvPr>
          <p:cNvSpPr/>
          <p:nvPr/>
        </p:nvSpPr>
        <p:spPr>
          <a:xfrm>
            <a:off x="3510744" y="1077927"/>
            <a:ext cx="2393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Доброе утро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86B93D-56FC-46D1-9BA1-8AE575585C67}"/>
              </a:ext>
            </a:extLst>
          </p:cNvPr>
          <p:cNvSpPr/>
          <p:nvPr/>
        </p:nvSpPr>
        <p:spPr>
          <a:xfrm>
            <a:off x="3012066" y="1601423"/>
            <a:ext cx="2512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Добрый день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D908C6-DF84-45FF-A915-6CD8670DB839}"/>
              </a:ext>
            </a:extLst>
          </p:cNvPr>
          <p:cNvSpPr/>
          <p:nvPr/>
        </p:nvSpPr>
        <p:spPr>
          <a:xfrm>
            <a:off x="1906693" y="2111862"/>
            <a:ext cx="2688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99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Добрый вечер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BA95A15-90F7-49DB-B615-27E68D127D00}"/>
              </a:ext>
            </a:extLst>
          </p:cNvPr>
          <p:cNvSpPr/>
          <p:nvPr/>
        </p:nvSpPr>
        <p:spPr>
          <a:xfrm>
            <a:off x="3012066" y="6081779"/>
            <a:ext cx="2444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2975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До свидания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022DF0-C837-44C3-B8DC-4C663FE6CE12}"/>
              </a:ext>
            </a:extLst>
          </p:cNvPr>
          <p:cNvSpPr/>
          <p:nvPr/>
        </p:nvSpPr>
        <p:spPr>
          <a:xfrm>
            <a:off x="2631891" y="3129468"/>
            <a:ext cx="2520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Здравствуйте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C9B2576-F724-413E-953F-F922FB32E8FD}"/>
              </a:ext>
            </a:extLst>
          </p:cNvPr>
          <p:cNvSpPr/>
          <p:nvPr/>
        </p:nvSpPr>
        <p:spPr>
          <a:xfrm>
            <a:off x="3510744" y="3561499"/>
            <a:ext cx="1483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Привет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864DC80-8FF3-4695-9C77-2C70B23D5677}"/>
              </a:ext>
            </a:extLst>
          </p:cNvPr>
          <p:cNvSpPr/>
          <p:nvPr/>
        </p:nvSpPr>
        <p:spPr>
          <a:xfrm>
            <a:off x="1851466" y="5571208"/>
            <a:ext cx="2379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312D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Пожалуйста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47100CB-D3B6-435F-B236-94872CF78816}"/>
              </a:ext>
            </a:extLst>
          </p:cNvPr>
          <p:cNvSpPr/>
          <p:nvPr/>
        </p:nvSpPr>
        <p:spPr>
          <a:xfrm>
            <a:off x="2218265" y="4458912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Приятного аппетита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882C6FE-E798-4D54-BB08-BD6B4C8164AA}"/>
              </a:ext>
            </a:extLst>
          </p:cNvPr>
          <p:cNvSpPr/>
          <p:nvPr/>
        </p:nvSpPr>
        <p:spPr>
          <a:xfrm>
            <a:off x="4140643" y="4016225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312D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Простите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950F46B-94B1-44F2-ABB3-ED863B935D98}"/>
              </a:ext>
            </a:extLst>
          </p:cNvPr>
          <p:cNvSpPr/>
          <p:nvPr/>
        </p:nvSpPr>
        <p:spPr>
          <a:xfrm>
            <a:off x="1974287" y="4982132"/>
            <a:ext cx="1653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Спасибо</a:t>
            </a:r>
          </a:p>
        </p:txBody>
      </p:sp>
      <p:pic>
        <p:nvPicPr>
          <p:cNvPr id="15" name="Picture 2" descr="D:\картинки\детские картинки-блестяшки анимашки\7321f3a4ae36.png">
            <a:extLst>
              <a:ext uri="{FF2B5EF4-FFF2-40B4-BE49-F238E27FC236}">
                <a16:creationId xmlns:a16="http://schemas.microsoft.com/office/drawing/2014/main" id="{B62F7208-E8B2-4751-8045-A327C238D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00760" y="2428868"/>
            <a:ext cx="2857488" cy="4157346"/>
          </a:xfrm>
          <a:prstGeom prst="rect">
            <a:avLst/>
          </a:prstGeom>
          <a:noFill/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5700BC3-B6D9-46FF-818E-8E7987A79D12}"/>
              </a:ext>
            </a:extLst>
          </p:cNvPr>
          <p:cNvSpPr/>
          <p:nvPr/>
        </p:nvSpPr>
        <p:spPr>
          <a:xfrm>
            <a:off x="1696033" y="2649731"/>
            <a:ext cx="2483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Доброй ночи</a:t>
            </a:r>
          </a:p>
        </p:txBody>
      </p:sp>
    </p:spTree>
    <p:extLst>
      <p:ext uri="{BB962C8B-B14F-4D97-AF65-F5344CB8AC3E}">
        <p14:creationId xmlns:p14="http://schemas.microsoft.com/office/powerpoint/2010/main" val="20496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B6AF8F-02ED-417A-A687-84DC79CF0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0" y="0"/>
            <a:ext cx="9188753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BDDCEC-AC82-49AF-A170-E4172D095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493" y="126428"/>
            <a:ext cx="4095219" cy="2941511"/>
          </a:xfrm>
          <a:prstGeom prst="rect">
            <a:avLst/>
          </a:prstGeom>
        </p:spPr>
      </p:pic>
      <p:sp>
        <p:nvSpPr>
          <p:cNvPr id="5" name="Содержимое 4">
            <a:extLst>
              <a:ext uri="{FF2B5EF4-FFF2-40B4-BE49-F238E27FC236}">
                <a16:creationId xmlns:a16="http://schemas.microsoft.com/office/drawing/2014/main" id="{C80F59E2-A9DC-4D00-B8A7-5D66135103B5}"/>
              </a:ext>
            </a:extLst>
          </p:cNvPr>
          <p:cNvSpPr txBox="1">
            <a:spLocks/>
          </p:cNvSpPr>
          <p:nvPr/>
        </p:nvSpPr>
        <p:spPr>
          <a:xfrm>
            <a:off x="741478" y="143264"/>
            <a:ext cx="3614734" cy="1143008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Garamond" pitchFamily="18" charset="0"/>
              <a:buNone/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Яркое солнышко</a:t>
            </a:r>
          </a:p>
          <a:p>
            <a:pPr>
              <a:buFont typeface="Garamond" pitchFamily="18" charset="0"/>
              <a:buNone/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Встало опять -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2183DA-B30E-4BB6-949B-C0F1AFD288B1}"/>
              </a:ext>
            </a:extLst>
          </p:cNvPr>
          <p:cNvSpPr/>
          <p:nvPr/>
        </p:nvSpPr>
        <p:spPr>
          <a:xfrm>
            <a:off x="595985" y="1281935"/>
            <a:ext cx="3890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«Доброе утро!»</a:t>
            </a:r>
          </a:p>
          <a:p>
            <a:pPr>
              <a:buNone/>
            </a:pPr>
            <a:r>
              <a:rPr lang="ru-RU" sz="2800" b="1" dirty="0">
                <a:solidFill>
                  <a:srgbClr val="FFCC00"/>
                </a:solidFill>
                <a:latin typeface="Comic Sans MS" panose="030F0702030302020204" pitchFamily="66" charset="0"/>
                <a:cs typeface="Times New Roman" pitchFamily="18" charset="0"/>
              </a:rPr>
              <a:t>должны вы сказать</a:t>
            </a:r>
          </a:p>
        </p:txBody>
      </p:sp>
      <p:pic>
        <p:nvPicPr>
          <p:cNvPr id="7" name="Picture 3" descr="Z:\Users\Timon\Desktop\jFYb9RBeWMI.jpg">
            <a:extLst>
              <a:ext uri="{FF2B5EF4-FFF2-40B4-BE49-F238E27FC236}">
                <a16:creationId xmlns:a16="http://schemas.microsoft.com/office/drawing/2014/main" id="{23C9B7C4-E699-4B44-B8E9-1461C23FA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92" y="3274350"/>
            <a:ext cx="4091514" cy="3482859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13B046-FCE6-44A0-9BF6-188D4065C5A6}"/>
              </a:ext>
            </a:extLst>
          </p:cNvPr>
          <p:cNvSpPr txBox="1"/>
          <p:nvPr/>
        </p:nvSpPr>
        <p:spPr>
          <a:xfrm>
            <a:off x="4277619" y="4382997"/>
            <a:ext cx="4653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  <a:t>Днем</a:t>
            </a:r>
            <a:endParaRPr lang="ru-RU" sz="2800" dirty="0">
              <a:solidFill>
                <a:srgbClr val="312DD3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767AAD-D288-4F43-96E6-2E4BA7981702}"/>
              </a:ext>
            </a:extLst>
          </p:cNvPr>
          <p:cNvSpPr txBox="1"/>
          <p:nvPr/>
        </p:nvSpPr>
        <p:spPr>
          <a:xfrm>
            <a:off x="4332100" y="4382997"/>
            <a:ext cx="46660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itchFamily="18" charset="0"/>
              </a:rPr>
              <a:t>     </a:t>
            </a:r>
            <a:r>
              <a:rPr lang="ru-RU" sz="2800" b="1" dirty="0">
                <a:solidFill>
                  <a:srgbClr val="FFFF00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 «Добрый день»</a:t>
            </a:r>
            <a:br>
              <a:rPr lang="ru-RU" sz="2800" b="1" dirty="0"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  <a:t>Говори нам при  встрече</a:t>
            </a:r>
            <a:endParaRPr lang="ru-RU" sz="2800" dirty="0">
              <a:solidFill>
                <a:srgbClr val="312D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5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7B5059-5FA6-4FE4-9BC2-C89E668AE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44753" y="0"/>
            <a:ext cx="9188753" cy="6858000"/>
          </a:xfrm>
          <a:prstGeom prst="rect">
            <a:avLst/>
          </a:prstGeom>
        </p:spPr>
      </p:pic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C03CC675-7D1A-4246-A957-97EE76F722CE}"/>
              </a:ext>
            </a:extLst>
          </p:cNvPr>
          <p:cNvSpPr txBox="1">
            <a:spLocks/>
          </p:cNvSpPr>
          <p:nvPr/>
        </p:nvSpPr>
        <p:spPr>
          <a:xfrm>
            <a:off x="212834" y="526990"/>
            <a:ext cx="4802736" cy="1224136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CC00"/>
                </a:solidFill>
                <a:latin typeface="Comic Sans MS" panose="030F0702030302020204" pitchFamily="66" charset="0"/>
                <a:cs typeface="Times New Roman" pitchFamily="18" charset="0"/>
              </a:rPr>
              <a:t>Вечером вспомни слова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7A600E-4DFF-4FE8-B0F6-DC4F782C5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4" r="2385"/>
          <a:stretch/>
        </p:blipFill>
        <p:spPr bwMode="auto">
          <a:xfrm>
            <a:off x="4938863" y="150212"/>
            <a:ext cx="3888061" cy="2883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4D93C1-E124-447C-9172-E74E163B7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34" y="3706412"/>
            <a:ext cx="4610063" cy="2800926"/>
          </a:xfrm>
          <a:prstGeom prst="rect">
            <a:avLst/>
          </a:prstGeom>
        </p:spPr>
      </p:pic>
      <p:sp>
        <p:nvSpPr>
          <p:cNvPr id="14" name="Подзаголовок 4">
            <a:extLst>
              <a:ext uri="{FF2B5EF4-FFF2-40B4-BE49-F238E27FC236}">
                <a16:creationId xmlns:a16="http://schemas.microsoft.com/office/drawing/2014/main" id="{2E04DB0A-96E3-4432-A414-705AE216A8CB}"/>
              </a:ext>
            </a:extLst>
          </p:cNvPr>
          <p:cNvSpPr txBox="1">
            <a:spLocks/>
          </p:cNvSpPr>
          <p:nvPr/>
        </p:nvSpPr>
        <p:spPr>
          <a:xfrm>
            <a:off x="4834622" y="4333810"/>
            <a:ext cx="4309378" cy="1224136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  <a:t>Пожелай перед сном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A64BE7-E3E0-439D-9ACB-40A3CB45F434}"/>
              </a:ext>
            </a:extLst>
          </p:cNvPr>
          <p:cNvSpPr txBox="1"/>
          <p:nvPr/>
        </p:nvSpPr>
        <p:spPr>
          <a:xfrm>
            <a:off x="811280" y="1071230"/>
            <a:ext cx="3529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«Добрый вечер»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34269B-77E9-418E-889B-AD1A58F348F0}"/>
              </a:ext>
            </a:extLst>
          </p:cNvPr>
          <p:cNvSpPr txBox="1"/>
          <p:nvPr/>
        </p:nvSpPr>
        <p:spPr>
          <a:xfrm>
            <a:off x="5213258" y="4845265"/>
            <a:ext cx="3339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«Доброй ночи»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98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1BA8C-40A2-4B70-A2D0-BA008B9DD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44753" y="0"/>
            <a:ext cx="918875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689B53-65F4-436A-AE71-0B3E80107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910" y="3183761"/>
            <a:ext cx="3722019" cy="3561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AEBC83-A901-45F3-813A-9F37EA4FCF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t="14169" r="5010" b="5387"/>
          <a:stretch/>
        </p:blipFill>
        <p:spPr bwMode="auto">
          <a:xfrm>
            <a:off x="578560" y="115618"/>
            <a:ext cx="4151212" cy="2955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3E5C6D04-7C70-4FAB-92E4-20AD5CDFF68C}"/>
              </a:ext>
            </a:extLst>
          </p:cNvPr>
          <p:cNvSpPr txBox="1">
            <a:spLocks/>
          </p:cNvSpPr>
          <p:nvPr/>
        </p:nvSpPr>
        <p:spPr>
          <a:xfrm>
            <a:off x="4887300" y="470651"/>
            <a:ext cx="3564492" cy="2195638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Garamond" pitchFamily="18" charset="0"/>
              <a:buNone/>
            </a:pPr>
            <a:r>
              <a:rPr lang="ru-RU" sz="59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Старшему,</a:t>
            </a:r>
          </a:p>
          <a:p>
            <a:pPr algn="ctr">
              <a:buFont typeface="Garamond" pitchFamily="18" charset="0"/>
              <a:buNone/>
            </a:pPr>
            <a:r>
              <a:rPr lang="ru-RU" sz="59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 если встречаемся с ним,</a:t>
            </a:r>
          </a:p>
          <a:p>
            <a:pPr algn="ctr">
              <a:buFont typeface="Garamond" pitchFamily="18" charset="0"/>
              <a:buNone/>
            </a:pPr>
            <a:r>
              <a:rPr lang="ru-RU" sz="59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первыми</a:t>
            </a:r>
          </a:p>
          <a:p>
            <a:pPr>
              <a:buFont typeface="Garamond" pitchFamily="18" charset="0"/>
              <a:buNone/>
            </a:pPr>
            <a:endParaRPr lang="ru-RU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Garamond" pitchFamily="18" charset="0"/>
              <a:buNone/>
            </a:pPr>
            <a:endParaRPr lang="ru-RU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Garamond" pitchFamily="18" charset="0"/>
              <a:buNone/>
            </a:pPr>
            <a:endParaRPr lang="ru-RU" dirty="0"/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1B673492-8883-4D1F-80F9-ABB65DBDDE7D}"/>
              </a:ext>
            </a:extLst>
          </p:cNvPr>
          <p:cNvSpPr txBox="1">
            <a:spLocks/>
          </p:cNvSpPr>
          <p:nvPr/>
        </p:nvSpPr>
        <p:spPr>
          <a:xfrm>
            <a:off x="919912" y="4041589"/>
            <a:ext cx="2301852" cy="104315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Garamond" pitchFamily="18" charset="0"/>
              <a:buNone/>
            </a:pPr>
            <a:r>
              <a:rPr lang="ru-RU" sz="4500" b="1" dirty="0">
                <a:solidFill>
                  <a:srgbClr val="312D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Другу при встрече </a:t>
            </a:r>
          </a:p>
          <a:p>
            <a:pPr>
              <a:buFont typeface="Garamond" pitchFamily="18" charset="0"/>
              <a:buNone/>
            </a:pPr>
            <a:endParaRPr lang="ru-RU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Garamond" pitchFamily="18" charset="0"/>
              <a:buNone/>
            </a:pPr>
            <a:endParaRPr lang="ru-RU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Garamond" pitchFamily="18" charset="0"/>
              <a:buNone/>
            </a:pP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B8D99-5C54-49A8-9094-DBECE00F02A9}"/>
              </a:ext>
            </a:extLst>
          </p:cNvPr>
          <p:cNvSpPr txBox="1"/>
          <p:nvPr/>
        </p:nvSpPr>
        <p:spPr>
          <a:xfrm>
            <a:off x="4887300" y="2117133"/>
            <a:ext cx="37952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Garamond" pitchFamily="18" charset="0"/>
              <a:buNone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«Здравствуйте!»</a:t>
            </a:r>
          </a:p>
          <a:p>
            <a:pPr algn="ctr">
              <a:buFont typeface="Garamond" pitchFamily="18" charset="0"/>
              <a:buNone/>
            </a:pPr>
            <a:r>
              <a:rPr lang="ru-RU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мы говорим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2E64F-7C33-41E1-A27B-23BF2A1E7F1D}"/>
              </a:ext>
            </a:extLst>
          </p:cNvPr>
          <p:cNvSpPr txBox="1"/>
          <p:nvPr/>
        </p:nvSpPr>
        <p:spPr>
          <a:xfrm>
            <a:off x="708688" y="4964618"/>
            <a:ext cx="2683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Garamond" pitchFamily="18" charset="0"/>
              <a:buNone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«Привет!»</a:t>
            </a:r>
          </a:p>
        </p:txBody>
      </p:sp>
    </p:spTree>
    <p:extLst>
      <p:ext uri="{BB962C8B-B14F-4D97-AF65-F5344CB8AC3E}">
        <p14:creationId xmlns:p14="http://schemas.microsoft.com/office/powerpoint/2010/main" val="17788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311EF5-964E-4FF6-81F7-000AB8460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0" y="0"/>
            <a:ext cx="9188753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B498B5-C06B-4445-BC56-9488354F4192}"/>
              </a:ext>
            </a:extLst>
          </p:cNvPr>
          <p:cNvSpPr/>
          <p:nvPr/>
        </p:nvSpPr>
        <p:spPr>
          <a:xfrm>
            <a:off x="734390" y="183633"/>
            <a:ext cx="4529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CC00"/>
                </a:solidFill>
                <a:latin typeface="Comic Sans MS" panose="030F0702030302020204" pitchFamily="66" charset="0"/>
                <a:cs typeface="Times New Roman" pitchFamily="18" charset="0"/>
              </a:rPr>
              <a:t>Пора за стол,</a:t>
            </a:r>
          </a:p>
          <a:p>
            <a:pPr algn="ctr"/>
            <a:r>
              <a:rPr lang="ru-RU" sz="2800" b="1" dirty="0">
                <a:solidFill>
                  <a:srgbClr val="FFCC00"/>
                </a:solidFill>
                <a:latin typeface="Comic Sans MS" panose="030F0702030302020204" pitchFamily="66" charset="0"/>
                <a:cs typeface="Times New Roman" pitchFamily="18" charset="0"/>
              </a:rPr>
              <a:t>Все для </a:t>
            </a:r>
            <a:r>
              <a:rPr lang="ru-RU" sz="2800" b="1">
                <a:solidFill>
                  <a:srgbClr val="FFCC00"/>
                </a:solidFill>
                <a:latin typeface="Comic Sans MS" panose="030F0702030302020204" pitchFamily="66" charset="0"/>
                <a:cs typeface="Times New Roman" pitchFamily="18" charset="0"/>
              </a:rPr>
              <a:t>еды накрыто</a:t>
            </a:r>
            <a:endParaRPr lang="ru-RU" sz="2800" dirty="0">
              <a:solidFill>
                <a:srgbClr val="FFCC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B6508C-FEC5-432B-A003-74A31BDF21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t="26239" r="25189"/>
          <a:stretch/>
        </p:blipFill>
        <p:spPr bwMode="auto">
          <a:xfrm>
            <a:off x="5710632" y="74835"/>
            <a:ext cx="3271014" cy="3271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AE5646B5-6FB1-4865-80CA-05E83C9E5E03}"/>
              </a:ext>
            </a:extLst>
          </p:cNvPr>
          <p:cNvSpPr txBox="1">
            <a:spLocks/>
          </p:cNvSpPr>
          <p:nvPr/>
        </p:nvSpPr>
        <p:spPr>
          <a:xfrm>
            <a:off x="3214390" y="3728777"/>
            <a:ext cx="5850022" cy="160718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Garamond" pitchFamily="18" charset="0"/>
              <a:buNone/>
            </a:pPr>
            <a: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  <a:t>Если вы куда-нибудь спешите,</a:t>
            </a:r>
          </a:p>
          <a:p>
            <a:pPr>
              <a:buFont typeface="Garamond" pitchFamily="18" charset="0"/>
              <a:buNone/>
            </a:pPr>
            <a: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  <a:t>На бегу толкая всех подряд,</a:t>
            </a:r>
          </a:p>
          <a:p>
            <a:pPr>
              <a:buFont typeface="Garamond" pitchFamily="18" charset="0"/>
              <a:buNone/>
            </a:pPr>
            <a: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  <a:t>Говорите вежливо: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FFFED5-9105-41A1-B329-678927F55F28}"/>
              </a:ext>
            </a:extLst>
          </p:cNvPr>
          <p:cNvSpPr/>
          <p:nvPr/>
        </p:nvSpPr>
        <p:spPr>
          <a:xfrm>
            <a:off x="6455312" y="5081745"/>
            <a:ext cx="2411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«Простите!»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9B0062-6B08-4D45-A74C-454AFEBCF6C1}"/>
              </a:ext>
            </a:extLst>
          </p:cNvPr>
          <p:cNvSpPr/>
          <p:nvPr/>
        </p:nvSpPr>
        <p:spPr>
          <a:xfrm>
            <a:off x="3438208" y="5536744"/>
            <a:ext cx="53352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  <a:t>Вас за эту вежливость</a:t>
            </a:r>
          </a:p>
          <a:p>
            <a: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  <a:t> простят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4BD993-837E-4CB6-B3B6-774FEA611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18" y="2664310"/>
            <a:ext cx="2990572" cy="39494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DB7BB9-707A-4324-BFC3-2CE46F1D4BC1}"/>
              </a:ext>
            </a:extLst>
          </p:cNvPr>
          <p:cNvSpPr txBox="1"/>
          <p:nvPr/>
        </p:nvSpPr>
        <p:spPr>
          <a:xfrm>
            <a:off x="-69695" y="1187122"/>
            <a:ext cx="5850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«Приятного желаем аппетита!»</a:t>
            </a:r>
          </a:p>
        </p:txBody>
      </p:sp>
    </p:spTree>
    <p:extLst>
      <p:ext uri="{BB962C8B-B14F-4D97-AF65-F5344CB8AC3E}">
        <p14:creationId xmlns:p14="http://schemas.microsoft.com/office/powerpoint/2010/main" val="180982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D2F77B-E544-4FB7-A87C-5E64BA865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42354" y="0"/>
            <a:ext cx="9188753" cy="6858000"/>
          </a:xfrm>
          <a:prstGeom prst="rect">
            <a:avLst/>
          </a:prstGeom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772B2D03-FD38-4758-90AF-9B4DB0574D02}"/>
              </a:ext>
            </a:extLst>
          </p:cNvPr>
          <p:cNvSpPr txBox="1">
            <a:spLocks/>
          </p:cNvSpPr>
          <p:nvPr/>
        </p:nvSpPr>
        <p:spPr>
          <a:xfrm>
            <a:off x="4552023" y="3543193"/>
            <a:ext cx="4636729" cy="30103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  <a:t>Чтобы что-то попросить,</a:t>
            </a:r>
            <a:b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  <a:t>Нужно вежливыми быть.</a:t>
            </a:r>
            <a:b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</a:br>
            <a:endParaRPr lang="ru-RU" sz="2800" b="1" dirty="0">
              <a:solidFill>
                <a:srgbClr val="312DD3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C00756-7733-4444-BD73-832373A74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2768"/>
            <a:ext cx="4426794" cy="270272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036A6E1-A584-4165-AA05-9E5A262F5F2A}"/>
              </a:ext>
            </a:extLst>
          </p:cNvPr>
          <p:cNvSpPr txBox="1">
            <a:spLocks/>
          </p:cNvSpPr>
          <p:nvPr/>
        </p:nvSpPr>
        <p:spPr>
          <a:xfrm>
            <a:off x="151643" y="150536"/>
            <a:ext cx="4918034" cy="23042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z="28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itchFamily="18" charset="0"/>
              </a:rPr>
              <a:t>Угостил вдруг кто конфетой</a:t>
            </a:r>
            <a:br>
              <a:rPr lang="ru-RU" sz="28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itchFamily="18" charset="0"/>
              </a:rPr>
              <a:t>Или что-то подарил,</a:t>
            </a:r>
            <a:br>
              <a:rPr lang="ru-RU" sz="28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itchFamily="18" charset="0"/>
              </a:rPr>
            </a:br>
            <a:endParaRPr lang="ru-RU" sz="2800" b="1" dirty="0">
              <a:solidFill>
                <a:srgbClr val="FFC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DAB1EF-83E6-4172-BB6B-161F61642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16" y="150536"/>
            <a:ext cx="4130741" cy="2941686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822380-11E2-4B19-B67C-BE72D62F5F62}"/>
              </a:ext>
            </a:extLst>
          </p:cNvPr>
          <p:cNvSpPr txBox="1"/>
          <p:nvPr/>
        </p:nvSpPr>
        <p:spPr>
          <a:xfrm>
            <a:off x="151643" y="1388512"/>
            <a:ext cx="49180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«Спасибо» </a:t>
            </a:r>
            <a:b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itchFamily="18" charset="0"/>
              </a:rPr>
              <a:t>Говори за это,</a:t>
            </a:r>
            <a:br>
              <a:rPr lang="ru-RU" sz="28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itchFamily="18" charset="0"/>
              </a:rPr>
              <a:t>Чтобы вежливым ты был.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0B725-C7CE-4021-A5F2-00C44584FF94}"/>
              </a:ext>
            </a:extLst>
          </p:cNvPr>
          <p:cNvSpPr txBox="1"/>
          <p:nvPr/>
        </p:nvSpPr>
        <p:spPr>
          <a:xfrm>
            <a:off x="4552022" y="4737657"/>
            <a:ext cx="46702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  <a:t>Мы</a:t>
            </a:r>
            <a:r>
              <a:rPr lang="ru-RU" sz="28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«Пожалуйста» </a:t>
            </a:r>
            <a: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  <a:t>добавим – </a:t>
            </a:r>
            <a:b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312DD3"/>
                </a:solidFill>
                <a:latin typeface="Comic Sans MS" panose="030F0702030302020204" pitchFamily="66" charset="0"/>
                <a:cs typeface="Times New Roman" pitchFamily="18" charset="0"/>
              </a:rPr>
              <a:t>Будут все довольны нами.</a:t>
            </a:r>
            <a:endParaRPr lang="ru-RU" sz="2800" dirty="0">
              <a:solidFill>
                <a:srgbClr val="312D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0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EFA929-F6BB-487F-B29A-E743BC536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44753" y="0"/>
            <a:ext cx="9188753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21B802B-4087-4F62-848F-4AFC7F82BB2B}"/>
              </a:ext>
            </a:extLst>
          </p:cNvPr>
          <p:cNvSpPr txBox="1">
            <a:spLocks/>
          </p:cNvSpPr>
          <p:nvPr/>
        </p:nvSpPr>
        <p:spPr>
          <a:xfrm>
            <a:off x="5220412" y="494822"/>
            <a:ext cx="4409630" cy="26197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Каждый скажет на прощанье,</a:t>
            </a:r>
            <a:b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Уходя, всем </a:t>
            </a:r>
            <a:br>
              <a:rPr lang="ru-RU" sz="2800" b="1" dirty="0">
                <a:latin typeface="Comic Sans MS" panose="030F0702030302020204" pitchFamily="66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5" name="Picture 6" descr="езш">
            <a:extLst>
              <a:ext uri="{FF2B5EF4-FFF2-40B4-BE49-F238E27FC236}">
                <a16:creationId xmlns:a16="http://schemas.microsoft.com/office/drawing/2014/main" id="{CB16F672-1CDC-4D29-A643-0245AAE1A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647" y="192750"/>
            <a:ext cx="4079337" cy="3024336"/>
          </a:xfrm>
          <a:prstGeom prst="rect">
            <a:avLst/>
          </a:prstGeom>
          <a:noFill/>
          <a:ln w="38100">
            <a:solidFill>
              <a:srgbClr val="5F5F5F"/>
            </a:solidFill>
            <a:miter lim="800000"/>
            <a:headEnd/>
            <a:tailEnd/>
          </a:ln>
        </p:spPr>
      </p:pic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3475BA8F-D02C-45DA-B1F4-C8100A1041CC}"/>
              </a:ext>
            </a:extLst>
          </p:cNvPr>
          <p:cNvSpPr txBox="1">
            <a:spLocks/>
          </p:cNvSpPr>
          <p:nvPr/>
        </p:nvSpPr>
        <p:spPr>
          <a:xfrm>
            <a:off x="4669126" y="3933056"/>
            <a:ext cx="4329595" cy="110094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312D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Другу уходить пора – </a:t>
            </a:r>
            <a:br>
              <a:rPr lang="ru-RU" sz="2800" b="1" dirty="0">
                <a:solidFill>
                  <a:srgbClr val="312D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312D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Скажем мы ему 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</a:b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5" descr="яванявм">
            <a:extLst>
              <a:ext uri="{FF2B5EF4-FFF2-40B4-BE49-F238E27FC236}">
                <a16:creationId xmlns:a16="http://schemas.microsoft.com/office/drawing/2014/main" id="{64F6E663-99DE-4BA7-8C5F-61C9EFE74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86847"/>
            <a:ext cx="4176464" cy="3139291"/>
          </a:xfrm>
          <a:prstGeom prst="rect">
            <a:avLst/>
          </a:prstGeom>
          <a:noFill/>
          <a:ln w="38100">
            <a:solidFill>
              <a:srgbClr val="5F5F5F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BC43C4-A3FD-4C0A-99DC-886EA5374DA9}"/>
              </a:ext>
            </a:extLst>
          </p:cNvPr>
          <p:cNvSpPr txBox="1"/>
          <p:nvPr/>
        </p:nvSpPr>
        <p:spPr>
          <a:xfrm>
            <a:off x="5001426" y="1704918"/>
            <a:ext cx="3433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Times New Roman" pitchFamily="18" charset="0"/>
              </a:rPr>
              <a:t>«До свиданья»!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7AB4C7-A0E8-4F6C-BB6C-EF526C5D5BF9}"/>
              </a:ext>
            </a:extLst>
          </p:cNvPr>
          <p:cNvSpPr txBox="1"/>
          <p:nvPr/>
        </p:nvSpPr>
        <p:spPr>
          <a:xfrm>
            <a:off x="5220412" y="4772388"/>
            <a:ext cx="1885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itchFamily="18" charset="0"/>
              </a:rPr>
              <a:t>«Пока»!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09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529919-A647-4C0F-B2E3-10DA4A0B4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1067" y="-52244"/>
            <a:ext cx="9188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623AE-24A3-4E7A-801D-C910A1F46092}"/>
              </a:ext>
            </a:extLst>
          </p:cNvPr>
          <p:cNvSpPr txBox="1"/>
          <p:nvPr/>
        </p:nvSpPr>
        <p:spPr>
          <a:xfrm>
            <a:off x="752031" y="287253"/>
            <a:ext cx="8203962" cy="652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Игра на внимание </a:t>
            </a:r>
            <a:r>
              <a:rPr lang="ru-RU" sz="3600" b="1" dirty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«Пожалуйста»</a:t>
            </a:r>
            <a:endParaRPr lang="ru-RU" sz="3600" dirty="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2EB40-B437-4167-B2DC-EA649D89744C}"/>
              </a:ext>
            </a:extLst>
          </p:cNvPr>
          <p:cNvSpPr txBox="1"/>
          <p:nvPr/>
        </p:nvSpPr>
        <p:spPr>
          <a:xfrm>
            <a:off x="752031" y="1184411"/>
            <a:ext cx="4653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99CC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-Встаньте, пожалуйста!</a:t>
            </a:r>
            <a:endParaRPr lang="ru-RU" sz="2400" b="1" dirty="0">
              <a:solidFill>
                <a:srgbClr val="99CC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AA69F1-7CB1-40F2-B44C-A3F42E1871E7}"/>
              </a:ext>
            </a:extLst>
          </p:cNvPr>
          <p:cNvSpPr txBox="1"/>
          <p:nvPr/>
        </p:nvSpPr>
        <p:spPr>
          <a:xfrm>
            <a:off x="1472013" y="1532894"/>
            <a:ext cx="4653184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-Руки вверх!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C3C411-C210-4705-8364-9123EF10AC1D}"/>
              </a:ext>
            </a:extLst>
          </p:cNvPr>
          <p:cNvSpPr txBox="1"/>
          <p:nvPr/>
        </p:nvSpPr>
        <p:spPr>
          <a:xfrm>
            <a:off x="1472013" y="1980453"/>
            <a:ext cx="4653184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-Пожалуйста, руки вверх!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C186B-EE45-4909-8F87-6F11E2C563B3}"/>
              </a:ext>
            </a:extLst>
          </p:cNvPr>
          <p:cNvSpPr txBox="1"/>
          <p:nvPr/>
        </p:nvSpPr>
        <p:spPr>
          <a:xfrm>
            <a:off x="1972052" y="2384974"/>
            <a:ext cx="4653184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-Руки в стороны!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A0A8F-9B16-4CEA-BDDD-9E13E3D24852}"/>
              </a:ext>
            </a:extLst>
          </p:cNvPr>
          <p:cNvSpPr txBox="1"/>
          <p:nvPr/>
        </p:nvSpPr>
        <p:spPr>
          <a:xfrm>
            <a:off x="1972052" y="2801807"/>
            <a:ext cx="5535540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-Пожалуйста, руки в стороны!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9A8D3D-B03E-4AF9-93FD-B0A99886A64F}"/>
              </a:ext>
            </a:extLst>
          </p:cNvPr>
          <p:cNvSpPr txBox="1"/>
          <p:nvPr/>
        </p:nvSpPr>
        <p:spPr>
          <a:xfrm>
            <a:off x="2518764" y="3221728"/>
            <a:ext cx="4653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</a:rPr>
              <a:t>-Руки на пояс!</a:t>
            </a:r>
            <a:endParaRPr lang="ru-RU" sz="2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7462EB-B852-4D30-BDEA-B6B770AD7033}"/>
              </a:ext>
            </a:extLst>
          </p:cNvPr>
          <p:cNvSpPr txBox="1"/>
          <p:nvPr/>
        </p:nvSpPr>
        <p:spPr>
          <a:xfrm>
            <a:off x="2510218" y="3582781"/>
            <a:ext cx="4653184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-Пожалуйста, руки на пояс!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A43453-A5C8-41BB-AEFE-0CB31F561B98}"/>
              </a:ext>
            </a:extLst>
          </p:cNvPr>
          <p:cNvSpPr txBox="1"/>
          <p:nvPr/>
        </p:nvSpPr>
        <p:spPr>
          <a:xfrm>
            <a:off x="1726250" y="4112487"/>
            <a:ext cx="735792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312D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-Наклоны туловища вправо и влево, начинай!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C9C060-AA74-4CA7-8CBB-02065A488A6E}"/>
              </a:ext>
            </a:extLst>
          </p:cNvPr>
          <p:cNvSpPr txBox="1"/>
          <p:nvPr/>
        </p:nvSpPr>
        <p:spPr>
          <a:xfrm>
            <a:off x="1157956" y="4578512"/>
            <a:ext cx="7926223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312D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-Пожалуйста, наклоны туловища вправо и влево!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7A683B-8887-42C5-9B4F-6FACF920891E}"/>
              </a:ext>
            </a:extLst>
          </p:cNvPr>
          <p:cNvSpPr txBox="1"/>
          <p:nvPr/>
        </p:nvSpPr>
        <p:spPr>
          <a:xfrm>
            <a:off x="2918390" y="5195613"/>
            <a:ext cx="4653184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-Закончить упражнение!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5E89D9-5207-4E6B-9FAC-C060C1E07966}"/>
              </a:ext>
            </a:extLst>
          </p:cNvPr>
          <p:cNvSpPr txBox="1"/>
          <p:nvPr/>
        </p:nvSpPr>
        <p:spPr>
          <a:xfrm>
            <a:off x="2907705" y="5600134"/>
            <a:ext cx="6434984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-Пожалуйста, закончите упражнение!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1D1E13-E277-464A-A9FC-AE5A167B905F}"/>
              </a:ext>
            </a:extLst>
          </p:cNvPr>
          <p:cNvSpPr txBox="1"/>
          <p:nvPr/>
        </p:nvSpPr>
        <p:spPr>
          <a:xfrm>
            <a:off x="3527276" y="6196379"/>
            <a:ext cx="4653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</a:rPr>
              <a:t>-Пожалуйста, садитесь!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92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77A5A3-910C-4170-AD4E-A3FFBE05A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44755" y="7395"/>
            <a:ext cx="9188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38B02B-8854-4534-B8DA-75FDE5A574F3}"/>
              </a:ext>
            </a:extLst>
          </p:cNvPr>
          <p:cNvSpPr txBox="1"/>
          <p:nvPr/>
        </p:nvSpPr>
        <p:spPr>
          <a:xfrm>
            <a:off x="1016948" y="397401"/>
            <a:ext cx="75972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Игра </a:t>
            </a:r>
            <a:r>
              <a:rPr lang="ru-RU" sz="4400" b="1" dirty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«Доскажи словечко»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253C6-EE2D-44E4-8B75-E7BCC342D70D}"/>
              </a:ext>
            </a:extLst>
          </p:cNvPr>
          <p:cNvSpPr txBox="1"/>
          <p:nvPr/>
        </p:nvSpPr>
        <p:spPr>
          <a:xfrm>
            <a:off x="1469932" y="2760652"/>
            <a:ext cx="61593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Если больше есть не в силах,</a:t>
            </a:r>
          </a:p>
          <a:p>
            <a:r>
              <a:rPr lang="ru-RU" sz="28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Скажем маме мы…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1B5CB-92B4-47F1-B1D0-198C9B413FF0}"/>
              </a:ext>
            </a:extLst>
          </p:cNvPr>
          <p:cNvSpPr txBox="1"/>
          <p:nvPr/>
        </p:nvSpPr>
        <p:spPr>
          <a:xfrm>
            <a:off x="1284005" y="1289175"/>
            <a:ext cx="61593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Мальчик вежливый и развитый</a:t>
            </a:r>
          </a:p>
          <a:p>
            <a:r>
              <a:rPr lang="ru-RU" sz="28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Говорит, встречаясь…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9E4A7A-2E7E-4E46-8A7F-E638BEB32887}"/>
              </a:ext>
            </a:extLst>
          </p:cNvPr>
          <p:cNvSpPr txBox="1"/>
          <p:nvPr/>
        </p:nvSpPr>
        <p:spPr>
          <a:xfrm>
            <a:off x="1469932" y="4019525"/>
            <a:ext cx="63559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Когда нас бранят за шалости,</a:t>
            </a:r>
          </a:p>
          <a:p>
            <a:r>
              <a:rPr lang="ru-RU" sz="28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Говорим…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964ABF-0336-4E73-8A1F-B885571D6854}"/>
              </a:ext>
            </a:extLst>
          </p:cNvPr>
          <p:cNvSpPr txBox="1"/>
          <p:nvPr/>
        </p:nvSpPr>
        <p:spPr>
          <a:xfrm>
            <a:off x="1376969" y="5328752"/>
            <a:ext cx="6541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И во Франции, и в Дании</a:t>
            </a:r>
          </a:p>
          <a:p>
            <a:r>
              <a:rPr lang="ru-RU" sz="28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На прощанье говорят…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2F3EB0-1A64-4618-A04D-8831F570F3E9}"/>
              </a:ext>
            </a:extLst>
          </p:cNvPr>
          <p:cNvSpPr txBox="1"/>
          <p:nvPr/>
        </p:nvSpPr>
        <p:spPr>
          <a:xfrm>
            <a:off x="5362486" y="1847391"/>
            <a:ext cx="236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ЗДРАВСТВУЙТЕ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D0EE72-5086-4DEC-B6BC-D508165983EC}"/>
              </a:ext>
            </a:extLst>
          </p:cNvPr>
          <p:cNvSpPr txBox="1"/>
          <p:nvPr/>
        </p:nvSpPr>
        <p:spPr>
          <a:xfrm>
            <a:off x="5503547" y="3326663"/>
            <a:ext cx="205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СПАСИБО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519CA3-8E81-4A35-9C72-B7642D144B48}"/>
              </a:ext>
            </a:extLst>
          </p:cNvPr>
          <p:cNvSpPr txBox="1"/>
          <p:nvPr/>
        </p:nvSpPr>
        <p:spPr>
          <a:xfrm>
            <a:off x="3943882" y="4566063"/>
            <a:ext cx="361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ПРОСТИТЕ, ПОЖАЛУЙСТА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A13BD6-2076-465B-B5E1-C6B47C12B7EC}"/>
              </a:ext>
            </a:extLst>
          </p:cNvPr>
          <p:cNvSpPr txBox="1"/>
          <p:nvPr/>
        </p:nvSpPr>
        <p:spPr>
          <a:xfrm>
            <a:off x="5763726" y="5913527"/>
            <a:ext cx="2127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 СВИДАНИЯ</a:t>
            </a:r>
          </a:p>
        </p:txBody>
      </p:sp>
    </p:spTree>
    <p:extLst>
      <p:ext uri="{BB962C8B-B14F-4D97-AF65-F5344CB8AC3E}">
        <p14:creationId xmlns:p14="http://schemas.microsoft.com/office/powerpoint/2010/main" val="32147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  <p:bldP spid="14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310D74-8474-405E-B421-D7AAF04CB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30707" y="-47288"/>
            <a:ext cx="9188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9B7888-D5B6-4721-8096-AFCB756A2B8B}"/>
              </a:ext>
            </a:extLst>
          </p:cNvPr>
          <p:cNvSpPr txBox="1"/>
          <p:nvPr/>
        </p:nvSpPr>
        <p:spPr>
          <a:xfrm>
            <a:off x="2298492" y="982173"/>
            <a:ext cx="4653184" cy="2013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Ласточка с бережка уронила червяка,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И за угощенье рыба ей </a:t>
            </a:r>
            <a:r>
              <a:rPr lang="ru-RU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пробулькала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800" b="1" dirty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C6FDC-CEC6-4153-A5CE-5D5B472C60AE}"/>
              </a:ext>
            </a:extLst>
          </p:cNvPr>
          <p:cNvSpPr txBox="1"/>
          <p:nvPr/>
        </p:nvSpPr>
        <p:spPr>
          <a:xfrm>
            <a:off x="2305981" y="3806133"/>
            <a:ext cx="4653184" cy="2013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312D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 Медузе рыба Камбала в понедельник заплыла,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312D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А во вторник на прощанье ей сказала:</a:t>
            </a:r>
            <a:r>
              <a:rPr lang="ru-RU" sz="28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3EB95D-0D77-4C7C-BBC8-652DE3F2332B}"/>
              </a:ext>
            </a:extLst>
          </p:cNvPr>
          <p:cNvSpPr txBox="1"/>
          <p:nvPr/>
        </p:nvSpPr>
        <p:spPr>
          <a:xfrm>
            <a:off x="2882068" y="-47288"/>
            <a:ext cx="46531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ЗАГАДКИ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AB6F59-C54F-4FAE-8B61-AE03F6FD9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81" y="4709143"/>
            <a:ext cx="2309986" cy="2021954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35842F-B26E-4C4B-8CFF-F57329C86598}"/>
              </a:ext>
            </a:extLst>
          </p:cNvPr>
          <p:cNvSpPr txBox="1"/>
          <p:nvPr/>
        </p:nvSpPr>
        <p:spPr>
          <a:xfrm>
            <a:off x="4435381" y="5820018"/>
            <a:ext cx="2309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(До свиданья)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1B19DB-EEA3-4BF8-98B3-1A4DD8C42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362" y="2059561"/>
            <a:ext cx="1919186" cy="14301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62AAD3-83A0-43BD-AF58-5C6453E79BEF}"/>
              </a:ext>
            </a:extLst>
          </p:cNvPr>
          <p:cNvSpPr txBox="1"/>
          <p:nvPr/>
        </p:nvSpPr>
        <p:spPr>
          <a:xfrm>
            <a:off x="5504871" y="2712296"/>
            <a:ext cx="18851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(Спасибо)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E2DF2D-97F2-488C-8B64-A3D2CBEE0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35" y="968718"/>
            <a:ext cx="2111246" cy="21846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FCE9625-31E2-4870-9174-9CB8A0345F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4" r="17490"/>
          <a:stretch/>
        </p:blipFill>
        <p:spPr bwMode="auto">
          <a:xfrm>
            <a:off x="554125" y="3859271"/>
            <a:ext cx="1630710" cy="2871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371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C1DFF-E339-4CC2-B36D-F77087DEA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0" y="-59821"/>
            <a:ext cx="91887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755FE-0B63-4881-A061-3323C314C7EA}"/>
              </a:ext>
            </a:extLst>
          </p:cNvPr>
          <p:cNvSpPr txBox="1"/>
          <p:nvPr/>
        </p:nvSpPr>
        <p:spPr>
          <a:xfrm>
            <a:off x="2059535" y="0"/>
            <a:ext cx="539025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Если помощь ты кому-то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Хоть чуть-чуть, но оказал,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Слово важное </a:t>
            </a:r>
            <a:r>
              <a:rPr lang="ru-RU" sz="2800" b="1" dirty="0">
                <a:solidFill>
                  <a:srgbClr val="FF7C8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«СПАСИБО»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От него же услыхал,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Ты </a:t>
            </a:r>
            <a:r>
              <a:rPr lang="ru-RU" sz="2800" b="1" dirty="0">
                <a:solidFill>
                  <a:srgbClr val="FF7C8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«ПОЖАЛУЙСТА»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скажи.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Так в ответ благодари.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Знай, слова, дружочек, эти,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Очень важные на свете.</a:t>
            </a:r>
          </a:p>
        </p:txBody>
      </p:sp>
      <p:pic>
        <p:nvPicPr>
          <p:cNvPr id="6" name="Picture 2" descr="ай пожалуйста">
            <a:extLst>
              <a:ext uri="{FF2B5EF4-FFF2-40B4-BE49-F238E27FC236}">
                <a16:creationId xmlns:a16="http://schemas.microsoft.com/office/drawing/2014/main" id="{45BB93BC-560D-44B5-85C8-33250F9A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8E4E5"/>
              </a:clrFrom>
              <a:clrTo>
                <a:srgbClr val="E8E4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41" y="3539430"/>
            <a:ext cx="3353316" cy="3258749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58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E322FC-2B25-47F3-9D54-C44F708F2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22377" y="0"/>
            <a:ext cx="918875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070CD-08FE-4A1F-AABC-868ABE4A4E8B}"/>
              </a:ext>
            </a:extLst>
          </p:cNvPr>
          <p:cNvSpPr txBox="1"/>
          <p:nvPr/>
        </p:nvSpPr>
        <p:spPr>
          <a:xfrm>
            <a:off x="4873240" y="1047244"/>
            <a:ext cx="4653184" cy="1552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 его сосед ушастый отвечает: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«Ёжик, </a:t>
            </a:r>
            <a:endParaRPr lang="ru-RU" sz="2800" b="1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BDF61B-A8E5-4159-A86B-F62B5FC56F62}"/>
              </a:ext>
            </a:extLst>
          </p:cNvPr>
          <p:cNvSpPr txBox="1"/>
          <p:nvPr/>
        </p:nvSpPr>
        <p:spPr>
          <a:xfrm>
            <a:off x="1009470" y="-7792"/>
            <a:ext cx="5860279" cy="98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Встретив зайку, ёж-сосед, говорит ему:</a:t>
            </a:r>
            <a:r>
              <a:rPr lang="ru-RU" sz="28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FCC472-E71E-4210-86F4-AABB13FA6C4F}"/>
              </a:ext>
            </a:extLst>
          </p:cNvPr>
          <p:cNvSpPr txBox="1"/>
          <p:nvPr/>
        </p:nvSpPr>
        <p:spPr>
          <a:xfrm>
            <a:off x="2356084" y="3523311"/>
            <a:ext cx="4843748" cy="2474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Неуклюжий песик Костик Мышке наступил на хвостик.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Поругались бы они, но сказал он: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A9A5E4-5993-4572-88A5-DC09F98C6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8" y="837488"/>
            <a:ext cx="4607550" cy="2841931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D27B8D-F389-46FD-AD41-4B8BC0A959B4}"/>
              </a:ext>
            </a:extLst>
          </p:cNvPr>
          <p:cNvSpPr txBox="1"/>
          <p:nvPr/>
        </p:nvSpPr>
        <p:spPr>
          <a:xfrm>
            <a:off x="3679826" y="412348"/>
            <a:ext cx="4879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(Привет)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CCAADB-E7E9-42EA-B097-F60AECDE111A}"/>
              </a:ext>
            </a:extLst>
          </p:cNvPr>
          <p:cNvSpPr txBox="1"/>
          <p:nvPr/>
        </p:nvSpPr>
        <p:spPr>
          <a:xfrm>
            <a:off x="6343603" y="2041353"/>
            <a:ext cx="2448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(Здравствуй)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921696-6050-4C44-A1D2-A2B3C579BD63}"/>
              </a:ext>
            </a:extLst>
          </p:cNvPr>
          <p:cNvSpPr txBox="1"/>
          <p:nvPr/>
        </p:nvSpPr>
        <p:spPr>
          <a:xfrm>
            <a:off x="5384863" y="5549146"/>
            <a:ext cx="2061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(Извини)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C6DC278-25E7-45D3-BED1-880E15C7E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2" y="4941039"/>
            <a:ext cx="2251157" cy="1780108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1C1070-015B-4B8F-A8EB-570E63C90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111" y="4241424"/>
            <a:ext cx="1809909" cy="26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42AF58-641E-4F6C-9087-40784B807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44753" y="0"/>
            <a:ext cx="9188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E02A55-EA3B-4E60-9E71-6E68570B6857}"/>
              </a:ext>
            </a:extLst>
          </p:cNvPr>
          <p:cNvSpPr txBox="1"/>
          <p:nvPr/>
        </p:nvSpPr>
        <p:spPr>
          <a:xfrm>
            <a:off x="2785929" y="132527"/>
            <a:ext cx="6877229" cy="2013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Милая коровка Лула ела сено и чихнула.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Чтобы не чихала снова, мы ей скажем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8D1813-2920-495B-B899-F286CFD6EDEE}"/>
              </a:ext>
            </a:extLst>
          </p:cNvPr>
          <p:cNvSpPr txBox="1"/>
          <p:nvPr/>
        </p:nvSpPr>
        <p:spPr>
          <a:xfrm>
            <a:off x="-50570" y="2939236"/>
            <a:ext cx="6471190" cy="2577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Говорит Лиса Матрёна: «Отдавай мне сыр, ворона!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Сыр большой, а ты мала! Всем скажу, что не дала!»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Ты, Лиса, не жалуйся, А скажи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968299-7E52-48D5-80DA-E9666C0D7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8" y="446663"/>
            <a:ext cx="2536552" cy="175679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44BAF4-B8B7-4D6D-AEAE-8C65D960FA79}"/>
              </a:ext>
            </a:extLst>
          </p:cNvPr>
          <p:cNvSpPr txBox="1"/>
          <p:nvPr/>
        </p:nvSpPr>
        <p:spPr>
          <a:xfrm>
            <a:off x="3948632" y="5573784"/>
            <a:ext cx="2275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(Пожалуйста)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1813C5-7760-48FE-8483-614252089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542" y="2882188"/>
            <a:ext cx="2959343" cy="39758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940244-07B4-4287-BB3F-75408A1BF552}"/>
              </a:ext>
            </a:extLst>
          </p:cNvPr>
          <p:cNvSpPr txBox="1"/>
          <p:nvPr/>
        </p:nvSpPr>
        <p:spPr>
          <a:xfrm>
            <a:off x="4572000" y="1700946"/>
            <a:ext cx="3042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(Будь здорова)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5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1BD5B2-873C-4DFA-8E44-CDC778E7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44753" y="0"/>
            <a:ext cx="91887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825B62-2E88-46E8-AF73-C822B0822581}"/>
              </a:ext>
            </a:extLst>
          </p:cNvPr>
          <p:cNvSpPr txBox="1"/>
          <p:nvPr/>
        </p:nvSpPr>
        <p:spPr>
          <a:xfrm>
            <a:off x="136734" y="0"/>
            <a:ext cx="9289277" cy="644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b="1" i="1" dirty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- разминка «Вежливые часики»</a:t>
            </a:r>
            <a:endParaRPr lang="ru-RU" sz="3200" b="1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Тики-так</a:t>
            </a:r>
            <a:r>
              <a:rPr lang="ru-RU" sz="24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тики-так, ходят часики вот так.</a:t>
            </a:r>
            <a:endParaRPr lang="ru-RU" sz="2400" b="1" dirty="0">
              <a:solidFill>
                <a:srgbClr val="FF7C80"/>
              </a:solidFill>
              <a:effectLst>
                <a:glow rad="1270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 утра часы пробили, всех детишек разбудили.</a:t>
            </a:r>
            <a:endParaRPr lang="ru-RU" sz="2400" b="1" dirty="0">
              <a:solidFill>
                <a:srgbClr val="FF7C80"/>
              </a:solidFill>
              <a:effectLst>
                <a:glow rad="1270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(дети 7 раз хлопают в ладоши, изображая бой часов: бом-бом)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Утро настало, солнышко встало.</a:t>
            </a:r>
            <a:endParaRPr lang="ru-RU" sz="2400" b="1" dirty="0">
              <a:solidFill>
                <a:srgbClr val="FF7C80"/>
              </a:solidFill>
              <a:effectLst>
                <a:glow rad="1270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Отвечайте-ка, ребята, что сказать, проснувшись надо?</a:t>
            </a:r>
            <a:endParaRPr lang="ru-RU" sz="2400" b="1" dirty="0">
              <a:solidFill>
                <a:srgbClr val="FF7C80"/>
              </a:solidFill>
              <a:effectLst>
                <a:glow rad="1270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Дети: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Доброе утро.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Тики-так, тики-так, ходят часики вот так.</a:t>
            </a:r>
            <a:endParaRPr lang="ru-RU" sz="2400" b="1" dirty="0">
              <a:solidFill>
                <a:srgbClr val="FF7C80"/>
              </a:solidFill>
              <a:effectLst>
                <a:glow rad="1270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Часы двенадцать дня пробили.</a:t>
            </a:r>
            <a:endParaRPr lang="ru-RU" sz="2400" b="1" dirty="0">
              <a:solidFill>
                <a:srgbClr val="FF7C80"/>
              </a:solidFill>
              <a:effectLst>
                <a:glow rad="1270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(дети хлопают в ладоши 12 раз)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Вот и день настал ребята, что сказать при встречи надо?</a:t>
            </a:r>
            <a:endParaRPr lang="ru-RU" sz="2400" b="1" dirty="0">
              <a:solidFill>
                <a:srgbClr val="FF7C80"/>
              </a:solidFill>
              <a:effectLst>
                <a:glow rad="1270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Дети: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Добрый день.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Стрелки тикали - ходили и шесть вечера пробили. </a:t>
            </a:r>
            <a:endParaRPr lang="ru-RU" sz="2400" b="1" dirty="0">
              <a:solidFill>
                <a:srgbClr val="FF7C80"/>
              </a:solidFill>
              <a:effectLst>
                <a:glow rad="1270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(дети хлопают в ладоши 6 раз)</a:t>
            </a: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Вечер наступил, ребята, что сказать при встречи надо?</a:t>
            </a:r>
            <a:endParaRPr lang="ru-RU" sz="2400" b="1" dirty="0">
              <a:solidFill>
                <a:srgbClr val="FF7C80"/>
              </a:solidFill>
              <a:effectLst>
                <a:glow rad="1270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Дети: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Добрый вечер.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288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CB0E17-BAC9-4A0F-A813-750F0CDE56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9408"/>
          <a:stretch/>
        </p:blipFill>
        <p:spPr>
          <a:xfrm>
            <a:off x="0" y="0"/>
            <a:ext cx="91887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B7FA3F-E28B-41D3-907E-5CED93C2EB57}"/>
              </a:ext>
            </a:extLst>
          </p:cNvPr>
          <p:cNvSpPr txBox="1"/>
          <p:nvPr/>
        </p:nvSpPr>
        <p:spPr>
          <a:xfrm>
            <a:off x="1213558" y="195621"/>
            <a:ext cx="64328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Волшебные цветы 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F57456-D3DF-4695-876F-F8F77344D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47" y="1055078"/>
            <a:ext cx="7092954" cy="5473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okalnaya-gruppa-klavishi-volshebnoe-slovo-spasibo">
            <a:hlinkClick r:id="" action="ppaction://media"/>
            <a:extLst>
              <a:ext uri="{FF2B5EF4-FFF2-40B4-BE49-F238E27FC236}">
                <a16:creationId xmlns:a16="http://schemas.microsoft.com/office/drawing/2014/main" id="{84BA7604-F952-4A55-9B80-97775A5F4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5660" y="59870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9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ECA637-9A98-4E92-91C8-C3F19CE189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0" y="0"/>
            <a:ext cx="9188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61C7B-AC35-4326-8212-C26EBB682B49}"/>
              </a:ext>
            </a:extLst>
          </p:cNvPr>
          <p:cNvSpPr txBox="1"/>
          <p:nvPr/>
        </p:nvSpPr>
        <p:spPr>
          <a:xfrm>
            <a:off x="1446263" y="598206"/>
            <a:ext cx="774249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             </a:t>
            </a:r>
            <a:endParaRPr lang="ru-RU" sz="2800" b="1" dirty="0">
              <a:solidFill>
                <a:srgbClr val="312DD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C237C9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Говорить спасибо – это счастье</a:t>
            </a:r>
          </a:p>
          <a:p>
            <a:r>
              <a:rPr lang="ru-RU" sz="2800" b="1" dirty="0">
                <a:solidFill>
                  <a:srgbClr val="C237C9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Это блеск в глазах, улыбка, смех.</a:t>
            </a:r>
          </a:p>
          <a:p>
            <a:r>
              <a:rPr lang="ru-RU" sz="2800" b="1" dirty="0">
                <a:solidFill>
                  <a:srgbClr val="C237C9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В мире у людей полно ненастий, </a:t>
            </a:r>
          </a:p>
          <a:p>
            <a:r>
              <a:rPr lang="ru-RU" sz="2800" b="1" dirty="0">
                <a:solidFill>
                  <a:srgbClr val="C237C9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«Спасибо!» - это слово лечит всех.</a:t>
            </a:r>
          </a:p>
          <a:p>
            <a:r>
              <a:rPr lang="ru-RU" sz="2800" b="1" dirty="0">
                <a:solidFill>
                  <a:srgbClr val="C237C9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Спасибо говорю я всем,</a:t>
            </a:r>
          </a:p>
          <a:p>
            <a:r>
              <a:rPr lang="ru-RU" sz="2800" b="1" dirty="0">
                <a:solidFill>
                  <a:srgbClr val="C237C9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За теплоту и ласку.</a:t>
            </a:r>
          </a:p>
          <a:p>
            <a:r>
              <a:rPr lang="ru-RU" sz="2800" b="1" dirty="0">
                <a:solidFill>
                  <a:srgbClr val="C237C9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За то, что все вы хороши,</a:t>
            </a:r>
          </a:p>
          <a:p>
            <a:r>
              <a:rPr lang="ru-RU" sz="2800" b="1" dirty="0">
                <a:solidFill>
                  <a:srgbClr val="C237C9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Как персонажи в сказке.</a:t>
            </a:r>
          </a:p>
          <a:p>
            <a:r>
              <a:rPr lang="ru-RU" sz="2800" b="1" dirty="0">
                <a:solidFill>
                  <a:srgbClr val="C237C9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За то, что любите любить, </a:t>
            </a:r>
          </a:p>
          <a:p>
            <a:r>
              <a:rPr lang="ru-RU" sz="2800" b="1" dirty="0">
                <a:solidFill>
                  <a:srgbClr val="C237C9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Спасибо можете сказать</a:t>
            </a:r>
          </a:p>
          <a:p>
            <a:r>
              <a:rPr lang="ru-RU" sz="2800" b="1" dirty="0">
                <a:solidFill>
                  <a:srgbClr val="C237C9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И дружбой тоже дорожить,</a:t>
            </a:r>
          </a:p>
          <a:p>
            <a:r>
              <a:rPr lang="ru-RU" sz="2800" b="1" dirty="0">
                <a:solidFill>
                  <a:srgbClr val="C237C9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И уважать отца и мать.</a:t>
            </a:r>
          </a:p>
          <a:p>
            <a:r>
              <a:rPr lang="ru-RU" sz="2800" b="1" dirty="0">
                <a:solidFill>
                  <a:srgbClr val="C237C9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Спасибо вам, храни вас Бог!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4B4A8C-B77E-4414-AA6E-625C3F48234D}"/>
              </a:ext>
            </a:extLst>
          </p:cNvPr>
          <p:cNvSpPr txBox="1"/>
          <p:nvPr/>
        </p:nvSpPr>
        <p:spPr>
          <a:xfrm>
            <a:off x="3017677" y="305818"/>
            <a:ext cx="3153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«СПАСИБО»</a:t>
            </a:r>
          </a:p>
        </p:txBody>
      </p:sp>
    </p:spTree>
    <p:extLst>
      <p:ext uri="{BB962C8B-B14F-4D97-AF65-F5344CB8AC3E}">
        <p14:creationId xmlns:p14="http://schemas.microsoft.com/office/powerpoint/2010/main" val="444738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E58818-AFFE-4160-9F47-5C79E54BC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44753" y="0"/>
            <a:ext cx="9188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1AE0D-D40E-4884-8F2B-84DB0AA4C8B3}"/>
              </a:ext>
            </a:extLst>
          </p:cNvPr>
          <p:cNvSpPr txBox="1"/>
          <p:nvPr/>
        </p:nvSpPr>
        <p:spPr>
          <a:xfrm>
            <a:off x="409186" y="696550"/>
            <a:ext cx="8280874" cy="512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1000"/>
              </a:spcAft>
            </a:pP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Совершайте больше хороших поступков, говорите больше добрых и «волшебных» слов, у вас станет больше друзей, и ваша доброта обязательно к вам вернется!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75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A47F79-7A99-450E-B22B-7E8ABA378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44753" y="0"/>
            <a:ext cx="9188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B430A-193E-4617-8C4F-1A25EA6D74DE}"/>
              </a:ext>
            </a:extLst>
          </p:cNvPr>
          <p:cNvSpPr txBox="1"/>
          <p:nvPr/>
        </p:nvSpPr>
        <p:spPr>
          <a:xfrm>
            <a:off x="709301" y="517088"/>
            <a:ext cx="8033048" cy="839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1000"/>
              </a:spcAft>
            </a:pP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0ECCE4-BE5A-48BF-89C5-7E3180C47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6870" r="17576" b="7556"/>
          <a:stretch/>
        </p:blipFill>
        <p:spPr bwMode="auto">
          <a:xfrm>
            <a:off x="1217337" y="242561"/>
            <a:ext cx="6420592" cy="63569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7307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419835-4CC6-4259-8923-B6EA622D4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0" y="0"/>
            <a:ext cx="9188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ECBBC-3F14-49F2-9F16-909778DDCB51}"/>
              </a:ext>
            </a:extLst>
          </p:cNvPr>
          <p:cNvSpPr txBox="1"/>
          <p:nvPr/>
        </p:nvSpPr>
        <p:spPr>
          <a:xfrm>
            <a:off x="2679696" y="1952872"/>
            <a:ext cx="4836919" cy="1767792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0" marR="0" lvl="0" indent="228600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312DD3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Times New Roman" panose="02020603050405020304" pitchFamily="18" charset="0"/>
              </a:rPr>
              <a:t>2. Сегодня повод есть сказать,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312DD3"/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312DD3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Times New Roman" panose="02020603050405020304" pitchFamily="18" charset="0"/>
              </a:rPr>
              <a:t> Спасибо! тем, кто рядом с нами,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312DD3"/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312DD3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Times New Roman" panose="02020603050405020304" pitchFamily="18" charset="0"/>
              </a:rPr>
              <a:t> Легко чуть-чуть добрее стать,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312DD3"/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312DD3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Times New Roman" panose="02020603050405020304" pitchFamily="18" charset="0"/>
              </a:rPr>
              <a:t> Чтоб веселее стало маме,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312DD3"/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9FCF98-C710-423D-94A1-1F3BC873AE09}"/>
              </a:ext>
            </a:extLst>
          </p:cNvPr>
          <p:cNvSpPr txBox="1"/>
          <p:nvPr/>
        </p:nvSpPr>
        <p:spPr>
          <a:xfrm>
            <a:off x="4359958" y="4942646"/>
            <a:ext cx="4836919" cy="1768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Times New Roman" panose="02020603050405020304" pitchFamily="18" charset="0"/>
              </a:rPr>
              <a:t>4. Открою тайну вам друзья: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Times New Roman" panose="02020603050405020304" pitchFamily="18" charset="0"/>
              </a:rPr>
              <a:t> Вся сила слова в наших мыслях -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Times New Roman" panose="02020603050405020304" pitchFamily="18" charset="0"/>
              </a:rPr>
              <a:t> Без добрых слов никак нельзя,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Times New Roman" panose="02020603050405020304" pitchFamily="18" charset="0"/>
              </a:rPr>
              <a:t> Дарите их родным и близким!</a:t>
            </a:r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74DE2-32CE-4308-97F6-182EC3FD161C}"/>
              </a:ext>
            </a:extLst>
          </p:cNvPr>
          <p:cNvSpPr txBox="1"/>
          <p:nvPr/>
        </p:nvSpPr>
        <p:spPr>
          <a:xfrm>
            <a:off x="529839" y="3720664"/>
            <a:ext cx="5013120" cy="1767792"/>
          </a:xfrm>
          <a:prstGeom prst="rect">
            <a:avLst/>
          </a:prstGeom>
          <a:noFill/>
          <a:effectLst>
            <a:glow rad="127000">
              <a:srgbClr val="4F899A"/>
            </a:glow>
          </a:effectLst>
        </p:spPr>
        <p:txBody>
          <a:bodyPr wrap="square">
            <a:spAutoFit/>
          </a:bodyPr>
          <a:lstStyle/>
          <a:p>
            <a:pPr marL="0" marR="0" lvl="0" indent="2286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Times New Roman" panose="02020603050405020304" pitchFamily="18" charset="0"/>
              </a:rPr>
              <a:t>3.  И даже брату и сестре,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Times New Roman" panose="02020603050405020304" pitchFamily="18" charset="0"/>
              </a:rPr>
              <a:t> С кем мы бываем часто в ссоре,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Times New Roman" panose="02020603050405020304" pitchFamily="18" charset="0"/>
              </a:rPr>
              <a:t> Сказать: Спасибо! и в тепле,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Times New Roman" panose="02020603050405020304" pitchFamily="18" charset="0"/>
                <a:cs typeface="Times New Roman" panose="02020603050405020304" pitchFamily="18" charset="0"/>
              </a:rPr>
              <a:t> Растает лед обиды вскоре.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F916E8-5F60-4B7F-88F2-14B9D6A4915D}"/>
              </a:ext>
            </a:extLst>
          </p:cNvPr>
          <p:cNvSpPr txBox="1"/>
          <p:nvPr/>
        </p:nvSpPr>
        <p:spPr>
          <a:xfrm>
            <a:off x="30078" y="91995"/>
            <a:ext cx="4781370" cy="1768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1.Спасибо! - так звучит добро,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И слово каждый это знает,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Но так случилось, что оно,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Все реже с губ людей слетает.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55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1A19E7-369D-44D5-983A-D269CF44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9" r="4065" b="4673"/>
          <a:stretch/>
        </p:blipFill>
        <p:spPr>
          <a:xfrm>
            <a:off x="0" y="4453"/>
            <a:ext cx="9144000" cy="6853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2A9736-0635-49A4-8F32-5798925E2C4D}"/>
              </a:ext>
            </a:extLst>
          </p:cNvPr>
          <p:cNvSpPr txBox="1"/>
          <p:nvPr/>
        </p:nvSpPr>
        <p:spPr>
          <a:xfrm>
            <a:off x="1996112" y="2333561"/>
            <a:ext cx="553424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«Спаси вас Бог за ваши добрые дела!»</a:t>
            </a:r>
          </a:p>
        </p:txBody>
      </p:sp>
    </p:spTree>
    <p:extLst>
      <p:ext uri="{BB962C8B-B14F-4D97-AF65-F5344CB8AC3E}">
        <p14:creationId xmlns:p14="http://schemas.microsoft.com/office/powerpoint/2010/main" val="741391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595B7D-0AA5-4226-9FF8-5CE6A4B2F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0" y="0"/>
            <a:ext cx="9188753" cy="6858000"/>
          </a:xfrm>
          <a:prstGeom prst="rect">
            <a:avLst/>
          </a:prstGeom>
        </p:spPr>
      </p:pic>
      <p:pic>
        <p:nvPicPr>
          <p:cNvPr id="3" name="Рисунок 2" descr="un.JPG">
            <a:extLst>
              <a:ext uri="{FF2B5EF4-FFF2-40B4-BE49-F238E27FC236}">
                <a16:creationId xmlns:a16="http://schemas.microsoft.com/office/drawing/2014/main" id="{15B0536C-8137-4A8D-B5CE-7EE81DDF83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062325" y="3802879"/>
            <a:ext cx="3019350" cy="2935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99FB85-98DD-4BB6-BDC9-F5C73A1003DE}"/>
              </a:ext>
            </a:extLst>
          </p:cNvPr>
          <p:cNvSpPr txBox="1"/>
          <p:nvPr/>
        </p:nvSpPr>
        <p:spPr>
          <a:xfrm>
            <a:off x="2157701" y="-12141"/>
            <a:ext cx="46531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solidFill>
                  <a:srgbClr val="92D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Всемирный</a:t>
            </a:r>
            <a:r>
              <a:rPr kumimoji="0" lang="ru-RU" sz="4800" b="1" i="0" u="none" strike="noStrike" kern="1200" cap="none" spc="0" normalizeH="0" baseline="0" noProof="0" dirty="0">
                <a:solidFill>
                  <a:srgbClr val="92D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ru-RU" sz="5400" b="1" i="0" u="none" strike="noStrike" kern="1200" cap="none" spc="0" normalizeH="0" baseline="0" noProof="0" dirty="0">
                <a:solidFill>
                  <a:srgbClr val="92D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День «СПАСИБО»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B21B7-A1CA-4D8C-B1C6-A63E3C683888}"/>
              </a:ext>
            </a:extLst>
          </p:cNvPr>
          <p:cNvSpPr txBox="1"/>
          <p:nvPr/>
        </p:nvSpPr>
        <p:spPr>
          <a:xfrm>
            <a:off x="1768304" y="2892620"/>
            <a:ext cx="543197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0" cap="none" spc="0" normalizeH="0" baseline="0" noProof="0" dirty="0">
                <a:ln w="1905"/>
                <a:gradFill>
                  <a:gsLst>
                    <a:gs pos="0">
                      <a:srgbClr val="E78A5C">
                        <a:shade val="20000"/>
                        <a:satMod val="200000"/>
                      </a:srgbClr>
                    </a:gs>
                    <a:gs pos="78000">
                      <a:srgbClr val="E78A5C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E78A5C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FFFF00">
                      <a:alpha val="65000"/>
                    </a:srgbClr>
                  </a:innerShdw>
                </a:effectLst>
                <a:uLnTx/>
                <a:uFillTx/>
                <a:latin typeface="Comic Sans MS"/>
                <a:ea typeface="+mn-ea"/>
                <a:cs typeface="+mn-cs"/>
              </a:rPr>
              <a:t>11 ЯНВАРЯ</a:t>
            </a:r>
          </a:p>
        </p:txBody>
      </p:sp>
    </p:spTree>
    <p:extLst>
      <p:ext uri="{BB962C8B-B14F-4D97-AF65-F5344CB8AC3E}">
        <p14:creationId xmlns:p14="http://schemas.microsoft.com/office/powerpoint/2010/main" val="2133014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7AC00F-8ED2-4650-94A1-E7505772C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44753" y="0"/>
            <a:ext cx="91887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DE2432-6C29-42EF-9A0E-328AFFBD823F}"/>
              </a:ext>
            </a:extLst>
          </p:cNvPr>
          <p:cNvSpPr txBox="1"/>
          <p:nvPr/>
        </p:nvSpPr>
        <p:spPr>
          <a:xfrm>
            <a:off x="879205" y="33820"/>
            <a:ext cx="7161376" cy="2606932"/>
          </a:xfrm>
          <a:prstGeom prst="rect">
            <a:avLst/>
          </a:prstGeom>
          <a:noFill/>
          <a:effectLst>
            <a:glow rad="228600">
              <a:srgbClr val="FFFFFF">
                <a:alpha val="39000"/>
              </a:srgbClr>
            </a:glow>
          </a:effectLst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99CC00"/>
                </a:solidFill>
                <a:effectLst>
                  <a:glow rad="228600">
                    <a:srgbClr val="6A889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праздника</a:t>
            </a:r>
            <a:r>
              <a:rPr lang="ru-RU" sz="3200" b="1" dirty="0">
                <a:solidFill>
                  <a:srgbClr val="99CC00"/>
                </a:solidFill>
                <a:effectLst>
                  <a:glow rad="228600">
                    <a:srgbClr val="FFFFFF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напомнить жителям планеты о высокой ценности вежливости, хороших манер и умения благодарить окружающих за добрые поступки.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82B9A9-55C9-4009-A048-05D00F987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19" y="2569964"/>
            <a:ext cx="7201179" cy="428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70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221391-36ED-4F59-B62D-EBD9C7CE0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44753" y="0"/>
            <a:ext cx="91887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FBF69F-CFDB-40EC-A7A7-ADA939DBB7BC}"/>
              </a:ext>
            </a:extLst>
          </p:cNvPr>
          <p:cNvSpPr txBox="1"/>
          <p:nvPr/>
        </p:nvSpPr>
        <p:spPr>
          <a:xfrm>
            <a:off x="139993" y="186612"/>
            <a:ext cx="88192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Считается, что русское слово </a:t>
            </a:r>
            <a:r>
              <a:rPr lang="ru-RU" sz="3600" b="1" i="1" dirty="0">
                <a:solidFill>
                  <a:srgbClr val="FF7C80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«СПАСИБО» </a:t>
            </a:r>
            <a:r>
              <a:rPr lang="ru-RU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родилось в 16 веке из часто произносимого словосочетания</a:t>
            </a:r>
          </a:p>
          <a:p>
            <a:pPr algn="ctr"/>
            <a:r>
              <a:rPr lang="ru-RU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CF31C4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«СПАСИ ВАС БОГ».</a:t>
            </a:r>
            <a:r>
              <a:rPr lang="ru-RU" sz="3600" b="1" dirty="0">
                <a:solidFill>
                  <a:srgbClr val="CF31C4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600" b="1" dirty="0">
                <a:solidFill>
                  <a:srgbClr val="FFFF99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DC3D5C-D040-4A56-8703-DB69B52B6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437" y="2538101"/>
            <a:ext cx="4379125" cy="38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19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C637E9-AE12-42C3-A925-5D2EBAE50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22377" y="-76913"/>
            <a:ext cx="9188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F1B8A-267F-491D-9511-C1898DA6EAFE}"/>
              </a:ext>
            </a:extLst>
          </p:cNvPr>
          <p:cNvSpPr txBox="1"/>
          <p:nvPr/>
        </p:nvSpPr>
        <p:spPr>
          <a:xfrm>
            <a:off x="504201" y="76913"/>
            <a:ext cx="89816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Ранее использовали  </a:t>
            </a:r>
          </a:p>
          <a:p>
            <a:r>
              <a:rPr lang="ru-RU" sz="3200" b="1" dirty="0">
                <a:solidFill>
                  <a:srgbClr val="CF31C4"/>
                </a:solidFill>
                <a:effectLst>
                  <a:glow rad="1270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«Храни вас Господь», «Благодарю»</a:t>
            </a:r>
          </a:p>
          <a:p>
            <a:r>
              <a:rPr lang="ru-R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Эти слова говорили в знак благодарности, они означали пожелания истинного добра, заботы о тебе Бога.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C7FD45-FEA9-4F0D-AD5D-28EC675CC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07" y="2665642"/>
            <a:ext cx="7170511" cy="446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44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550AC0-8860-4D2E-9336-23DA212F5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-44753" y="0"/>
            <a:ext cx="9188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CE6B6-DEEC-4A6E-842D-0AB9E0BA2144}"/>
              </a:ext>
            </a:extLst>
          </p:cNvPr>
          <p:cNvSpPr txBox="1"/>
          <p:nvPr/>
        </p:nvSpPr>
        <p:spPr>
          <a:xfrm>
            <a:off x="341833" y="66046"/>
            <a:ext cx="8597068" cy="2597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известно, что </a:t>
            </a:r>
            <a:r>
              <a:rPr lang="ru-RU" sz="3600" b="1" dirty="0">
                <a:solidFill>
                  <a:srgbClr val="CF31C4"/>
                </a:solidFill>
                <a:effectLst>
                  <a:glow rad="2286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«СПАСИБО»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слово </a:t>
            </a:r>
            <a:r>
              <a:rPr lang="ru-RU" sz="3600" b="1" dirty="0">
                <a:solidFill>
                  <a:srgbClr val="FF7C8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«волшебное».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Оно обладает магическими свойствами и способно согреть своей теплотой.</a:t>
            </a:r>
            <a:endParaRPr lang="ru-RU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355F0B-1B79-4EA6-BF98-E5A7ADABE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803" y="2663360"/>
            <a:ext cx="3482975" cy="419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33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5251AF-7BBB-4D11-B0BA-1E0640F79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0" y="0"/>
            <a:ext cx="91887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B5418B-D627-4ABC-892A-FE501A6B98E5}"/>
              </a:ext>
            </a:extLst>
          </p:cNvPr>
          <p:cNvSpPr txBox="1"/>
          <p:nvPr/>
        </p:nvSpPr>
        <p:spPr>
          <a:xfrm>
            <a:off x="529839" y="1304712"/>
            <a:ext cx="83150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    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    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Главное, чтобы слова благодарности произносились искренне от чистого сердца!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7C80"/>
              </a:solidFill>
              <a:effectLst>
                <a:glow rad="1270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A7510E-2E87-4559-AB44-3FCCBA042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476" y="3431751"/>
            <a:ext cx="4566300" cy="34262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6ABB0D-71AB-4B41-B0E9-112ED7B68DD0}"/>
              </a:ext>
            </a:extLst>
          </p:cNvPr>
          <p:cNvSpPr txBox="1"/>
          <p:nvPr/>
        </p:nvSpPr>
        <p:spPr>
          <a:xfrm>
            <a:off x="965675" y="303597"/>
            <a:ext cx="76484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Кто часто говорит "спасибо", тот становится счастливее.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438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27752F-DC7C-4E11-AAF1-14C01649D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408"/>
          <a:stretch/>
        </p:blipFill>
        <p:spPr>
          <a:xfrm>
            <a:off x="0" y="-1131"/>
            <a:ext cx="91887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BE735-363B-46A6-96BD-46011C26C6F1}"/>
              </a:ext>
            </a:extLst>
          </p:cNvPr>
          <p:cNvSpPr txBox="1"/>
          <p:nvPr/>
        </p:nvSpPr>
        <p:spPr>
          <a:xfrm>
            <a:off x="2946006" y="286257"/>
            <a:ext cx="4349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ФИЗМИНУТКА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67CF0-03CD-487B-BD6A-71D7AAA652BB}"/>
              </a:ext>
            </a:extLst>
          </p:cNvPr>
          <p:cNvSpPr txBox="1"/>
          <p:nvPr/>
        </p:nvSpPr>
        <p:spPr>
          <a:xfrm>
            <a:off x="2049450" y="1036230"/>
            <a:ext cx="614292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12DD3"/>
                </a:solidFill>
                <a:effectLst>
                  <a:glow rad="127000">
                    <a:srgbClr val="FFFFFF"/>
                  </a:glo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Быстро встали, улыбнулись,</a:t>
            </a:r>
          </a:p>
          <a:p>
            <a:r>
              <a:rPr lang="ru-RU" sz="3200" b="1" dirty="0">
                <a:solidFill>
                  <a:srgbClr val="312DD3"/>
                </a:solidFill>
                <a:effectLst>
                  <a:glow rad="127000">
                    <a:srgbClr val="FFFFFF"/>
                  </a:glo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Выше-выше потянулись,</a:t>
            </a:r>
          </a:p>
          <a:p>
            <a:r>
              <a:rPr lang="ru-RU" sz="3200" b="1" dirty="0">
                <a:solidFill>
                  <a:srgbClr val="312DD3"/>
                </a:solidFill>
                <a:effectLst>
                  <a:glow rad="127000">
                    <a:srgbClr val="FFFFFF"/>
                  </a:glo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Ну-ка! Плечи распрямите,</a:t>
            </a:r>
          </a:p>
          <a:p>
            <a:r>
              <a:rPr lang="ru-RU" sz="3200" b="1" dirty="0">
                <a:solidFill>
                  <a:srgbClr val="312DD3"/>
                </a:solidFill>
                <a:effectLst>
                  <a:glow rad="127000">
                    <a:srgbClr val="FFFFFF"/>
                  </a:glo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Поднимите, опустите.</a:t>
            </a:r>
          </a:p>
          <a:p>
            <a:r>
              <a:rPr lang="ru-RU" sz="3200" b="1" dirty="0">
                <a:solidFill>
                  <a:srgbClr val="312DD3"/>
                </a:solidFill>
                <a:effectLst>
                  <a:glow rad="127000">
                    <a:srgbClr val="FFFFFF"/>
                  </a:glo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Вправо, влево повернитесь,</a:t>
            </a:r>
          </a:p>
          <a:p>
            <a:r>
              <a:rPr lang="ru-RU" sz="3200" b="1" dirty="0">
                <a:solidFill>
                  <a:srgbClr val="312DD3"/>
                </a:solidFill>
                <a:effectLst>
                  <a:glow rad="127000">
                    <a:srgbClr val="FFFFFF"/>
                  </a:glo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Рук коленями коснитесь.</a:t>
            </a:r>
          </a:p>
          <a:p>
            <a:r>
              <a:rPr lang="ru-RU" sz="3200" b="1" dirty="0">
                <a:solidFill>
                  <a:srgbClr val="312DD3"/>
                </a:solidFill>
                <a:effectLst>
                  <a:glow rad="127000">
                    <a:srgbClr val="FFFFFF"/>
                  </a:glo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Сели, встали. Сели, встали.</a:t>
            </a:r>
          </a:p>
          <a:p>
            <a:r>
              <a:rPr lang="ru-RU" sz="3200" b="1" dirty="0">
                <a:solidFill>
                  <a:srgbClr val="312DD3"/>
                </a:solidFill>
                <a:effectLst>
                  <a:glow rad="127000">
                    <a:srgbClr val="FFFFFF"/>
                  </a:glo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 на месте побежали. </a:t>
            </a:r>
          </a:p>
        </p:txBody>
      </p:sp>
      <p:pic>
        <p:nvPicPr>
          <p:cNvPr id="7" name="Picture 18" descr="j0232607">
            <a:extLst>
              <a:ext uri="{FF2B5EF4-FFF2-40B4-BE49-F238E27FC236}">
                <a16:creationId xmlns:a16="http://schemas.microsoft.com/office/drawing/2014/main" id="{9C8BA3C7-E9D2-405A-AA6B-618F0DF6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896" y="4505537"/>
            <a:ext cx="1729748" cy="215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1" descr="j0232431">
            <a:extLst>
              <a:ext uri="{FF2B5EF4-FFF2-40B4-BE49-F238E27FC236}">
                <a16:creationId xmlns:a16="http://schemas.microsoft.com/office/drawing/2014/main" id="{432EB2C4-76F6-4611-BDDF-94D10FC23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8094" y="5171745"/>
            <a:ext cx="196691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j0232734">
            <a:extLst>
              <a:ext uri="{FF2B5EF4-FFF2-40B4-BE49-F238E27FC236}">
                <a16:creationId xmlns:a16="http://schemas.microsoft.com/office/drawing/2014/main" id="{02A05788-E2FE-4A8D-8644-E8E4C1104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826212">
            <a:off x="6865424" y="4570038"/>
            <a:ext cx="2259866" cy="21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1" descr="j0232899">
            <a:extLst>
              <a:ext uri="{FF2B5EF4-FFF2-40B4-BE49-F238E27FC236}">
                <a16:creationId xmlns:a16="http://schemas.microsoft.com/office/drawing/2014/main" id="{4609698A-6BA1-490E-84D7-30B21FD8C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821" y="1579563"/>
            <a:ext cx="1614487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41463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1273</TotalTime>
  <Words>1081</Words>
  <Application>Microsoft Office PowerPoint</Application>
  <PresentationFormat>Экран (4:3)</PresentationFormat>
  <Paragraphs>181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Calibri</vt:lpstr>
      <vt:lpstr>Century Gothic</vt:lpstr>
      <vt:lpstr>Comic Sans MS</vt:lpstr>
      <vt:lpstr>Garamond</vt:lpstr>
      <vt:lpstr>Times New Roman</vt:lpstr>
      <vt:lpstr>Савон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Khazova Oksana</dc:creator>
  <cp:lastModifiedBy>Dmitrii Oleinik</cp:lastModifiedBy>
  <cp:revision>145</cp:revision>
  <dcterms:created xsi:type="dcterms:W3CDTF">2022-01-05T21:58:32Z</dcterms:created>
  <dcterms:modified xsi:type="dcterms:W3CDTF">2022-06-05T14:29:36Z</dcterms:modified>
</cp:coreProperties>
</file>