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notesMasterIdLst>
    <p:notesMasterId r:id="rId19"/>
  </p:notesMasterIdLst>
  <p:handoutMasterIdLst>
    <p:handoutMasterId r:id="rId20"/>
  </p:handoutMasterIdLst>
  <p:sldIdLst>
    <p:sldId id="299" r:id="rId2"/>
    <p:sldId id="296" r:id="rId3"/>
    <p:sldId id="310" r:id="rId4"/>
    <p:sldId id="293" r:id="rId5"/>
    <p:sldId id="300" r:id="rId6"/>
    <p:sldId id="301" r:id="rId7"/>
    <p:sldId id="287" r:id="rId8"/>
    <p:sldId id="268" r:id="rId9"/>
    <p:sldId id="269" r:id="rId10"/>
    <p:sldId id="267" r:id="rId11"/>
    <p:sldId id="306" r:id="rId12"/>
    <p:sldId id="303" r:id="rId13"/>
    <p:sldId id="307" r:id="rId14"/>
    <p:sldId id="314" r:id="rId15"/>
    <p:sldId id="311" r:id="rId16"/>
    <p:sldId id="308" r:id="rId17"/>
    <p:sldId id="309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A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434" autoAdjust="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Лист1!$G$6</c:f>
              <c:strCache>
                <c:ptCount val="1"/>
                <c:pt idx="0">
                  <c:v>Успеваемость 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Лист1!$F$7:$F$10</c:f>
              <c:strCache>
                <c:ptCount val="4"/>
                <c:pt idx="0">
                  <c:v>6 Д (ЗПР)</c:v>
                </c:pt>
                <c:pt idx="1">
                  <c:v>9 Д (ЗПР)</c:v>
                </c:pt>
                <c:pt idx="2">
                  <c:v>11 А</c:v>
                </c:pt>
                <c:pt idx="3">
                  <c:v>11 Б</c:v>
                </c:pt>
              </c:strCache>
            </c:strRef>
          </c:cat>
          <c:val>
            <c:numRef>
              <c:f>Лист1!$G$7:$G$10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22B-4DA3-8949-32752F270F8C}"/>
            </c:ext>
          </c:extLst>
        </c:ser>
        <c:ser>
          <c:idx val="1"/>
          <c:order val="1"/>
          <c:tx>
            <c:strRef>
              <c:f>Лист1!$H$6</c:f>
              <c:strCache>
                <c:ptCount val="1"/>
                <c:pt idx="0">
                  <c:v>Качество знаний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Лист1!$F$7:$F$10</c:f>
              <c:strCache>
                <c:ptCount val="4"/>
                <c:pt idx="0">
                  <c:v>6 Д (ЗПР)</c:v>
                </c:pt>
                <c:pt idx="1">
                  <c:v>9 Д (ЗПР)</c:v>
                </c:pt>
                <c:pt idx="2">
                  <c:v>11 А</c:v>
                </c:pt>
                <c:pt idx="3">
                  <c:v>11 Б</c:v>
                </c:pt>
              </c:strCache>
            </c:strRef>
          </c:cat>
          <c:val>
            <c:numRef>
              <c:f>Лист1!$H$7:$H$10</c:f>
              <c:numCache>
                <c:formatCode>General</c:formatCode>
                <c:ptCount val="4"/>
                <c:pt idx="0">
                  <c:v>61</c:v>
                </c:pt>
                <c:pt idx="1">
                  <c:v>59</c:v>
                </c:pt>
                <c:pt idx="2">
                  <c:v>73</c:v>
                </c:pt>
                <c:pt idx="3">
                  <c:v>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22B-4DA3-8949-32752F270F8C}"/>
            </c:ext>
          </c:extLst>
        </c:ser>
        <c:ser>
          <c:idx val="2"/>
          <c:order val="2"/>
          <c:tx>
            <c:strRef>
              <c:f>Лист1!$I$6</c:f>
              <c:strCache>
                <c:ptCount val="1"/>
                <c:pt idx="0">
                  <c:v>Степень обученности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Лист1!$F$7:$F$10</c:f>
              <c:strCache>
                <c:ptCount val="4"/>
                <c:pt idx="0">
                  <c:v>6 Д (ЗПР)</c:v>
                </c:pt>
                <c:pt idx="1">
                  <c:v>9 Д (ЗПР)</c:v>
                </c:pt>
                <c:pt idx="2">
                  <c:v>11 А</c:v>
                </c:pt>
                <c:pt idx="3">
                  <c:v>11 Б</c:v>
                </c:pt>
              </c:strCache>
            </c:strRef>
          </c:cat>
          <c:val>
            <c:numRef>
              <c:f>Лист1!$I$7:$I$10</c:f>
              <c:numCache>
                <c:formatCode>General</c:formatCode>
                <c:ptCount val="4"/>
                <c:pt idx="0">
                  <c:v>61</c:v>
                </c:pt>
                <c:pt idx="1">
                  <c:v>59</c:v>
                </c:pt>
                <c:pt idx="2">
                  <c:v>73</c:v>
                </c:pt>
                <c:pt idx="3">
                  <c:v>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22B-4DA3-8949-32752F270F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54208816"/>
        <c:axId val="1854212624"/>
      </c:barChart>
      <c:catAx>
        <c:axId val="18542088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54212624"/>
        <c:crosses val="autoZero"/>
        <c:auto val="1"/>
        <c:lblAlgn val="ctr"/>
        <c:lblOffset val="100"/>
        <c:noMultiLvlLbl val="0"/>
      </c:catAx>
      <c:valAx>
        <c:axId val="18542126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54208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40395673608999"/>
          <c:y val="0.13119766943352565"/>
          <c:w val="0.76480605957976833"/>
          <c:h val="0.523300786439923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Лист1!$N$15</c:f>
              <c:strCache>
                <c:ptCount val="1"/>
                <c:pt idx="0">
                  <c:v>11 А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Лист1!$O$14</c:f>
              <c:strCache>
                <c:ptCount val="1"/>
                <c:pt idx="0">
                  <c:v>Внешние мониторинговые исследования РДР (%)</c:v>
                </c:pt>
              </c:strCache>
            </c:strRef>
          </c:cat>
          <c:val>
            <c:numRef>
              <c:f>Лист1!$O$15</c:f>
              <c:numCache>
                <c:formatCode>0%</c:formatCode>
                <c:ptCount val="1"/>
                <c:pt idx="0">
                  <c:v>0.94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7F5-4224-9BFA-3B9AD9CC4A1E}"/>
            </c:ext>
          </c:extLst>
        </c:ser>
        <c:ser>
          <c:idx val="1"/>
          <c:order val="1"/>
          <c:tx>
            <c:strRef>
              <c:f>Лист1!$N$16</c:f>
              <c:strCache>
                <c:ptCount val="1"/>
                <c:pt idx="0">
                  <c:v>11 Б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Лист1!$O$14</c:f>
              <c:strCache>
                <c:ptCount val="1"/>
                <c:pt idx="0">
                  <c:v>Внешние мониторинговые исследования РДР (%)</c:v>
                </c:pt>
              </c:strCache>
            </c:strRef>
          </c:cat>
          <c:val>
            <c:numRef>
              <c:f>Лист1!$O$16</c:f>
              <c:numCache>
                <c:formatCode>0%</c:formatCode>
                <c:ptCount val="1"/>
                <c:pt idx="0">
                  <c:v>0.94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7F5-4224-9BFA-3B9AD9CC4A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54209360"/>
        <c:axId val="1854203920"/>
      </c:barChart>
      <c:catAx>
        <c:axId val="1854209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54203920"/>
        <c:crosses val="autoZero"/>
        <c:auto val="1"/>
        <c:lblAlgn val="ctr"/>
        <c:lblOffset val="100"/>
        <c:noMultiLvlLbl val="0"/>
      </c:catAx>
      <c:valAx>
        <c:axId val="1854203920"/>
        <c:scaling>
          <c:orientation val="minMax"/>
          <c:max val="1"/>
          <c:min val="0.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54209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100" dirty="0"/>
              <a:t>Государственная аттестация (максимальный балл - 96)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Лист1!$S$12</c:f>
              <c:strCache>
                <c:ptCount val="1"/>
                <c:pt idx="0">
                  <c:v>Государственная аттестация (балл)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Лист1!$R$13:$R$14</c:f>
              <c:strCache>
                <c:ptCount val="2"/>
                <c:pt idx="0">
                  <c:v>11 А</c:v>
                </c:pt>
                <c:pt idx="1">
                  <c:v>11 Б</c:v>
                </c:pt>
              </c:strCache>
            </c:strRef>
          </c:cat>
          <c:val>
            <c:numRef>
              <c:f>Лист1!$S$13:$S$14</c:f>
              <c:numCache>
                <c:formatCode>General</c:formatCode>
                <c:ptCount val="2"/>
                <c:pt idx="0">
                  <c:v>75</c:v>
                </c:pt>
                <c:pt idx="1">
                  <c:v>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93-4C20-9B1B-87C01C9C2C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54204464"/>
        <c:axId val="1854206640"/>
      </c:barChart>
      <c:catAx>
        <c:axId val="1854204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54206640"/>
        <c:crosses val="autoZero"/>
        <c:auto val="1"/>
        <c:lblAlgn val="ctr"/>
        <c:lblOffset val="100"/>
        <c:noMultiLvlLbl val="0"/>
      </c:catAx>
      <c:valAx>
        <c:axId val="1854206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54204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B803D-6478-4528-96AF-54F2074FF409}" type="datetimeFigureOut">
              <a:rPr lang="ru-RU" smtClean="0"/>
              <a:t>03.06.2022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4197F0-3731-4499-BFB1-00A3509A5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0105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34F49A2-658F-4329-889C-6369B7588D0F}" type="datetimeFigureOut">
              <a:rPr lang="ru-RU"/>
              <a:pPr>
                <a:defRPr/>
              </a:pPr>
              <a:t>03.06.2022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265190C-56B1-4CA0-B167-D29CADFFFE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2166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F37292-935C-445F-BDC1-A3B42463B331}" type="datetimeFigureOut">
              <a:rPr lang="ru-RU" smtClean="0"/>
              <a:pPr>
                <a:defRPr/>
              </a:pPr>
              <a:t>03.06.2022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BEF60F-3F27-4D0A-B474-531611AC30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572525-5841-44FC-B02D-6579229553A8}" type="datetimeFigureOut">
              <a:rPr lang="ru-RU" smtClean="0"/>
              <a:pPr>
                <a:defRPr/>
              </a:pPr>
              <a:t>03.06.2022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62BAFF-1707-4B9C-8CBA-FC1F7D872D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F20820-7FAD-466B-ABDA-35B766083B1B}" type="datetimeFigureOut">
              <a:rPr lang="ru-RU" smtClean="0"/>
              <a:pPr>
                <a:defRPr/>
              </a:pPr>
              <a:t>03.06.2022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162E6C-38D9-4492-884A-99ABCFCE34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FC0BA7-1CDE-419F-A6C9-F71C47298B39}" type="datetimeFigureOut">
              <a:rPr lang="ru-RU" smtClean="0"/>
              <a:pPr>
                <a:defRPr/>
              </a:pPr>
              <a:t>03.06.2022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1DE99-5257-4D69-B767-A80EA2DD445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A8E321-06BA-437A-A6AC-7B47AABEDFCC}" type="datetimeFigureOut">
              <a:rPr lang="ru-RU" smtClean="0"/>
              <a:pPr>
                <a:defRPr/>
              </a:pPr>
              <a:t>03.06.2022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A32F0-8CA0-4BA7-BFFE-B64D8676B8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5DD932-C3BE-48B6-B862-E91675BB2EFC}" type="datetimeFigureOut">
              <a:rPr lang="ru-RU" smtClean="0"/>
              <a:pPr>
                <a:defRPr/>
              </a:pPr>
              <a:t>03.06.2022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3A5ACA-648A-4C08-BD5A-D1F035F8CB3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C083F5-1F75-49BC-A476-0709D3E454CA}" type="datetimeFigureOut">
              <a:rPr lang="ru-RU" smtClean="0"/>
              <a:pPr>
                <a:defRPr/>
              </a:pPr>
              <a:t>03.06.2022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24FB66-E1D6-4060-8DAB-F96BD01E4B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C4C34C-CD90-4F13-8BDE-14B7D62215F5}" type="datetimeFigureOut">
              <a:rPr lang="ru-RU" smtClean="0"/>
              <a:pPr>
                <a:defRPr/>
              </a:pPr>
              <a:t>03.06.2022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5CAF8D-01A7-4730-94E0-587AB763C8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9992E7-27CA-4877-A332-32C9CDBC6D76}" type="datetimeFigureOut">
              <a:rPr lang="ru-RU" smtClean="0"/>
              <a:pPr>
                <a:defRPr/>
              </a:pPr>
              <a:t>03.06.2022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E8C1E-77B4-472C-8C38-105EDB84F2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BDA215-E502-4E4B-B7E7-56E27FC5CEEA}" type="datetimeFigureOut">
              <a:rPr lang="ru-RU" smtClean="0"/>
              <a:pPr>
                <a:defRPr/>
              </a:pPr>
              <a:t>03.06.2022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DEB625-0D13-47E0-A131-ED103A8BEC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61E35B-0A9B-418E-90C9-C0B8C4A192E9}" type="datetimeFigureOut">
              <a:rPr lang="ru-RU" smtClean="0"/>
              <a:pPr>
                <a:defRPr/>
              </a:pPr>
              <a:t>03.06.2022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FADA5CA1-5CD9-484C-91F6-5ABC0EF385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DAFE51D5-2379-4BE8-AB92-07E4E3958F87}" type="datetimeFigureOut">
              <a:rPr lang="ru-RU" smtClean="0"/>
              <a:pPr>
                <a:defRPr/>
              </a:pPr>
              <a:t>03.06.2022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0C3F9E2-2CD9-42A5-A631-CBAEF2FEA2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6632"/>
            <a:ext cx="8568952" cy="655272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1700" dirty="0">
                <a:ln w="50800"/>
                <a:latin typeface="Sitka Small" panose="02000505000000020004" pitchFamily="2" charset="0"/>
                <a:cs typeface="Times New Roman" pitchFamily="18" charset="0"/>
              </a:rPr>
              <a:t>     </a:t>
            </a:r>
            <a:r>
              <a:rPr lang="ru-RU" sz="1500" dirty="0">
                <a:ln w="50800"/>
                <a:latin typeface="Sitka Small" panose="02000505000000020004" pitchFamily="2" charset="0"/>
                <a:cs typeface="Times New Roman" pitchFamily="18" charset="0"/>
              </a:rPr>
              <a:t>Конкурс профессионального педагогического мастерства </a:t>
            </a:r>
          </a:p>
          <a:p>
            <a:pPr marL="0" indent="0" algn="ctr">
              <a:buNone/>
            </a:pPr>
            <a:r>
              <a:rPr lang="ru-RU" sz="1500" dirty="0">
                <a:ln w="50800"/>
                <a:latin typeface="Sitka Small" panose="02000505000000020004" pitchFamily="2" charset="0"/>
                <a:cs typeface="Times New Roman" pitchFamily="18" charset="0"/>
              </a:rPr>
              <a:t>     «Учитель года»</a:t>
            </a:r>
          </a:p>
          <a:p>
            <a:pPr algn="ctr">
              <a:buNone/>
            </a:pPr>
            <a:endParaRPr lang="ru-RU" sz="2800" b="1" dirty="0">
              <a:ln w="50800"/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b="1" dirty="0">
              <a:ln w="50800"/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>
                <a:ln w="50800"/>
                <a:latin typeface="Times New Roman" pitchFamily="18" charset="0"/>
                <a:cs typeface="Times New Roman" pitchFamily="18" charset="0"/>
              </a:rPr>
              <a:t>Методический семинар</a:t>
            </a:r>
          </a:p>
          <a:p>
            <a:pPr algn="ctr">
              <a:buNone/>
            </a:pPr>
            <a:endParaRPr lang="ru-RU" sz="2400" b="1" dirty="0">
              <a:ln w="50800"/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b="1" dirty="0">
                <a:ln w="5080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«Дифференцированный подход в обучении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b="1" dirty="0">
                <a:ln w="5080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способ профилактики неуспеваемости школьников и средство развития познавательной активности»</a:t>
            </a:r>
          </a:p>
          <a:p>
            <a:pPr algn="ctr">
              <a:buNone/>
            </a:pPr>
            <a:endParaRPr lang="ru-RU" sz="2800" b="1" dirty="0">
              <a:ln w="5080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b="1" dirty="0">
              <a:ln w="5080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1900" dirty="0">
                <a:ln w="50800"/>
                <a:latin typeface="Times New Roman" pitchFamily="18" charset="0"/>
                <a:cs typeface="Times New Roman" pitchFamily="18" charset="0"/>
              </a:rPr>
              <a:t>Хайрисламова Зифа Айнулловна, </a:t>
            </a:r>
          </a:p>
          <a:p>
            <a:pPr algn="r">
              <a:buNone/>
            </a:pPr>
            <a:r>
              <a:rPr lang="ru-RU" sz="1900" dirty="0">
                <a:ln w="50800"/>
                <a:latin typeface="Times New Roman" pitchFamily="18" charset="0"/>
                <a:cs typeface="Times New Roman" pitchFamily="18" charset="0"/>
              </a:rPr>
              <a:t>учитель русского языка и литературы </a:t>
            </a:r>
          </a:p>
          <a:p>
            <a:pPr algn="r">
              <a:buNone/>
            </a:pPr>
            <a:r>
              <a:rPr lang="ru-RU" sz="1900" dirty="0">
                <a:ln w="50800"/>
                <a:latin typeface="Times New Roman" pitchFamily="18" charset="0"/>
                <a:cs typeface="Times New Roman" pitchFamily="18" charset="0"/>
              </a:rPr>
              <a:t>МБОУ СОШ № 18 имени В.Я. Алексеева</a:t>
            </a:r>
          </a:p>
          <a:p>
            <a:pPr algn="r">
              <a:buNone/>
            </a:pPr>
            <a:endParaRPr lang="ru-RU" sz="1600" dirty="0">
              <a:ln w="50800"/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600" dirty="0">
              <a:ln w="50800"/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600" dirty="0">
              <a:ln w="50800"/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700" dirty="0">
              <a:ln w="50800"/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700" dirty="0">
              <a:ln w="50800"/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500" dirty="0">
                <a:ln w="50800"/>
                <a:latin typeface="Sitka Small" panose="02000505000000020004" pitchFamily="2" charset="0"/>
                <a:cs typeface="Times New Roman" pitchFamily="18" charset="0"/>
              </a:rPr>
              <a:t>Сургут, 2021</a:t>
            </a:r>
            <a:endParaRPr lang="ru-RU" sz="1500" dirty="0">
              <a:latin typeface="Sitka Small" panose="02000505000000020004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F5BBBFF-85A0-4745-8912-01BDABDE9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617" y="-99392"/>
            <a:ext cx="1688118" cy="1350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23262"/>
            <a:ext cx="8229600" cy="40867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Sitka Small" panose="02000505000000020004" pitchFamily="2" charset="0"/>
                <a:cs typeface="Times New Roman" panose="02020603050405020304" pitchFamily="18" charset="0"/>
              </a:rPr>
              <a:t>Дифференциация учебных заданий </a:t>
            </a:r>
            <a:br>
              <a:rPr lang="ru-RU" sz="2400" b="1" dirty="0">
                <a:latin typeface="Sitka Small" panose="02000505000000020004" pitchFamily="2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Sitka Small" panose="02000505000000020004" pitchFamily="2" charset="0"/>
                <a:cs typeface="Times New Roman" panose="02020603050405020304" pitchFamily="18" charset="0"/>
              </a:rPr>
              <a:t>по уровню сложности</a:t>
            </a:r>
            <a:r>
              <a:rPr lang="ru-RU" sz="2400" dirty="0">
                <a:latin typeface="Sitka Small" panose="02000505000000020004" pitchFamily="2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chemeClr val="tx1"/>
              </a:solidFill>
              <a:latin typeface="Sitka Small" panose="02000505000000020004" pitchFamily="2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3268536"/>
              </p:ext>
            </p:extLst>
          </p:nvPr>
        </p:nvGraphicFramePr>
        <p:xfrm>
          <a:off x="228570" y="1665403"/>
          <a:ext cx="8501064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61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949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357185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Усложнение материала </a:t>
                      </a:r>
                    </a:p>
                    <a:p>
                      <a:endParaRPr lang="ru-RU" sz="18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для 3 варианта - вставить пропущенные знаки препинания </a:t>
                      </a:r>
                    </a:p>
                    <a:p>
                      <a:r>
                        <a:rPr kumimoji="0" lang="ru-RU" sz="1800" b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для 2 варианта - объясните их графически </a:t>
                      </a:r>
                    </a:p>
                    <a:p>
                      <a:r>
                        <a:rPr kumimoji="0" lang="ru-RU" sz="1800" b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для 1 - привести свои примеры для каждого исправил из основного задания </a:t>
                      </a:r>
                      <a:endParaRPr lang="ru-RU" sz="18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42893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объёма изучаемого материала</a:t>
                      </a:r>
                    </a:p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одно, а два упражнения на данное правило, </a:t>
                      </a:r>
                    </a:p>
                    <a:p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самостоятельная работа по изучению некоторых правила и выполнение упражнений к ним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62793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операции сравнения и дополнение к основному заданию</a:t>
                      </a:r>
                    </a:p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выявить различия между составными именными и составными глагольными сказуемыми или между группами  бессоюзных сложных предложений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42893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 обратного задания</a:t>
                      </a:r>
                    </a:p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написать сочинение-рассуждение с доказательствами от противного характера, по характеристике предложения найти его в тексте и так далее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0038ABD-2334-469F-BDF2-4DAE9C3CDC76}"/>
              </a:ext>
            </a:extLst>
          </p:cNvPr>
          <p:cNvSpPr txBox="1"/>
          <p:nvPr/>
        </p:nvSpPr>
        <p:spPr>
          <a:xfrm>
            <a:off x="215516" y="10180"/>
            <a:ext cx="87129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1400" dirty="0">
                <a:ln w="50800"/>
                <a:latin typeface="Sitka Small" panose="02000505000000020004" pitchFamily="2" charset="0"/>
                <a:cs typeface="Times New Roman" pitchFamily="18" charset="0"/>
              </a:rPr>
              <a:t>Конкурс профессионального педагогического мастерства </a:t>
            </a:r>
          </a:p>
          <a:p>
            <a:pPr marL="0" indent="0" algn="ctr">
              <a:buNone/>
            </a:pPr>
            <a:r>
              <a:rPr lang="ru-RU" sz="1400" dirty="0">
                <a:ln w="50800"/>
                <a:latin typeface="Sitka Small" panose="02000505000000020004" pitchFamily="2" charset="0"/>
                <a:cs typeface="Times New Roman" pitchFamily="18" charset="0"/>
              </a:rPr>
              <a:t>     «Учитель года»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288032"/>
          </a:xfrm>
        </p:spPr>
        <p:txBody>
          <a:bodyPr>
            <a:noAutofit/>
          </a:bodyPr>
          <a:lstStyle/>
          <a:p>
            <a:pPr marL="0" indent="0" algn="ctr"/>
            <a:r>
              <a:rPr lang="ru-RU" sz="2400" b="1" dirty="0">
                <a:solidFill>
                  <a:srgbClr val="002060"/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Дифференциация заданий по объёму </a:t>
            </a:r>
            <a:br>
              <a:rPr lang="ru-RU" sz="2400" b="1" dirty="0">
                <a:solidFill>
                  <a:srgbClr val="002060"/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учебного материала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3391834"/>
              </p:ext>
            </p:extLst>
          </p:nvPr>
        </p:nvGraphicFramePr>
        <p:xfrm>
          <a:off x="215516" y="1772816"/>
          <a:ext cx="8712969" cy="4909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43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043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043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412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Высокий уровень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обученности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уровень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обученности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 уровень </a:t>
                      </a:r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обученности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5342">
                <a:tc gridSpan="3"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kumimoji="0" lang="ru-RU" sz="1800" b="1" kern="1200" dirty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Выполнение дополнительного задания, аналогичного основному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36494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Остальные дети затрачивают это время на выполнение дополнительного задания, которое не является обязательным для всех обучающихся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Объяснить конкретные орфограммы, задания на смекалку, нестандартные задания игрового характера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Объяснить постановку знаков препинания не в одном абзаце текста, a в двух или во всём тексте,</a:t>
                      </a:r>
                    </a:p>
                    <a:p>
                      <a:pPr algn="ctr"/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задания, не связанные по содержанию с основным или, например, из других разделов программы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Объяснить постановку знаков препинания не в одном абзаце текста, a в двух или во всём тексте</a:t>
                      </a:r>
                      <a:endParaRPr lang="ru-RU" sz="18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445D957-2B13-4442-A35F-896C7A0153B7}"/>
              </a:ext>
            </a:extLst>
          </p:cNvPr>
          <p:cNvSpPr txBox="1"/>
          <p:nvPr/>
        </p:nvSpPr>
        <p:spPr>
          <a:xfrm>
            <a:off x="215516" y="10180"/>
            <a:ext cx="87129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1400" dirty="0">
                <a:ln w="50800"/>
                <a:latin typeface="Sitka Small" panose="02000505000000020004" pitchFamily="2" charset="0"/>
                <a:cs typeface="Times New Roman" pitchFamily="18" charset="0"/>
              </a:rPr>
              <a:t>Конкурс профессионального педагогического мастерства </a:t>
            </a:r>
          </a:p>
          <a:p>
            <a:pPr marL="0" indent="0" algn="ctr">
              <a:buNone/>
            </a:pPr>
            <a:r>
              <a:rPr lang="ru-RU" sz="1400" dirty="0">
                <a:ln w="50800"/>
                <a:latin typeface="Sitka Small" panose="02000505000000020004" pitchFamily="2" charset="0"/>
                <a:cs typeface="Times New Roman" pitchFamily="18" charset="0"/>
              </a:rPr>
              <a:t>     «Учитель года»</a:t>
            </a:r>
          </a:p>
        </p:txBody>
      </p:sp>
    </p:spTree>
    <p:extLst>
      <p:ext uri="{BB962C8B-B14F-4D97-AF65-F5344CB8AC3E}">
        <p14:creationId xmlns:p14="http://schemas.microsoft.com/office/powerpoint/2010/main" val="198596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902" y="1484784"/>
            <a:ext cx="8229600" cy="27664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Sitka Small" panose="02000505000000020004" pitchFamily="2" charset="0"/>
                <a:cs typeface="Times New Roman" panose="02020603050405020304" pitchFamily="18" charset="0"/>
              </a:rPr>
              <a:t>Дифференциация работы по степени самостоятельности обучающихся</a:t>
            </a:r>
            <a:r>
              <a:rPr lang="ru-RU" sz="2400" dirty="0">
                <a:latin typeface="Sitka Small" panose="02000505000000020004" pitchFamily="2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9138492"/>
              </p:ext>
            </p:extLst>
          </p:nvPr>
        </p:nvGraphicFramePr>
        <p:xfrm>
          <a:off x="450902" y="1992728"/>
          <a:ext cx="8229600" cy="4431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651807">
                <a:tc gridSpan="3">
                  <a:txBody>
                    <a:bodyPr/>
                    <a:lstStyle/>
                    <a:p>
                      <a:pPr algn="ctr"/>
                      <a:endParaRPr kumimoji="0" lang="ru-RU" sz="18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kumimoji="0" lang="ru-RU" sz="1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Обучающиеся знакомятся с заданием, объясняют его, выясняют правила оформления</a:t>
                      </a:r>
                    </a:p>
                    <a:p>
                      <a:pPr algn="ctr"/>
                      <a:endParaRPr kumimoji="0" lang="ru-RU" sz="18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652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Высокий уровень обученности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уровень </a:t>
                      </a:r>
                      <a:r>
                        <a:rPr lang="ru-RU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обученности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 уровень </a:t>
                      </a:r>
                      <a:r>
                        <a:rPr lang="ru-RU" sz="18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обученности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13999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выполняют задание самостоятельно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после проговаривания двух- трёх примеров из упражнения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записывают упражнения после проговаривания и объяснение каждого примера с выполнением у доски.</a:t>
                      </a:r>
                    </a:p>
                    <a:p>
                      <a:pPr algn="ctr"/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821E533-08AF-4453-8016-0E7DE623542A}"/>
              </a:ext>
            </a:extLst>
          </p:cNvPr>
          <p:cNvSpPr txBox="1"/>
          <p:nvPr/>
        </p:nvSpPr>
        <p:spPr>
          <a:xfrm>
            <a:off x="215516" y="10180"/>
            <a:ext cx="87129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1400" dirty="0">
                <a:ln w="50800"/>
                <a:latin typeface="Sitka Small" panose="02000505000000020004" pitchFamily="2" charset="0"/>
                <a:cs typeface="Times New Roman" pitchFamily="18" charset="0"/>
              </a:rPr>
              <a:t>Конкурс профессионального педагогического мастерства </a:t>
            </a:r>
          </a:p>
          <a:p>
            <a:pPr marL="0" indent="0" algn="ctr">
              <a:buNone/>
            </a:pPr>
            <a:r>
              <a:rPr lang="ru-RU" sz="1400" dirty="0">
                <a:ln w="50800"/>
                <a:latin typeface="Sitka Small" panose="02000505000000020004" pitchFamily="2" charset="0"/>
                <a:cs typeface="Times New Roman" pitchFamily="18" charset="0"/>
              </a:rPr>
              <a:t>     «Учитель года»</a:t>
            </a:r>
          </a:p>
        </p:txBody>
      </p:sp>
    </p:spTree>
    <p:extLst>
      <p:ext uri="{BB962C8B-B14F-4D97-AF65-F5344CB8AC3E}">
        <p14:creationId xmlns:p14="http://schemas.microsoft.com/office/powerpoint/2010/main" val="28507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19256" cy="57606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Sitka Small" panose="02000505000000020004" pitchFamily="2" charset="0"/>
                <a:cs typeface="Times New Roman" panose="02020603050405020304" pitchFamily="18" charset="0"/>
              </a:rPr>
              <a:t>Дифференциация работы по характеру помощи учителя</a:t>
            </a:r>
            <a:r>
              <a:rPr lang="ru-RU" sz="2400" dirty="0">
                <a:latin typeface="Sitka Small" panose="02000505000000020004" pitchFamily="2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0213" y="1556792"/>
            <a:ext cx="8712968" cy="5398657"/>
          </a:xfrm>
        </p:spPr>
        <p:txBody>
          <a:bodyPr>
            <a:normAutofit fontScale="77500" lnSpcReduction="20000"/>
          </a:bodyPr>
          <a:lstStyle/>
          <a:p>
            <a:pPr marL="0" indent="274320" algn="just">
              <a:lnSpc>
                <a:spcPct val="120000"/>
              </a:lnSpc>
              <a:spcBef>
                <a:spcPts val="0"/>
              </a:spcBef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в виде показа способа выполнения задания.</a:t>
            </a:r>
          </a:p>
          <a:p>
            <a:pPr marL="0" indent="274320" algn="just">
              <a:lnSpc>
                <a:spcPct val="120000"/>
              </a:lnSpc>
              <a:spcBef>
                <a:spcPts val="0"/>
              </a:spcBef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в виде таблиц, опорных конспектов,  плана рассуждения, плана разборов и анализов текста и оформление.</a:t>
            </a:r>
          </a:p>
          <a:p>
            <a:pPr marL="0" indent="274320" algn="just">
              <a:lnSpc>
                <a:spcPct val="120000"/>
              </a:lnSpc>
              <a:spcBef>
                <a:spcPts val="0"/>
              </a:spcBef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при работе с текстом для написания изложения, план синтаксического разбора предложения. </a:t>
            </a:r>
          </a:p>
          <a:p>
            <a:pPr marL="0" indent="274320" algn="just">
              <a:lnSpc>
                <a:spcPct val="120000"/>
              </a:lnSpc>
              <a:spcBef>
                <a:spcPts val="0"/>
              </a:spcBef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в виде схем, таблиц, опорных конспектов, наглядных пособий, иллюстраций. </a:t>
            </a:r>
          </a:p>
          <a:p>
            <a:pPr marL="0" indent="274320" algn="just">
              <a:lnSpc>
                <a:spcPct val="120000"/>
              </a:lnSpc>
              <a:spcBef>
                <a:spcPts val="0"/>
              </a:spcBef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при составлении схем предложений, схемы словообразовательного разбора. </a:t>
            </a:r>
          </a:p>
          <a:p>
            <a:pPr marL="0" indent="274320" algn="just">
              <a:lnSpc>
                <a:spcPct val="120000"/>
              </a:lnSpc>
              <a:spcBef>
                <a:spcPts val="0"/>
              </a:spcBef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разъяснения терминов, указания на источник дополнительной информации, вспомогательные или наводящие вопросы, прямые или косвенные указания по выполнению задания.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CC68CEC-6A3B-4D64-B283-319826567F5E}"/>
              </a:ext>
            </a:extLst>
          </p:cNvPr>
          <p:cNvSpPr txBox="1"/>
          <p:nvPr/>
        </p:nvSpPr>
        <p:spPr>
          <a:xfrm>
            <a:off x="215516" y="10180"/>
            <a:ext cx="87129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1400" dirty="0">
                <a:ln w="50800"/>
                <a:latin typeface="Sitka Small" panose="02000505000000020004" pitchFamily="2" charset="0"/>
                <a:cs typeface="Times New Roman" pitchFamily="18" charset="0"/>
              </a:rPr>
              <a:t>Конкурс профессионального педагогического мастерства </a:t>
            </a:r>
          </a:p>
          <a:p>
            <a:pPr marL="0" indent="0" algn="ctr">
              <a:buNone/>
            </a:pPr>
            <a:r>
              <a:rPr lang="ru-RU" sz="1400" dirty="0">
                <a:ln w="50800"/>
                <a:latin typeface="Sitka Small" panose="02000505000000020004" pitchFamily="2" charset="0"/>
                <a:cs typeface="Times New Roman" pitchFamily="18" charset="0"/>
              </a:rPr>
              <a:t>     «Учитель года»</a:t>
            </a:r>
          </a:p>
        </p:txBody>
      </p:sp>
    </p:spTree>
    <p:extLst>
      <p:ext uri="{BB962C8B-B14F-4D97-AF65-F5344CB8AC3E}">
        <p14:creationId xmlns:p14="http://schemas.microsoft.com/office/powerpoint/2010/main" val="231872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8640"/>
            <a:ext cx="5385362" cy="759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C:\Users\Эльза\Desktop\Снимок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26" y="3781644"/>
            <a:ext cx="4392935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Эльза\Desktop\Снимок4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26" y="948284"/>
            <a:ext cx="5095403" cy="301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77388"/>
            <a:ext cx="3940483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216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CC68CEC-6A3B-4D64-B283-319826567F5E}"/>
              </a:ext>
            </a:extLst>
          </p:cNvPr>
          <p:cNvSpPr txBox="1"/>
          <p:nvPr/>
        </p:nvSpPr>
        <p:spPr>
          <a:xfrm>
            <a:off x="215516" y="10180"/>
            <a:ext cx="87129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1400" dirty="0">
                <a:ln w="50800"/>
                <a:latin typeface="Sitka Small" panose="02000505000000020004" pitchFamily="2" charset="0"/>
                <a:cs typeface="Times New Roman" pitchFamily="18" charset="0"/>
              </a:rPr>
              <a:t>Конкурс профессионального педагогического мастерства </a:t>
            </a:r>
          </a:p>
          <a:p>
            <a:pPr marL="0" indent="0" algn="ctr">
              <a:buNone/>
            </a:pPr>
            <a:r>
              <a:rPr lang="ru-RU" sz="1400" dirty="0">
                <a:ln w="50800"/>
                <a:latin typeface="Sitka Small" panose="02000505000000020004" pitchFamily="2" charset="0"/>
                <a:cs typeface="Times New Roman" pitchFamily="18" charset="0"/>
              </a:rPr>
              <a:t>     «Учитель года»</a:t>
            </a:r>
          </a:p>
        </p:txBody>
      </p:sp>
      <p:pic>
        <p:nvPicPr>
          <p:cNvPr id="1026" name="Picture 2" descr="C:\Users\Эльза\Desktop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89472"/>
            <a:ext cx="2435981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Эльза\Desktop\m36846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9" y="2780928"/>
            <a:ext cx="2702644" cy="371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Эльза\Desktop\14143.9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839" y="414989"/>
            <a:ext cx="3069609" cy="353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320" y="2158461"/>
            <a:ext cx="2977607" cy="352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0"/>
            <a:ext cx="357188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T Norms"/>
                <a:cs typeface="Arial" pitchFamily="34" charset="0"/>
              </a:rPr>
              <a:t>-10%</a:t>
            </a:r>
            <a:endParaRPr kumimoji="0" lang="ru-RU" sz="1000" b="0" i="0" u="none" strike="noStrike" cap="none" normalizeH="0" baseline="0" smtClean="0">
              <a:ln>
                <a:noFill/>
              </a:ln>
              <a:solidFill>
                <a:srgbClr val="333333"/>
              </a:solidFill>
              <a:effectLst/>
              <a:latin typeface="TT Norms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TT Norms"/>
                <a:cs typeface="Arial" pitchFamily="34" charset="0"/>
              </a:rPr>
              <a:t>  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TT Norms"/>
                <a:cs typeface="Arial" pitchFamily="34" charset="0"/>
              </a:rPr>
              <a:t/>
            </a:r>
            <a:b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TT Norms"/>
                <a:cs typeface="Arial" pitchFamily="34" charset="0"/>
              </a:rPr>
            </a:br>
            <a:endParaRPr kumimoji="0" lang="ru-RU" sz="1000" b="0" i="0" u="none" strike="noStrike" cap="none" normalizeH="0" baseline="0" smtClean="0">
              <a:ln>
                <a:noFill/>
              </a:ln>
              <a:solidFill>
                <a:srgbClr val="333333"/>
              </a:solidFill>
              <a:effectLst/>
              <a:latin typeface="TT Norms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0000" b="0" i="0" u="none" strike="noStrike" cap="none" normalizeH="0" baseline="0" smtClean="0">
              <a:ln>
                <a:noFill/>
              </a:ln>
              <a:solidFill>
                <a:srgbClr val="333333"/>
              </a:solidFill>
              <a:effectLst/>
              <a:latin typeface="TT Norms"/>
              <a:cs typeface="Arial" pitchFamily="34" charset="0"/>
            </a:endParaRPr>
          </a:p>
        </p:txBody>
      </p:sp>
      <p:pic>
        <p:nvPicPr>
          <p:cNvPr id="1032" name="Picture 8" descr="Обложка книги Русский язык. ОГЭ-2022. 9кл. Тематический тренинг. (Легион), Автор Сенина Н.А. Гармаш С.В., издательство ЛЕГИОН | купить в книжном магазине Рослит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82394"/>
            <a:ext cx="2880320" cy="379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Сергеева Е.М. &quot;Русский язык. 7 класс. Тесты по русскому языку к учебнику Баранова М.Т. &quot;Русский язык. 7 класс&quot;. ФГОС&quot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243" y="2648983"/>
            <a:ext cx="2631926" cy="364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209" y="3922658"/>
            <a:ext cx="2648111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993" y="3945092"/>
            <a:ext cx="2464457" cy="3050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326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1DDA701-21C7-4123-8266-4EE1D511E39A}"/>
              </a:ext>
            </a:extLst>
          </p:cNvPr>
          <p:cNvSpPr txBox="1"/>
          <p:nvPr/>
        </p:nvSpPr>
        <p:spPr>
          <a:xfrm>
            <a:off x="215516" y="10180"/>
            <a:ext cx="87129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1400" dirty="0">
                <a:ln w="50800"/>
                <a:latin typeface="Sitka Small" panose="02000505000000020004" pitchFamily="2" charset="0"/>
                <a:cs typeface="Times New Roman" pitchFamily="18" charset="0"/>
              </a:rPr>
              <a:t>Конкурс профессионального педагогического мастерства </a:t>
            </a:r>
          </a:p>
          <a:p>
            <a:pPr marL="0" indent="0" algn="ctr">
              <a:buNone/>
            </a:pPr>
            <a:r>
              <a:rPr lang="ru-RU" sz="1400" dirty="0">
                <a:ln w="50800"/>
                <a:latin typeface="Sitka Small" panose="02000505000000020004" pitchFamily="2" charset="0"/>
                <a:cs typeface="Times New Roman" pitchFamily="18" charset="0"/>
              </a:rPr>
              <a:t>     «Учитель года»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42927AB7-E943-4C1C-B2C2-D42EDBEB4A24}"/>
              </a:ext>
            </a:extLst>
          </p:cNvPr>
          <p:cNvSpPr/>
          <p:nvPr/>
        </p:nvSpPr>
        <p:spPr>
          <a:xfrm>
            <a:off x="719572" y="908720"/>
            <a:ext cx="7704856" cy="64807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Результаты профессиональной деятельности</a:t>
            </a: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xmlns="" id="{FF483140-5B99-41BA-B8A0-BDE64F799B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955477"/>
              </p:ext>
            </p:extLst>
          </p:nvPr>
        </p:nvGraphicFramePr>
        <p:xfrm>
          <a:off x="336354" y="5999849"/>
          <a:ext cx="8604956" cy="71299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151239">
                  <a:extLst>
                    <a:ext uri="{9D8B030D-6E8A-4147-A177-3AD203B41FA5}">
                      <a16:colId xmlns:a16="http://schemas.microsoft.com/office/drawing/2014/main" xmlns="" val="3066230718"/>
                    </a:ext>
                  </a:extLst>
                </a:gridCol>
                <a:gridCol w="2151239">
                  <a:extLst>
                    <a:ext uri="{9D8B030D-6E8A-4147-A177-3AD203B41FA5}">
                      <a16:colId xmlns:a16="http://schemas.microsoft.com/office/drawing/2014/main" xmlns="" val="1725041743"/>
                    </a:ext>
                  </a:extLst>
                </a:gridCol>
                <a:gridCol w="2151239">
                  <a:extLst>
                    <a:ext uri="{9D8B030D-6E8A-4147-A177-3AD203B41FA5}">
                      <a16:colId xmlns:a16="http://schemas.microsoft.com/office/drawing/2014/main" xmlns="" val="154235427"/>
                    </a:ext>
                  </a:extLst>
                </a:gridCol>
                <a:gridCol w="2151239">
                  <a:extLst>
                    <a:ext uri="{9D8B030D-6E8A-4147-A177-3AD203B41FA5}">
                      <a16:colId xmlns:a16="http://schemas.microsoft.com/office/drawing/2014/main" xmlns="" val="1678526175"/>
                    </a:ext>
                  </a:extLst>
                </a:gridCol>
              </a:tblGrid>
              <a:tr h="2923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2020-2021 учебный год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Показатель по ОУ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Показатель по классам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Максимальный показатель по городу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738713857"/>
                  </a:ext>
                </a:extLst>
              </a:tr>
              <a:tr h="2923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Читательская грамотность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72%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78%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84%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919715647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4579916-E75D-4172-BE34-93A82AD13F8D}"/>
              </a:ext>
            </a:extLst>
          </p:cNvPr>
          <p:cNvSpPr txBox="1"/>
          <p:nvPr/>
        </p:nvSpPr>
        <p:spPr>
          <a:xfrm>
            <a:off x="3635896" y="5661295"/>
            <a:ext cx="60953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Результаты муниципальной диагностической работы</a:t>
            </a:r>
            <a:endParaRPr lang="ru-RU" sz="1600" b="1" dirty="0">
              <a:solidFill>
                <a:srgbClr val="7030A0"/>
              </a:solidFill>
            </a:endParaRP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FC90800C-681E-44DD-B33F-ACFF3E8975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740132"/>
              </p:ext>
            </p:extLst>
          </p:nvPr>
        </p:nvGraphicFramePr>
        <p:xfrm>
          <a:off x="163139" y="1549683"/>
          <a:ext cx="5876429" cy="3758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AD8FCEF5-7D92-446A-836D-34115A7E0D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428081"/>
              </p:ext>
            </p:extLst>
          </p:nvPr>
        </p:nvGraphicFramePr>
        <p:xfrm>
          <a:off x="6300192" y="1772816"/>
          <a:ext cx="2492054" cy="1742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xmlns="" id="{C1342058-B72A-45D9-8FC8-5DCDEACAF8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594090"/>
              </p:ext>
            </p:extLst>
          </p:nvPr>
        </p:nvGraphicFramePr>
        <p:xfrm>
          <a:off x="6056347" y="3672120"/>
          <a:ext cx="2735899" cy="1613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159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6632"/>
            <a:ext cx="8568952" cy="655272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1700" dirty="0">
                <a:ln w="50800"/>
                <a:latin typeface="Sitka Small" panose="02000505000000020004" pitchFamily="2" charset="0"/>
                <a:cs typeface="Times New Roman" pitchFamily="18" charset="0"/>
              </a:rPr>
              <a:t>     </a:t>
            </a:r>
            <a:r>
              <a:rPr lang="ru-RU" sz="1500" dirty="0">
                <a:ln w="50800"/>
                <a:latin typeface="Sitka Small" panose="02000505000000020004" pitchFamily="2" charset="0"/>
                <a:cs typeface="Times New Roman" pitchFamily="18" charset="0"/>
              </a:rPr>
              <a:t>Конкурс профессионального педагогического мастерства </a:t>
            </a:r>
          </a:p>
          <a:p>
            <a:pPr marL="0" indent="0" algn="ctr">
              <a:buNone/>
            </a:pPr>
            <a:r>
              <a:rPr lang="ru-RU" sz="1500" dirty="0">
                <a:ln w="50800"/>
                <a:latin typeface="Sitka Small" panose="02000505000000020004" pitchFamily="2" charset="0"/>
                <a:cs typeface="Times New Roman" pitchFamily="18" charset="0"/>
              </a:rPr>
              <a:t>     «Учитель года»</a:t>
            </a:r>
          </a:p>
          <a:p>
            <a:pPr algn="ctr">
              <a:buNone/>
            </a:pPr>
            <a:endParaRPr lang="ru-RU" sz="2800" b="1" dirty="0">
              <a:ln w="50800"/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b="1" dirty="0">
              <a:ln w="50800"/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>
                <a:ln w="50800"/>
                <a:latin typeface="Times New Roman" pitchFamily="18" charset="0"/>
                <a:cs typeface="Times New Roman" pitchFamily="18" charset="0"/>
              </a:rPr>
              <a:t>Методический семинар</a:t>
            </a:r>
          </a:p>
          <a:p>
            <a:pPr algn="ctr">
              <a:buNone/>
            </a:pPr>
            <a:endParaRPr lang="ru-RU" sz="2400" b="1" dirty="0">
              <a:ln w="50800"/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b="1" dirty="0">
                <a:ln w="5080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«Дифференцированный подход в обучении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b="1" dirty="0">
                <a:ln w="5080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способ профилактики неуспеваемости школьников и средство развития познавательной активности»</a:t>
            </a:r>
          </a:p>
          <a:p>
            <a:pPr algn="ctr">
              <a:buNone/>
            </a:pPr>
            <a:endParaRPr lang="ru-RU" sz="2800" b="1" dirty="0">
              <a:ln w="5080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b="1" dirty="0">
              <a:ln w="5080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1900" dirty="0">
                <a:ln w="50800"/>
                <a:latin typeface="Times New Roman" pitchFamily="18" charset="0"/>
                <a:cs typeface="Times New Roman" pitchFamily="18" charset="0"/>
              </a:rPr>
              <a:t>Хайрисламова Зифа Айнулловна, </a:t>
            </a:r>
          </a:p>
          <a:p>
            <a:pPr algn="r">
              <a:buNone/>
            </a:pPr>
            <a:r>
              <a:rPr lang="ru-RU" sz="1900" dirty="0">
                <a:ln w="50800"/>
                <a:latin typeface="Times New Roman" pitchFamily="18" charset="0"/>
                <a:cs typeface="Times New Roman" pitchFamily="18" charset="0"/>
              </a:rPr>
              <a:t>учитель русского языка и литературы </a:t>
            </a:r>
          </a:p>
          <a:p>
            <a:pPr algn="r">
              <a:buNone/>
            </a:pPr>
            <a:r>
              <a:rPr lang="ru-RU" sz="1900" dirty="0">
                <a:ln w="50800"/>
                <a:latin typeface="Times New Roman" pitchFamily="18" charset="0"/>
                <a:cs typeface="Times New Roman" pitchFamily="18" charset="0"/>
              </a:rPr>
              <a:t>МБОУ СОШ № 18 имени В.Я. Алексеева</a:t>
            </a:r>
          </a:p>
          <a:p>
            <a:pPr algn="r">
              <a:buNone/>
            </a:pPr>
            <a:endParaRPr lang="ru-RU" sz="1600" dirty="0">
              <a:ln w="50800"/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600" dirty="0">
              <a:ln w="50800"/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600" dirty="0">
              <a:ln w="50800"/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700" dirty="0">
              <a:ln w="50800"/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700" dirty="0">
              <a:ln w="50800"/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500" dirty="0">
                <a:ln w="50800"/>
                <a:latin typeface="Sitka Small" panose="02000505000000020004" pitchFamily="2" charset="0"/>
                <a:cs typeface="Times New Roman" pitchFamily="18" charset="0"/>
              </a:rPr>
              <a:t>Сургут, 2021</a:t>
            </a:r>
            <a:endParaRPr lang="ru-RU" sz="1500" dirty="0">
              <a:latin typeface="Sitka Small" panose="02000505000000020004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F5BBBFF-85A0-4745-8912-01BDABDE9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617" y="-99392"/>
            <a:ext cx="1688118" cy="1350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394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72BEA4C-5475-4AE3-843A-E46A86428634}"/>
              </a:ext>
            </a:extLst>
          </p:cNvPr>
          <p:cNvSpPr txBox="1"/>
          <p:nvPr/>
        </p:nvSpPr>
        <p:spPr>
          <a:xfrm>
            <a:off x="191665" y="62269"/>
            <a:ext cx="87129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1400" dirty="0">
                <a:ln w="50800"/>
                <a:latin typeface="Sitka Small" panose="02000505000000020004" pitchFamily="2" charset="0"/>
                <a:cs typeface="Times New Roman" pitchFamily="18" charset="0"/>
              </a:rPr>
              <a:t>Конкурс профессионального педагогического мастерства </a:t>
            </a:r>
          </a:p>
          <a:p>
            <a:pPr marL="0" indent="0" algn="ctr">
              <a:buNone/>
            </a:pPr>
            <a:r>
              <a:rPr lang="ru-RU" sz="1400" dirty="0">
                <a:ln w="50800"/>
                <a:latin typeface="Sitka Small" panose="02000505000000020004" pitchFamily="2" charset="0"/>
                <a:cs typeface="Times New Roman" pitchFamily="18" charset="0"/>
              </a:rPr>
              <a:t>     «Учитель года»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B1BB7F86-0892-461C-B797-8FFC32159FF8}"/>
              </a:ext>
            </a:extLst>
          </p:cNvPr>
          <p:cNvSpPr/>
          <p:nvPr/>
        </p:nvSpPr>
        <p:spPr>
          <a:xfrm>
            <a:off x="217064" y="1639162"/>
            <a:ext cx="3744416" cy="64807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Устойчивый имидж образовательного учреждения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D6C454C1-68D1-4840-9F44-511261F13A8C}"/>
              </a:ext>
            </a:extLst>
          </p:cNvPr>
          <p:cNvSpPr/>
          <p:nvPr/>
        </p:nvSpPr>
        <p:spPr>
          <a:xfrm>
            <a:off x="215516" y="5373216"/>
            <a:ext cx="3744416" cy="64807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Широкий спектр образовательных услуг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3E68DAAA-E3C2-43E2-9149-37E278136CF2}"/>
              </a:ext>
            </a:extLst>
          </p:cNvPr>
          <p:cNvSpPr/>
          <p:nvPr/>
        </p:nvSpPr>
        <p:spPr>
          <a:xfrm>
            <a:off x="229061" y="2936669"/>
            <a:ext cx="3744416" cy="161482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Социальные условия функционирования (территориальное расположение, окружение социальными и образовательными объектами)</a:t>
            </a:r>
          </a:p>
        </p:txBody>
      </p:sp>
      <p:sp>
        <p:nvSpPr>
          <p:cNvPr id="8" name="Стрелка: штриховая вправо 7">
            <a:extLst>
              <a:ext uri="{FF2B5EF4-FFF2-40B4-BE49-F238E27FC236}">
                <a16:creationId xmlns:a16="http://schemas.microsoft.com/office/drawing/2014/main" xmlns="" id="{83820140-E4E8-4EDD-9EDB-3357EB946415}"/>
              </a:ext>
            </a:extLst>
          </p:cNvPr>
          <p:cNvSpPr/>
          <p:nvPr/>
        </p:nvSpPr>
        <p:spPr>
          <a:xfrm>
            <a:off x="4259469" y="2451538"/>
            <a:ext cx="1872208" cy="260299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5851DB1B-F300-4E0A-BC6F-0C4473365B85}"/>
              </a:ext>
            </a:extLst>
          </p:cNvPr>
          <p:cNvSpPr/>
          <p:nvPr/>
        </p:nvSpPr>
        <p:spPr>
          <a:xfrm>
            <a:off x="6493329" y="1340768"/>
            <a:ext cx="2411760" cy="302433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  <a:tabLst>
                <a:tab pos="270510" algn="l"/>
              </a:tabLst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Учащиеся с разными учебными возможностями и способностями, с разной учебной мотивацией. </a:t>
            </a:r>
            <a:endParaRPr lang="ru-RU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xmlns="" id="{D0F3D7F8-EDFB-4DBA-82CC-28043F6CE814}"/>
              </a:ext>
            </a:extLst>
          </p:cNvPr>
          <p:cNvSpPr/>
          <p:nvPr/>
        </p:nvSpPr>
        <p:spPr>
          <a:xfrm>
            <a:off x="7380312" y="4551495"/>
            <a:ext cx="720080" cy="8937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774022FB-D05E-4917-BF82-D5176D65D3E0}"/>
              </a:ext>
            </a:extLst>
          </p:cNvPr>
          <p:cNvSpPr/>
          <p:nvPr/>
        </p:nvSpPr>
        <p:spPr>
          <a:xfrm>
            <a:off x="5223575" y="5971294"/>
            <a:ext cx="3744416" cy="64807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Нестабильность качества образовательных результатов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785794"/>
            <a:ext cx="8363272" cy="566754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sz="3200" b="1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0" indent="450000" algn="just">
              <a:lnSpc>
                <a:spcPct val="110000"/>
              </a:lnSpc>
              <a:spcBef>
                <a:spcPts val="0"/>
              </a:spcBef>
            </a:pPr>
            <a:r>
              <a:rPr lang="ru-RU" sz="2200" b="1" dirty="0">
                <a:latin typeface="Times New Roman" panose="02020603050405020304" pitchFamily="18" charset="0"/>
                <a:cs typeface="Times New Roman" pitchFamily="18" charset="0"/>
              </a:rPr>
              <a:t>Дифференциация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 (от латинского слова – различие) – это учет индивидуальных способностей учащихся в той форме, когда учащиеся группируются на основании каких-то особенностей для отдельного обучения.</a:t>
            </a:r>
          </a:p>
          <a:p>
            <a:pPr marL="0" indent="450000" algn="just">
              <a:lnSpc>
                <a:spcPct val="110000"/>
              </a:lnSpc>
              <a:spcBef>
                <a:spcPts val="0"/>
              </a:spcBef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lnSpc>
                <a:spcPct val="110000"/>
              </a:lnSpc>
              <a:spcBef>
                <a:spcPts val="0"/>
              </a:spcBef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Дифференциация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– это одна из форм индивидуализации, при которой образуются стабильные классы и группы учащихся на основе каких-либо присущих им общих признаков.</a:t>
            </a:r>
          </a:p>
          <a:p>
            <a:pPr marL="0" indent="450000" algn="just">
              <a:lnSpc>
                <a:spcPct val="110000"/>
              </a:lnSpc>
              <a:spcBef>
                <a:spcPts val="0"/>
              </a:spcBef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lnSpc>
                <a:spcPct val="110000"/>
              </a:lnSpc>
              <a:spcBef>
                <a:spcPts val="0"/>
              </a:spcBef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Дифференцированное обучение -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это форма организации учебного процесса, при которой учитель работает с группой учащихся, составленных с учетом наличия у них каких-либо значимых для учебного процесса общих качеств или часть общей дидактической системы, которая обеспечивает специализацию учебного процесса для различных групп обучающихся, способствующей формированию и развитию их личностных качеств.    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72BEA4C-5475-4AE3-843A-E46A86428634}"/>
              </a:ext>
            </a:extLst>
          </p:cNvPr>
          <p:cNvSpPr txBox="1"/>
          <p:nvPr/>
        </p:nvSpPr>
        <p:spPr>
          <a:xfrm>
            <a:off x="215516" y="10180"/>
            <a:ext cx="87129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1400" dirty="0">
                <a:ln w="50800"/>
                <a:latin typeface="Sitka Small" panose="02000505000000020004" pitchFamily="2" charset="0"/>
                <a:cs typeface="Times New Roman" pitchFamily="18" charset="0"/>
              </a:rPr>
              <a:t>Конкурс профессионального педагогического мастерства </a:t>
            </a:r>
          </a:p>
          <a:p>
            <a:pPr marL="0" indent="0" algn="ctr">
              <a:buNone/>
            </a:pPr>
            <a:r>
              <a:rPr lang="ru-RU" sz="1400" dirty="0">
                <a:ln w="50800"/>
                <a:latin typeface="Sitka Small" panose="02000505000000020004" pitchFamily="2" charset="0"/>
                <a:cs typeface="Times New Roman" pitchFamily="18" charset="0"/>
              </a:rPr>
              <a:t>     «Учитель года»</a:t>
            </a:r>
          </a:p>
        </p:txBody>
      </p:sp>
    </p:spTree>
    <p:extLst>
      <p:ext uri="{BB962C8B-B14F-4D97-AF65-F5344CB8AC3E}">
        <p14:creationId xmlns:p14="http://schemas.microsoft.com/office/powerpoint/2010/main" val="292717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8694EE8-72CB-4167-9C78-88FBAFA2CC0E}"/>
              </a:ext>
            </a:extLst>
          </p:cNvPr>
          <p:cNvSpPr txBox="1"/>
          <p:nvPr/>
        </p:nvSpPr>
        <p:spPr>
          <a:xfrm>
            <a:off x="215516" y="10180"/>
            <a:ext cx="87129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1400" dirty="0">
                <a:ln w="50800"/>
                <a:latin typeface="Sitka Small" panose="02000505000000020004" pitchFamily="2" charset="0"/>
                <a:cs typeface="Times New Roman" pitchFamily="18" charset="0"/>
              </a:rPr>
              <a:t>Конкурс профессионального педагогического мастерства </a:t>
            </a:r>
          </a:p>
          <a:p>
            <a:pPr marL="0" indent="0" algn="ctr">
              <a:buNone/>
            </a:pPr>
            <a:r>
              <a:rPr lang="ru-RU" sz="1400" dirty="0">
                <a:ln w="50800"/>
                <a:latin typeface="Sitka Small" panose="02000505000000020004" pitchFamily="2" charset="0"/>
                <a:cs typeface="Times New Roman" pitchFamily="18" charset="0"/>
              </a:rPr>
              <a:t>     «Учитель года»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560A0265-E3E7-4E6A-A651-BA633EDAF601}"/>
              </a:ext>
            </a:extLst>
          </p:cNvPr>
          <p:cNvSpPr/>
          <p:nvPr/>
        </p:nvSpPr>
        <p:spPr>
          <a:xfrm>
            <a:off x="611560" y="1052736"/>
            <a:ext cx="8208912" cy="64807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дифференциации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4FAB5B0D-726C-4157-8732-C5529E1D50AA}"/>
              </a:ext>
            </a:extLst>
          </p:cNvPr>
          <p:cNvSpPr/>
          <p:nvPr/>
        </p:nvSpPr>
        <p:spPr>
          <a:xfrm>
            <a:off x="107503" y="2021424"/>
            <a:ext cx="7385867" cy="43204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критериев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907817A9-727D-4592-8DBF-E5C5DDE6E109}"/>
              </a:ext>
            </a:extLst>
          </p:cNvPr>
          <p:cNvSpPr/>
          <p:nvPr/>
        </p:nvSpPr>
        <p:spPr>
          <a:xfrm>
            <a:off x="138459" y="2673582"/>
            <a:ext cx="7355161" cy="43204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диагностики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CC66FB17-43C6-44BF-9533-4EE59255F2A0}"/>
              </a:ext>
            </a:extLst>
          </p:cNvPr>
          <p:cNvSpPr/>
          <p:nvPr/>
        </p:nvSpPr>
        <p:spPr>
          <a:xfrm>
            <a:off x="107502" y="3419478"/>
            <a:ext cx="7385869" cy="43204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Условное распределение учащихся по группам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8673CAC7-DAB3-4356-8372-84F16450070D}"/>
              </a:ext>
            </a:extLst>
          </p:cNvPr>
          <p:cNvSpPr/>
          <p:nvPr/>
        </p:nvSpPr>
        <p:spPr>
          <a:xfrm>
            <a:off x="128757" y="4107769"/>
            <a:ext cx="7343358" cy="81443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способов дифференциации учебного материала, разработка заданий, выбор приемов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E7B9E590-93DE-4B01-8A41-6EC7EA214A8B}"/>
              </a:ext>
            </a:extLst>
          </p:cNvPr>
          <p:cNvSpPr/>
          <p:nvPr/>
        </p:nvSpPr>
        <p:spPr>
          <a:xfrm>
            <a:off x="107503" y="5155402"/>
            <a:ext cx="7385868" cy="66385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подхода на разных этапах урока, на разных этапах образовательного процесса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FDF3E339-8504-41FB-A741-913F58F54ADF}"/>
              </a:ext>
            </a:extLst>
          </p:cNvPr>
          <p:cNvSpPr/>
          <p:nvPr/>
        </p:nvSpPr>
        <p:spPr>
          <a:xfrm>
            <a:off x="150013" y="6155467"/>
            <a:ext cx="7343357" cy="43204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диагностики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81B50C2E-6471-4033-8CA7-F29D57BEB592}"/>
              </a:ext>
            </a:extLst>
          </p:cNvPr>
          <p:cNvSpPr/>
          <p:nvPr/>
        </p:nvSpPr>
        <p:spPr>
          <a:xfrm>
            <a:off x="8028384" y="2157873"/>
            <a:ext cx="900100" cy="42297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Текущий, промежуточный контроль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39E170D-40E3-4B4F-9BE4-FB1ADDDAAEDE}"/>
              </a:ext>
            </a:extLst>
          </p:cNvPr>
          <p:cNvSpPr txBox="1"/>
          <p:nvPr/>
        </p:nvSpPr>
        <p:spPr>
          <a:xfrm>
            <a:off x="215516" y="10180"/>
            <a:ext cx="87129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1400" dirty="0">
                <a:ln w="50800"/>
                <a:latin typeface="Sitka Small" panose="02000505000000020004" pitchFamily="2" charset="0"/>
                <a:cs typeface="Times New Roman" pitchFamily="18" charset="0"/>
              </a:rPr>
              <a:t>Конкурс профессионального педагогического мастерства </a:t>
            </a:r>
          </a:p>
          <a:p>
            <a:pPr marL="0" indent="0" algn="ctr">
              <a:buNone/>
            </a:pPr>
            <a:r>
              <a:rPr lang="ru-RU" sz="1400" dirty="0">
                <a:ln w="50800"/>
                <a:latin typeface="Sitka Small" panose="02000505000000020004" pitchFamily="2" charset="0"/>
                <a:cs typeface="Times New Roman" pitchFamily="18" charset="0"/>
              </a:rPr>
              <a:t>     «Учитель года»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2BDC7979-37A7-494B-9FFE-1551FC7B4F14}"/>
              </a:ext>
            </a:extLst>
          </p:cNvPr>
          <p:cNvSpPr/>
          <p:nvPr/>
        </p:nvSpPr>
        <p:spPr>
          <a:xfrm>
            <a:off x="2055669" y="984808"/>
            <a:ext cx="3096344" cy="29523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Учащиеся с высоким уровнем познавательной активности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C51AE34D-0FDD-47E5-9572-333EF272F970}"/>
              </a:ext>
            </a:extLst>
          </p:cNvPr>
          <p:cNvSpPr/>
          <p:nvPr/>
        </p:nvSpPr>
        <p:spPr>
          <a:xfrm>
            <a:off x="5121865" y="2350920"/>
            <a:ext cx="3096344" cy="295232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Учащиеся со средними учебными способностями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B58F3BD4-7CC4-4E2A-B0AF-BD585B2BC65E}"/>
              </a:ext>
            </a:extLst>
          </p:cNvPr>
          <p:cNvSpPr/>
          <p:nvPr/>
        </p:nvSpPr>
        <p:spPr>
          <a:xfrm>
            <a:off x="293448" y="3717032"/>
            <a:ext cx="3096343" cy="295232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Учащиеся с низким уровнем учебной активности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02D5FC2-C4BD-4446-9D61-81A31E9AA852}"/>
              </a:ext>
            </a:extLst>
          </p:cNvPr>
          <p:cNvSpPr txBox="1"/>
          <p:nvPr/>
        </p:nvSpPr>
        <p:spPr>
          <a:xfrm>
            <a:off x="4427984" y="6021288"/>
            <a:ext cx="42484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Sitka Small" panose="02000505000000020004" pitchFamily="2" charset="0"/>
              </a:rPr>
              <a:t>Вариант дифференциации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EDE066D-F247-47F7-BEF8-7B194A80C8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694041"/>
            <a:ext cx="2460632" cy="314960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4056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дифференциации на уроках</a:t>
            </a:r>
          </a:p>
          <a:p>
            <a:pPr marL="0" indent="0" algn="ctr">
              <a:buNone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русского языка</a:t>
            </a:r>
          </a:p>
          <a:p>
            <a:pPr marL="0" indent="0" algn="ctr">
              <a:buNone/>
            </a:pPr>
            <a:endParaRPr lang="ru-RU" b="1" dirty="0"/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Дифференциация учебных заданий по уровню творчества 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Дифференциация учебных заданий по уровню сложности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Дифференциация заданий по объёму учебного материала 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Дифференциация работы по степени самостоятельности обучающихся 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Дифференциация работы по характеру помощи учителя 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8B815E9-5C17-4750-9BEA-1A054D822970}"/>
              </a:ext>
            </a:extLst>
          </p:cNvPr>
          <p:cNvSpPr txBox="1"/>
          <p:nvPr/>
        </p:nvSpPr>
        <p:spPr>
          <a:xfrm>
            <a:off x="215516" y="10180"/>
            <a:ext cx="87129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1400" dirty="0">
                <a:ln w="50800"/>
                <a:latin typeface="Sitka Small" panose="02000505000000020004" pitchFamily="2" charset="0"/>
                <a:cs typeface="Times New Roman" pitchFamily="18" charset="0"/>
              </a:rPr>
              <a:t>Конкурс профессионального педагогического мастерства </a:t>
            </a:r>
          </a:p>
          <a:p>
            <a:pPr marL="0" indent="0" algn="ctr">
              <a:buNone/>
            </a:pPr>
            <a:r>
              <a:rPr lang="ru-RU" sz="1400" dirty="0">
                <a:ln w="50800"/>
                <a:latin typeface="Sitka Small" panose="02000505000000020004" pitchFamily="2" charset="0"/>
                <a:cs typeface="Times New Roman" pitchFamily="18" charset="0"/>
              </a:rPr>
              <a:t>     «Учитель года»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2"/>
          </p:nvPr>
        </p:nvSpPr>
        <p:spPr>
          <a:xfrm>
            <a:off x="437396" y="2852936"/>
            <a:ext cx="4040188" cy="384572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/>
              <a:t>- работа по образцу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/>
              <a:t>- ответы на вопросы хорошо изученных тем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/>
              <a:t>- выполнение тренировочных упражнений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/>
              <a:t>- выполнение разборов с применением карточки- подсказки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/>
              <a:t>- расстановка знаков препинания в упражнениях и так далее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6418" y="2828356"/>
            <a:ext cx="4041775" cy="384572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/>
              <a:t>- упражнения, предполагающие творческие задания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/>
              <a:t>анализ текста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/>
              <a:t>- составление предложений составление карточек- подсказок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/>
              <a:t>-иллюстрация пунктуационных правил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4A93496-A52D-459F-9444-F7CA0E8646B5}"/>
              </a:ext>
            </a:extLst>
          </p:cNvPr>
          <p:cNvSpPr txBox="1"/>
          <p:nvPr/>
        </p:nvSpPr>
        <p:spPr>
          <a:xfrm>
            <a:off x="215516" y="10180"/>
            <a:ext cx="87129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1400" dirty="0">
                <a:ln w="50800"/>
                <a:latin typeface="Sitka Small" panose="02000505000000020004" pitchFamily="2" charset="0"/>
                <a:cs typeface="Times New Roman" pitchFamily="18" charset="0"/>
              </a:rPr>
              <a:t>Конкурс профессионального педагогического мастерства </a:t>
            </a:r>
          </a:p>
          <a:p>
            <a:pPr marL="0" indent="0" algn="ctr">
              <a:buNone/>
            </a:pPr>
            <a:r>
              <a:rPr lang="ru-RU" sz="1400" dirty="0">
                <a:ln w="50800"/>
                <a:latin typeface="Sitka Small" panose="02000505000000020004" pitchFamily="2" charset="0"/>
                <a:cs typeface="Times New Roman" pitchFamily="18" charset="0"/>
              </a:rPr>
              <a:t>     «Учитель года»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B2AA229A-AFBC-4377-A500-EF7A30A277F1}"/>
              </a:ext>
            </a:extLst>
          </p:cNvPr>
          <p:cNvSpPr/>
          <p:nvPr/>
        </p:nvSpPr>
        <p:spPr>
          <a:xfrm>
            <a:off x="2625180" y="1052736"/>
            <a:ext cx="3744416" cy="64807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Задания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FCA1BBBE-B835-4C3E-B25F-A9DE8F159462}"/>
              </a:ext>
            </a:extLst>
          </p:cNvPr>
          <p:cNvSpPr/>
          <p:nvPr/>
        </p:nvSpPr>
        <p:spPr>
          <a:xfrm>
            <a:off x="215165" y="2067620"/>
            <a:ext cx="3744416" cy="64807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Репродуктивные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B962BEEA-EAE9-446D-9952-EC7EE750AB84}"/>
              </a:ext>
            </a:extLst>
          </p:cNvPr>
          <p:cNvSpPr/>
          <p:nvPr/>
        </p:nvSpPr>
        <p:spPr>
          <a:xfrm>
            <a:off x="5076056" y="2067620"/>
            <a:ext cx="3744416" cy="64807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Продуктивные</a:t>
            </a:r>
          </a:p>
        </p:txBody>
      </p:sp>
    </p:spTree>
    <p:extLst>
      <p:ext uri="{BB962C8B-B14F-4D97-AF65-F5344CB8AC3E}">
        <p14:creationId xmlns:p14="http://schemas.microsoft.com/office/powerpoint/2010/main" val="92595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37046"/>
            <a:ext cx="8305800" cy="93610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Sitka Small" panose="02000505000000020004" pitchFamily="2" charset="0"/>
              </a:rPr>
              <a:t>Дифференциация учебных заданий </a:t>
            </a:r>
            <a:br>
              <a:rPr lang="ru-RU" sz="2400" b="1" dirty="0">
                <a:latin typeface="Sitka Small" panose="02000505000000020004" pitchFamily="2" charset="0"/>
              </a:rPr>
            </a:br>
            <a:r>
              <a:rPr lang="ru-RU" sz="2400" b="1" dirty="0">
                <a:latin typeface="Sitka Small" panose="02000505000000020004" pitchFamily="2" charset="0"/>
              </a:rPr>
              <a:t>по уровню творчества</a:t>
            </a:r>
            <a:endParaRPr lang="ru-RU" sz="2400" b="1" dirty="0">
              <a:latin typeface="Sitka Small" panose="02000505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 flipH="1">
            <a:off x="-972616" y="2514600"/>
            <a:ext cx="972616" cy="384651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398422"/>
              </p:ext>
            </p:extLst>
          </p:nvPr>
        </p:nvGraphicFramePr>
        <p:xfrm>
          <a:off x="251520" y="1697673"/>
          <a:ext cx="8511480" cy="4607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71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37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37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054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Высокий уровень обученности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Средний уровень обученности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Низкий уровень обученности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2870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Творческие задания на применение знаний в новой ситуации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Творческие задания на применение знаний в новой ситуации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Задания с элементами творчества,</a:t>
                      </a:r>
                      <a:r>
                        <a:rPr lang="ru-RU" sz="1600" baseline="0" dirty="0"/>
                        <a:t> в которых нужно применить знания в изменённой ситуации</a:t>
                      </a:r>
                      <a:endParaRPr lang="ru-RU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1013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Составить предложения, иллюстрирующие правила постановки знаков препинания для всех случаев обособления обстоятельств или определить, какое предложение относится к тому или иному случаю обособление обстоятельства.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Составить предложения, иллюстрирующие правила постановки знаков препинания для всех случаев обособления обстоятельств или определить, какое предложение относится к тому или иному случаю обособление обстоятельства.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ряду предложений с обособленными обстоятельствами выделить предложение, в котором обособленные обстоятельства не выражены деепричастным оборотом</a:t>
                      </a:r>
                      <a:endParaRPr lang="ru-RU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D678857-C2AB-432E-B75F-EFB8D5A1B396}"/>
              </a:ext>
            </a:extLst>
          </p:cNvPr>
          <p:cNvSpPr txBox="1"/>
          <p:nvPr/>
        </p:nvSpPr>
        <p:spPr>
          <a:xfrm>
            <a:off x="215516" y="10180"/>
            <a:ext cx="87129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1400" dirty="0">
                <a:ln w="50800"/>
                <a:latin typeface="Sitka Small" panose="02000505000000020004" pitchFamily="2" charset="0"/>
                <a:cs typeface="Times New Roman" pitchFamily="18" charset="0"/>
              </a:rPr>
              <a:t>Конкурс профессионального педагогического мастерства </a:t>
            </a:r>
          </a:p>
          <a:p>
            <a:pPr marL="0" indent="0" algn="ctr">
              <a:buNone/>
            </a:pPr>
            <a:r>
              <a:rPr lang="ru-RU" sz="1400" dirty="0">
                <a:ln w="50800"/>
                <a:latin typeface="Sitka Small" panose="02000505000000020004" pitchFamily="2" charset="0"/>
                <a:cs typeface="Times New Roman" pitchFamily="18" charset="0"/>
              </a:rPr>
              <a:t>     «Учитель года»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51784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endParaRPr lang="ru-RU" sz="3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2 текстов с точки зрения оправданности;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применения различных языковых средств;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объяснение смысла того или иного высказывания;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предложений по предложенной схеме;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объяснение знаков препинания в тексте;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мини тестов с использованием различных видов предложений;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устных и письменных высказываний на грамматическую тему;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объяснение смысла пословицы или поговорки;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составляют тексты на заданную тему.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05C2F05-171E-478A-A63C-EDBEF4C0B41F}"/>
              </a:ext>
            </a:extLst>
          </p:cNvPr>
          <p:cNvSpPr txBox="1"/>
          <p:nvPr/>
        </p:nvSpPr>
        <p:spPr>
          <a:xfrm>
            <a:off x="215516" y="10180"/>
            <a:ext cx="87129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1400" dirty="0">
                <a:ln w="50800"/>
                <a:latin typeface="Sitka Small" panose="02000505000000020004" pitchFamily="2" charset="0"/>
                <a:cs typeface="Times New Roman" pitchFamily="18" charset="0"/>
              </a:rPr>
              <a:t>Конкурс профессионального педагогического мастерства </a:t>
            </a:r>
          </a:p>
          <a:p>
            <a:pPr marL="0" indent="0" algn="ctr">
              <a:buNone/>
            </a:pPr>
            <a:r>
              <a:rPr lang="ru-RU" sz="1400" dirty="0">
                <a:ln w="50800"/>
                <a:latin typeface="Sitka Small" panose="02000505000000020004" pitchFamily="2" charset="0"/>
                <a:cs typeface="Times New Roman" pitchFamily="18" charset="0"/>
              </a:rPr>
              <a:t>     «Учитель года»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51121C30-2310-42F3-88FA-F1A924276CF8}"/>
              </a:ext>
            </a:extLst>
          </p:cNvPr>
          <p:cNvSpPr/>
          <p:nvPr/>
        </p:nvSpPr>
        <p:spPr>
          <a:xfrm>
            <a:off x="719572" y="1412776"/>
            <a:ext cx="7704856" cy="64807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Примеры творческих заданий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1126</TotalTime>
  <Words>1077</Words>
  <Application>Microsoft Office PowerPoint</Application>
  <PresentationFormat>Экран (4:3)</PresentationFormat>
  <Paragraphs>188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Constantia</vt:lpstr>
      <vt:lpstr>Sitka Small</vt:lpstr>
      <vt:lpstr>Times New Roman</vt:lpstr>
      <vt:lpstr>TT Norms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Дифференциация учебных заданий  по уровню творчества</vt:lpstr>
      <vt:lpstr>Презентация PowerPoint</vt:lpstr>
      <vt:lpstr>Дифференциация учебных заданий  по уровню сложности </vt:lpstr>
      <vt:lpstr>Дифференциация заданий по объёму  учебного материала</vt:lpstr>
      <vt:lpstr>Дифференциация работы по степени самостоятельности обучающихся </vt:lpstr>
      <vt:lpstr>Дифференциация работы по характеру помощи учителя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Педсовет «Дифференцированный подход на уроках русского языка».</dc:title>
  <dc:creator>Admin</dc:creator>
  <cp:lastModifiedBy>Учетная запись Майкрософт</cp:lastModifiedBy>
  <cp:revision>222</cp:revision>
  <dcterms:created xsi:type="dcterms:W3CDTF">2011-04-13T05:07:59Z</dcterms:created>
  <dcterms:modified xsi:type="dcterms:W3CDTF">2022-06-03T13:48:57Z</dcterms:modified>
</cp:coreProperties>
</file>