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917444-E8E5-7D48-9364-65D0B5BACD8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FAD64D3-EEF4-1446-B2DD-C45BFC59FE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95B9663-C769-8A4C-87C1-51A646F09622}"/>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2812AB50-578E-A44C-BB91-384E897EDD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2C795D2-3E27-7E41-BF3F-FB379ED6B1E0}"/>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44927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C2F10D-D5F6-7846-B837-9E9A17FC906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28BAA8A-E9EC-5E42-ACA5-D94DBE381F7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7594576-DFB2-0A4A-8BAF-7BD6BABA282B}"/>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904E2E13-81F3-6149-90AE-9A20052B12A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7979C3-7C4D-7E4A-B69C-8672B530F018}"/>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172365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5FF19F1-C54E-A84D-BD67-A2CCF7BA846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D07E6958-1EB8-0942-8B08-E1750F74CC3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291374-067A-B740-9001-76E9B68B8C0C}"/>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5F0CA5E4-222B-484A-8D99-7F1E1538532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D6E2E49-BDE8-9743-BE92-452967C66E84}"/>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345681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22FAF8-1239-104D-ADA4-9351BA91D6C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4D557F-E86A-C442-B9A8-3710A0C3BA7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D1A4356-72DC-BE4F-A905-B97C712BA5FE}"/>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37A3CCBB-B2F5-074B-B622-EEBAE4BC94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02E376B-4BE0-7345-B7F2-102EB4C21C09}"/>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170235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18B944-7248-7D45-8E8F-C71E088704D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500AC91-7E03-754C-84E6-C752C90FC7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B9D7185-7B41-6C4D-BB4A-6EB8F2A708A0}"/>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689EB6E0-70CB-C442-8843-32CB59AF21D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83BE4C-A493-2349-B9F8-8BD4939B3714}"/>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280309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484A76-32D1-954A-A4D8-9A0CCFC59D8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7107718-A7E2-074D-9A3F-222C367DA7D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EC9B6AC-1897-CD40-A4A0-0FE88471ED6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386E58D-A669-394F-9329-2ABA4F36D460}"/>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6" name="Нижний колонтитул 5">
            <a:extLst>
              <a:ext uri="{FF2B5EF4-FFF2-40B4-BE49-F238E27FC236}">
                <a16:creationId xmlns:a16="http://schemas.microsoft.com/office/drawing/2014/main" id="{F5AA3675-304B-C344-85DA-9900CF8F81B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84D21E9-AD66-7241-9E19-3CF0D1DE85EA}"/>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43759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C82E19-4293-8142-A33A-73B1380A747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6AAC0C4-3B15-844C-816B-98606F9BB5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425ADE1-61E9-4F4A-B675-3D21D3A00ED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46374DF-E64D-554C-97ED-08334DAF51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6A8FB4D-A194-2A4B-B3E4-68CA4A59F7E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709AEB7-E970-4B40-A7E5-C8A70BF2C685}"/>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8" name="Нижний колонтитул 7">
            <a:extLst>
              <a:ext uri="{FF2B5EF4-FFF2-40B4-BE49-F238E27FC236}">
                <a16:creationId xmlns:a16="http://schemas.microsoft.com/office/drawing/2014/main" id="{EC972200-7AFA-AE4C-970E-DD9C546F42E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CE7534B-FA19-6F4B-9C26-D020A407316F}"/>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287414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78A001-4DD5-124C-8C9B-73C7849394E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A0C2554-4EAC-7C46-A10C-13D15203B156}"/>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4" name="Нижний колонтитул 3">
            <a:extLst>
              <a:ext uri="{FF2B5EF4-FFF2-40B4-BE49-F238E27FC236}">
                <a16:creationId xmlns:a16="http://schemas.microsoft.com/office/drawing/2014/main" id="{2E3B1D92-EF0C-7345-8454-6041B11B8CD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BDBEE86-71DF-374C-BBCF-431C9CD5E4E6}"/>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138883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5BA835E-370D-6F41-A179-8C2108F95482}"/>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3" name="Нижний колонтитул 2">
            <a:extLst>
              <a:ext uri="{FF2B5EF4-FFF2-40B4-BE49-F238E27FC236}">
                <a16:creationId xmlns:a16="http://schemas.microsoft.com/office/drawing/2014/main" id="{CFA82C8B-9E80-7E44-AADA-17BB9C8131C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BD4BA92-E014-4844-A8FD-B3D814E30C47}"/>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308030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DB8F08-9815-A34C-9643-F0B875EF28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7160E24-79BC-744C-8A1D-E4576B6130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B61037AE-B92D-934A-8E23-7933FC12E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1AE11F8-2099-9B40-A6D4-032BCF5B40C4}"/>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6" name="Нижний колонтитул 5">
            <a:extLst>
              <a:ext uri="{FF2B5EF4-FFF2-40B4-BE49-F238E27FC236}">
                <a16:creationId xmlns:a16="http://schemas.microsoft.com/office/drawing/2014/main" id="{9C7F065E-9EDA-3942-9DDB-23DCB07A626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41D081B-A7D5-A34A-8A35-4123F1FF09BC}"/>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193026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6CF758-553C-3340-8A70-EB7E88D7F33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77E5D9B-791F-DF4D-BFF4-E7910255D3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0CE0EB4-B2BF-AD43-BB94-AA60960B9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910B78B-A28E-FB42-A88C-636878C57EFF}"/>
              </a:ext>
            </a:extLst>
          </p:cNvPr>
          <p:cNvSpPr>
            <a:spLocks noGrp="1"/>
          </p:cNvSpPr>
          <p:nvPr>
            <p:ph type="dt" sz="half" idx="10"/>
          </p:nvPr>
        </p:nvSpPr>
        <p:spPr/>
        <p:txBody>
          <a:bodyPr/>
          <a:lstStyle/>
          <a:p>
            <a:fld id="{05A07567-A3C4-7C47-A8F4-A1D20614A198}" type="datetimeFigureOut">
              <a:rPr lang="ru-RU" smtClean="0"/>
              <a:t>06.02.2022</a:t>
            </a:fld>
            <a:endParaRPr lang="ru-RU"/>
          </a:p>
        </p:txBody>
      </p:sp>
      <p:sp>
        <p:nvSpPr>
          <p:cNvPr id="6" name="Нижний колонтитул 5">
            <a:extLst>
              <a:ext uri="{FF2B5EF4-FFF2-40B4-BE49-F238E27FC236}">
                <a16:creationId xmlns:a16="http://schemas.microsoft.com/office/drawing/2014/main" id="{00BC5BC0-503F-484C-9339-EFFD07BBD14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FBD43E9-6B01-BE49-BE81-E9A614D76810}"/>
              </a:ext>
            </a:extLst>
          </p:cNvPr>
          <p:cNvSpPr>
            <a:spLocks noGrp="1"/>
          </p:cNvSpPr>
          <p:nvPr>
            <p:ph type="sldNum" sz="quarter" idx="12"/>
          </p:nvPr>
        </p:nvSpPr>
        <p:spPr/>
        <p:txBody>
          <a:bodyPr/>
          <a:lstStyle/>
          <a:p>
            <a:fld id="{40BB100C-F6F5-8747-B0AC-DD9C7B7648C0}" type="slidenum">
              <a:rPr lang="ru-RU" smtClean="0"/>
              <a:t>‹#›</a:t>
            </a:fld>
            <a:endParaRPr lang="ru-RU"/>
          </a:p>
        </p:txBody>
      </p:sp>
    </p:spTree>
    <p:extLst>
      <p:ext uri="{BB962C8B-B14F-4D97-AF65-F5344CB8AC3E}">
        <p14:creationId xmlns:p14="http://schemas.microsoft.com/office/powerpoint/2010/main" val="34196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63062B-8F4F-734B-AB21-8016AB507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8C97E26-3486-B240-AF5B-8912120451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2F72763-B06F-6B40-9CB9-92F01643B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07567-A3C4-7C47-A8F4-A1D20614A198}" type="datetimeFigureOut">
              <a:rPr lang="ru-RU" smtClean="0"/>
              <a:t>06.02.2022</a:t>
            </a:fld>
            <a:endParaRPr lang="ru-RU"/>
          </a:p>
        </p:txBody>
      </p:sp>
      <p:sp>
        <p:nvSpPr>
          <p:cNvPr id="5" name="Нижний колонтитул 4">
            <a:extLst>
              <a:ext uri="{FF2B5EF4-FFF2-40B4-BE49-F238E27FC236}">
                <a16:creationId xmlns:a16="http://schemas.microsoft.com/office/drawing/2014/main" id="{AB7C28D2-AFCB-8F49-81C7-0A8114DCF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0C11583-CFAF-3A4E-8625-38C04CAA0E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B100C-F6F5-8747-B0AC-DD9C7B7648C0}" type="slidenum">
              <a:rPr lang="ru-RU" smtClean="0"/>
              <a:t>‹#›</a:t>
            </a:fld>
            <a:endParaRPr lang="ru-RU"/>
          </a:p>
        </p:txBody>
      </p:sp>
    </p:spTree>
    <p:extLst>
      <p:ext uri="{BB962C8B-B14F-4D97-AF65-F5344CB8AC3E}">
        <p14:creationId xmlns:p14="http://schemas.microsoft.com/office/powerpoint/2010/main" val="1032450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http://furthr.co.uk/wp-content/uploads/2014/04/screen-shot-2014-04-08-at-4.33.12-pm1.png" TargetMode="External"/><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https://mrnussbaum.com/uploads/activities/proverb/penny.jpg" TargetMode="External"/><Relationship Id="rId7" Type="http://schemas.openxmlformats.org/officeDocument/2006/relationships/image" Target="https://miro.medium.com/max/950/0*uNme9DAk9cI4dTrp.jpg"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https://image.shutterstock.com/image-vector/bringing-home-bacon-young-businessman-260nw-1490201762.jpg" TargetMode="External"/><Relationship Id="rId10" Type="http://schemas.openxmlformats.org/officeDocument/2006/relationships/image" Target="http://www.idioms4you.com/img1/hand-to-mouth-scen01.jpg" TargetMode="External"/><Relationship Id="rId4" Type="http://schemas.openxmlformats.org/officeDocument/2006/relationships/image" Target="../media/image4.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https://mrnussbaum.com/uploads/activities/proverb/penny.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s://miro.medium.com/max/950/0*uNme9DAk9cI4dTrp.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s://image.shutterstock.com/image-vector/bringing-home-bacon-young-businessman-260nw-1490201762.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http://www.idioms4you.com/img1/hand-to-mouth-scen01.jp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f Time Is Money, Are You Spending Yours Wisely? | Inc.com">
            <a:extLst>
              <a:ext uri="{FF2B5EF4-FFF2-40B4-BE49-F238E27FC236}">
                <a16:creationId xmlns:a16="http://schemas.microsoft.com/office/drawing/2014/main" id="{5B5723EC-12D7-7D4B-B5C7-9023BDF6AD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892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7" name="Rectangle 191">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7" name="Рисунок 3" descr="Furthr | This is how and where teenagers are spending their money right now">
            <a:extLst>
              <a:ext uri="{FF2B5EF4-FFF2-40B4-BE49-F238E27FC236}">
                <a16:creationId xmlns:a16="http://schemas.microsoft.com/office/drawing/2014/main" id="{CEBD526C-92E4-5443-8CF6-62468BFDCB0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l="5884" t="2583" r="7819" b="2995"/>
          <a:stretch>
            <a:fillRect/>
          </a:stretch>
        </p:blipFill>
        <p:spPr bwMode="auto">
          <a:xfrm>
            <a:off x="1290543" y="0"/>
            <a:ext cx="4155286" cy="3887270"/>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a:extLst>
              <a:ext uri="{FF2B5EF4-FFF2-40B4-BE49-F238E27FC236}">
                <a16:creationId xmlns:a16="http://schemas.microsoft.com/office/drawing/2014/main" id="{64B31A35-9EA8-6845-A249-91ABDC3038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331" y="3735848"/>
            <a:ext cx="5584870" cy="3071678"/>
          </a:xfrm>
          <a:prstGeom prst="rect">
            <a:avLst/>
          </a:prstGeom>
        </p:spPr>
      </p:pic>
      <p:sp>
        <p:nvSpPr>
          <p:cNvPr id="9228" name="Right Triangle 192">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9" name="Rectangle 193">
            <a:extLst>
              <a:ext uri="{FF2B5EF4-FFF2-40B4-BE49-F238E27FC236}">
                <a16:creationId xmlns:a16="http://schemas.microsoft.com/office/drawing/2014/main" id="{086A5A31-B10A-4793-84D4-D785959AE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5201" y="623275"/>
            <a:ext cx="5141626"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9642A8E-F1FE-AA42-A989-50BC827144FB}"/>
              </a:ext>
            </a:extLst>
          </p:cNvPr>
          <p:cNvSpPr txBox="1"/>
          <p:nvPr/>
        </p:nvSpPr>
        <p:spPr>
          <a:xfrm>
            <a:off x="6657975" y="997173"/>
            <a:ext cx="4888852" cy="4677387"/>
          </a:xfrm>
          <a:prstGeom prst="rect">
            <a:avLst/>
          </a:prstGeom>
        </p:spPr>
        <p:txBody>
          <a:bodyPr vert="horz" lIns="91440" tIns="45720" rIns="91440" bIns="45720" rtlCol="0" anchor="t">
            <a:normAutofit fontScale="70000" lnSpcReduction="20000"/>
          </a:bodyPr>
          <a:lstStyle/>
          <a:p>
            <a:pPr indent="-228600">
              <a:lnSpc>
                <a:spcPct val="90000"/>
              </a:lnSpc>
              <a:spcAft>
                <a:spcPts val="600"/>
              </a:spcAft>
              <a:buFont typeface="Arial" panose="020B0604020202020204" pitchFamily="34" charset="0"/>
              <a:buChar char="•"/>
            </a:pPr>
            <a:r>
              <a:rPr lang="en-US" sz="3600" dirty="0">
                <a:effectLst/>
                <a:latin typeface="Century Schoolbook" panose="02040604050505020304" pitchFamily="18" charset="0"/>
              </a:rPr>
              <a:t>The pie chart shows …</a:t>
            </a:r>
          </a:p>
          <a:p>
            <a:pPr>
              <a:lnSpc>
                <a:spcPct val="90000"/>
              </a:lnSpc>
              <a:spcAft>
                <a:spcPts val="600"/>
              </a:spcAft>
            </a:pPr>
            <a:endParaRPr lang="en-US" sz="3600" dirty="0">
              <a:effectLst/>
              <a:latin typeface="Century Schoolbook" panose="02040604050505020304" pitchFamily="18" charset="0"/>
            </a:endParaRPr>
          </a:p>
          <a:p>
            <a:pPr indent="-228600">
              <a:lnSpc>
                <a:spcPct val="90000"/>
              </a:lnSpc>
              <a:spcAft>
                <a:spcPts val="600"/>
              </a:spcAft>
              <a:buFont typeface="Arial" panose="020B0604020202020204" pitchFamily="34" charset="0"/>
              <a:buChar char="•"/>
            </a:pPr>
            <a:r>
              <a:rPr lang="en-US" sz="3600" dirty="0">
                <a:effectLst/>
                <a:latin typeface="Century Schoolbook" panose="02040604050505020304" pitchFamily="18" charset="0"/>
              </a:rPr>
              <a:t>At first glance it is clear that the biggest amount of money is spent on … </a:t>
            </a:r>
          </a:p>
          <a:p>
            <a:pPr>
              <a:lnSpc>
                <a:spcPct val="90000"/>
              </a:lnSpc>
              <a:spcAft>
                <a:spcPts val="600"/>
              </a:spcAft>
            </a:pPr>
            <a:endParaRPr lang="en-US" sz="3600" dirty="0">
              <a:effectLst/>
              <a:latin typeface="Century Schoolbook" panose="02040604050505020304" pitchFamily="18" charset="0"/>
            </a:endParaRPr>
          </a:p>
          <a:p>
            <a:pPr indent="-228600">
              <a:lnSpc>
                <a:spcPct val="90000"/>
              </a:lnSpc>
              <a:spcAft>
                <a:spcPts val="600"/>
              </a:spcAft>
              <a:buFont typeface="Arial" panose="020B0604020202020204" pitchFamily="34" charset="0"/>
              <a:buChar char="•"/>
            </a:pPr>
            <a:r>
              <a:rPr lang="en-US" sz="3600" dirty="0">
                <a:effectLst/>
                <a:latin typeface="Century Schoolbook" panose="02040604050505020304" pitchFamily="18" charset="0"/>
              </a:rPr>
              <a:t>As we can see from the chart, … </a:t>
            </a:r>
            <a:r>
              <a:rPr lang="ru-RU" sz="3600" dirty="0">
                <a:effectLst/>
                <a:latin typeface="Century Schoolbook" panose="02040604050505020304" pitchFamily="18" charset="0"/>
              </a:rPr>
              <a:t>    </a:t>
            </a:r>
            <a:r>
              <a:rPr lang="en-US" sz="3600" dirty="0">
                <a:effectLst/>
                <a:latin typeface="Century Schoolbook" panose="02040604050505020304" pitchFamily="18" charset="0"/>
              </a:rPr>
              <a:t>while ….</a:t>
            </a:r>
          </a:p>
          <a:p>
            <a:pPr>
              <a:lnSpc>
                <a:spcPct val="90000"/>
              </a:lnSpc>
              <a:spcAft>
                <a:spcPts val="600"/>
              </a:spcAft>
            </a:pPr>
            <a:endParaRPr lang="en-US" sz="3600" dirty="0">
              <a:effectLst/>
              <a:latin typeface="Century Schoolbook" panose="02040604050505020304" pitchFamily="18" charset="0"/>
            </a:endParaRPr>
          </a:p>
          <a:p>
            <a:pPr indent="-228600">
              <a:lnSpc>
                <a:spcPct val="90000"/>
              </a:lnSpc>
              <a:spcAft>
                <a:spcPts val="600"/>
              </a:spcAft>
              <a:buFont typeface="Arial" panose="020B0604020202020204" pitchFamily="34" charset="0"/>
              <a:buChar char="•"/>
            </a:pPr>
            <a:r>
              <a:rPr lang="en-US" sz="3600" dirty="0">
                <a:effectLst/>
                <a:latin typeface="Century Schoolbook" panose="02040604050505020304" pitchFamily="18" charset="0"/>
              </a:rPr>
              <a:t>Another interesting feature of the poll  …</a:t>
            </a:r>
          </a:p>
          <a:p>
            <a:pPr>
              <a:lnSpc>
                <a:spcPct val="90000"/>
              </a:lnSpc>
              <a:spcAft>
                <a:spcPts val="600"/>
              </a:spcAft>
            </a:pPr>
            <a:endParaRPr lang="en-US" sz="3600" dirty="0">
              <a:effectLst/>
              <a:latin typeface="Century Schoolbook" panose="02040604050505020304" pitchFamily="18" charset="0"/>
            </a:endParaRPr>
          </a:p>
          <a:p>
            <a:pPr indent="-228600">
              <a:lnSpc>
                <a:spcPct val="90000"/>
              </a:lnSpc>
              <a:spcAft>
                <a:spcPts val="600"/>
              </a:spcAft>
              <a:buFont typeface="Arial" panose="020B0604020202020204" pitchFamily="34" charset="0"/>
              <a:buChar char="•"/>
            </a:pPr>
            <a:r>
              <a:rPr lang="en-US" sz="3600" dirty="0">
                <a:effectLst/>
                <a:latin typeface="Century Schoolbook" panose="02040604050505020304" pitchFamily="18" charset="0"/>
              </a:rPr>
              <a:t>I would like to conclude by saying that, ….</a:t>
            </a:r>
          </a:p>
          <a:p>
            <a:pPr indent="-228600">
              <a:lnSpc>
                <a:spcPct val="90000"/>
              </a:lnSpc>
              <a:spcAft>
                <a:spcPts val="600"/>
              </a:spcAft>
              <a:buFont typeface="Arial" panose="020B0604020202020204" pitchFamily="34" charset="0"/>
              <a:buChar char="•"/>
            </a:pPr>
            <a:r>
              <a:rPr lang="en-US" sz="800" dirty="0">
                <a:effectLst/>
              </a:rPr>
              <a:t> </a:t>
            </a:r>
          </a:p>
        </p:txBody>
      </p:sp>
      <p:sp>
        <p:nvSpPr>
          <p:cNvPr id="2" name="Rectangle 2">
            <a:extLst>
              <a:ext uri="{FF2B5EF4-FFF2-40B4-BE49-F238E27FC236}">
                <a16:creationId xmlns:a16="http://schemas.microsoft.com/office/drawing/2014/main" id="{609736DE-8905-2C4D-AE25-2DF56B421B38}"/>
              </a:ext>
            </a:extLst>
          </p:cNvPr>
          <p:cNvSpPr>
            <a:spLocks noChangeArrowheads="1"/>
          </p:cNvSpPr>
          <p:nvPr/>
        </p:nvSpPr>
        <p:spPr bwMode="auto">
          <a:xfrm>
            <a:off x="0" y="-295272"/>
            <a:ext cx="136740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25798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Фраза time is money написана на доске с часами и долларовой купюрой |  Премиум Фото">
            <a:extLst>
              <a:ext uri="{FF2B5EF4-FFF2-40B4-BE49-F238E27FC236}">
                <a16:creationId xmlns:a16="http://schemas.microsoft.com/office/drawing/2014/main" id="{11F4314E-4EE2-844D-8507-3359E8E471E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07229" y="643467"/>
            <a:ext cx="8377542"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56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72D05657-94EE-4B2D-BC1B-A1D065063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Arc 73">
            <a:extLst>
              <a:ext uri="{FF2B5EF4-FFF2-40B4-BE49-F238E27FC236}">
                <a16:creationId xmlns:a16="http://schemas.microsoft.com/office/drawing/2014/main" id="{7586665A-47B3-4AEE-BC94-15D89FF70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5099" y="486184"/>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3075" name="Рисунок 19" descr="Idioms - Click on parts of the picture to learn more A Penny Saved is a  Penny Earned Literal Meaning and History This idiom means that money you  save is as valuable as new money you earn. The idiom is often attributed to  Benjamin Franklin, although it is ...">
            <a:extLst>
              <a:ext uri="{FF2B5EF4-FFF2-40B4-BE49-F238E27FC236}">
                <a16:creationId xmlns:a16="http://schemas.microsoft.com/office/drawing/2014/main" id="{EE52DCCF-5C92-2B4F-B7D7-4747A55729C1}"/>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r="17249" b="-1"/>
          <a:stretch>
            <a:fillRect/>
          </a:stretch>
        </p:blipFill>
        <p:spPr bwMode="auto">
          <a:xfrm>
            <a:off x="581526" y="258142"/>
            <a:ext cx="3118718" cy="3118718"/>
          </a:xfrm>
          <a:custGeom>
            <a:avLst/>
            <a:gdLst/>
            <a:ahLst/>
            <a:cxnLst/>
            <a:rect l="l" t="t" r="r" b="b"/>
            <a:pathLst>
              <a:path w="2683042" h="2683042">
                <a:moveTo>
                  <a:pt x="102278" y="0"/>
                </a:moveTo>
                <a:lnTo>
                  <a:pt x="2580764" y="0"/>
                </a:lnTo>
                <a:cubicBezTo>
                  <a:pt x="2637251" y="0"/>
                  <a:pt x="2683042" y="45791"/>
                  <a:pt x="2683042" y="102278"/>
                </a:cubicBezTo>
                <a:lnTo>
                  <a:pt x="2683042" y="2580764"/>
                </a:lnTo>
                <a:cubicBezTo>
                  <a:pt x="2683042" y="2637251"/>
                  <a:pt x="2637251" y="2683042"/>
                  <a:pt x="2580764" y="2683042"/>
                </a:cubicBezTo>
                <a:lnTo>
                  <a:pt x="102278" y="2683042"/>
                </a:lnTo>
                <a:cubicBezTo>
                  <a:pt x="45791" y="2683042"/>
                  <a:pt x="0" y="2637251"/>
                  <a:pt x="0" y="2580764"/>
                </a:cubicBezTo>
                <a:lnTo>
                  <a:pt x="0" y="102278"/>
                </a:lnTo>
                <a:cubicBezTo>
                  <a:pt x="0" y="45791"/>
                  <a:pt x="45791" y="0"/>
                  <a:pt x="102278" y="0"/>
                </a:cubicBezTo>
                <a:close/>
              </a:path>
            </a:pathLst>
          </a:custGeom>
          <a:noFill/>
          <a:extLst>
            <a:ext uri="{909E8E84-426E-40DD-AFC4-6F175D3DCCD1}">
              <a14:hiddenFill xmlns:a14="http://schemas.microsoft.com/office/drawing/2010/main">
                <a:solidFill>
                  <a:srgbClr val="FFFFFF"/>
                </a:solidFill>
              </a14:hiddenFill>
            </a:ext>
          </a:extLst>
        </p:spPr>
      </p:pic>
      <p:pic>
        <p:nvPicPr>
          <p:cNvPr id="3073" name="Рисунок 24" descr="Bringing home the bacon Images, Stock Photos &amp;amp; Vectors | Shutterstock">
            <a:extLst>
              <a:ext uri="{FF2B5EF4-FFF2-40B4-BE49-F238E27FC236}">
                <a16:creationId xmlns:a16="http://schemas.microsoft.com/office/drawing/2014/main" id="{838A6340-D39A-A946-A35E-97769E673C9F}"/>
              </a:ext>
            </a:extLst>
          </p:cNvPr>
          <p:cNvPicPr>
            <a:picLocks noChangeAspect="1" noChangeArrowheads="1"/>
          </p:cNvPicPr>
          <p:nvPr/>
        </p:nvPicPr>
        <p:blipFill rotWithShape="1">
          <a:blip r:embed="rId4" r:link="rId5">
            <a:extLst>
              <a:ext uri="{28A0092B-C50C-407E-A947-70E740481C1C}">
                <a14:useLocalDpi xmlns:a14="http://schemas.microsoft.com/office/drawing/2010/main" val="0"/>
              </a:ext>
            </a:extLst>
          </a:blip>
          <a:srcRect r="-1" b="7142"/>
          <a:stretch>
            <a:fillRect/>
          </a:stretch>
        </p:blipFill>
        <p:spPr bwMode="auto">
          <a:xfrm>
            <a:off x="581526" y="3486449"/>
            <a:ext cx="3118718" cy="3118718"/>
          </a:xfrm>
          <a:custGeom>
            <a:avLst/>
            <a:gdLst/>
            <a:ahLst/>
            <a:cxnLst/>
            <a:rect l="l" t="t" r="r" b="b"/>
            <a:pathLst>
              <a:path w="2683042" h="2683042">
                <a:moveTo>
                  <a:pt x="102278" y="0"/>
                </a:moveTo>
                <a:lnTo>
                  <a:pt x="2580764" y="0"/>
                </a:lnTo>
                <a:cubicBezTo>
                  <a:pt x="2637251" y="0"/>
                  <a:pt x="2683042" y="45791"/>
                  <a:pt x="2683042" y="102278"/>
                </a:cubicBezTo>
                <a:lnTo>
                  <a:pt x="2683042" y="2580764"/>
                </a:lnTo>
                <a:cubicBezTo>
                  <a:pt x="2683042" y="2637251"/>
                  <a:pt x="2637251" y="2683042"/>
                  <a:pt x="2580764" y="2683042"/>
                </a:cubicBezTo>
                <a:lnTo>
                  <a:pt x="102278" y="2683042"/>
                </a:lnTo>
                <a:cubicBezTo>
                  <a:pt x="45791" y="2683042"/>
                  <a:pt x="0" y="2637251"/>
                  <a:pt x="0" y="2580764"/>
                </a:cubicBezTo>
                <a:lnTo>
                  <a:pt x="0" y="102278"/>
                </a:lnTo>
                <a:cubicBezTo>
                  <a:pt x="0" y="45791"/>
                  <a:pt x="45791" y="0"/>
                  <a:pt x="102278" y="0"/>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E4EF917-9457-4E49-999B-6524ABA8E743}"/>
              </a:ext>
            </a:extLst>
          </p:cNvPr>
          <p:cNvSpPr txBox="1"/>
          <p:nvPr/>
        </p:nvSpPr>
        <p:spPr>
          <a:xfrm>
            <a:off x="4087977" y="928881"/>
            <a:ext cx="7363990" cy="4351338"/>
          </a:xfrm>
          <a:prstGeom prst="rect">
            <a:avLst/>
          </a:prstGeom>
        </p:spPr>
        <p:txBody>
          <a:bodyPr vert="horz" lIns="91440" tIns="45720" rIns="91440" bIns="45720" rtlCol="0">
            <a:normAutofit/>
          </a:bodyPr>
          <a:lstStyle/>
          <a:p>
            <a:pPr indent="-228600">
              <a:lnSpc>
                <a:spcPct val="90000"/>
              </a:lnSpc>
              <a:spcBef>
                <a:spcPts val="1200"/>
              </a:spcBef>
              <a:spcAft>
                <a:spcPts val="1200"/>
              </a:spcAft>
              <a:buFont typeface="Arial" panose="020B0604020202020204" pitchFamily="34" charset="0"/>
              <a:buChar char="•"/>
            </a:pPr>
            <a:r>
              <a:rPr lang="en-US" dirty="0">
                <a:effectLst/>
              </a:rPr>
              <a:t>1. </a:t>
            </a:r>
            <a:r>
              <a:rPr lang="en-US" b="1" dirty="0">
                <a:effectLst/>
              </a:rPr>
              <a:t>A penny saved is a penny earned    </a:t>
            </a:r>
            <a:r>
              <a:rPr lang="en-US" dirty="0">
                <a:effectLst/>
              </a:rPr>
              <a:t>               </a:t>
            </a:r>
          </a:p>
          <a:p>
            <a:pPr indent="-228600">
              <a:lnSpc>
                <a:spcPct val="90000"/>
              </a:lnSpc>
              <a:spcBef>
                <a:spcPts val="1200"/>
              </a:spcBef>
              <a:spcAft>
                <a:spcPts val="1200"/>
              </a:spcAft>
              <a:buFont typeface="Arial" panose="020B0604020202020204" pitchFamily="34" charset="0"/>
              <a:buChar char="•"/>
            </a:pPr>
            <a:r>
              <a:rPr lang="en-US" b="1" dirty="0">
                <a:effectLst/>
              </a:rPr>
              <a:t>2.  Go Dutch </a:t>
            </a:r>
            <a:endParaRPr lang="en-US" dirty="0">
              <a:effectLst/>
            </a:endParaRPr>
          </a:p>
          <a:p>
            <a:pPr indent="-228600">
              <a:lnSpc>
                <a:spcPct val="90000"/>
              </a:lnSpc>
              <a:spcBef>
                <a:spcPts val="1200"/>
              </a:spcBef>
              <a:spcAft>
                <a:spcPts val="1200"/>
              </a:spcAft>
              <a:buFont typeface="Arial" panose="020B0604020202020204" pitchFamily="34" charset="0"/>
              <a:buChar char="•"/>
            </a:pPr>
            <a:r>
              <a:rPr lang="en-US" b="1" dirty="0">
                <a:effectLst/>
              </a:rPr>
              <a:t>3. Flat broke / break the bank </a:t>
            </a:r>
            <a:endParaRPr lang="en-US" dirty="0">
              <a:effectLst/>
            </a:endParaRPr>
          </a:p>
          <a:p>
            <a:pPr indent="-228600">
              <a:lnSpc>
                <a:spcPct val="90000"/>
              </a:lnSpc>
              <a:spcBef>
                <a:spcPts val="1200"/>
              </a:spcBef>
              <a:spcAft>
                <a:spcPts val="1200"/>
              </a:spcAft>
              <a:buFont typeface="Arial" panose="020B0604020202020204" pitchFamily="34" charset="0"/>
              <a:buChar char="•"/>
            </a:pPr>
            <a:r>
              <a:rPr lang="en-US" b="1" dirty="0">
                <a:effectLst/>
              </a:rPr>
              <a:t>4. Bring home the bacon</a:t>
            </a:r>
            <a:endParaRPr lang="en-US" dirty="0">
              <a:effectLst/>
            </a:endParaRPr>
          </a:p>
          <a:p>
            <a:pPr indent="-228600">
              <a:lnSpc>
                <a:spcPct val="90000"/>
              </a:lnSpc>
              <a:spcBef>
                <a:spcPts val="1200"/>
              </a:spcBef>
              <a:spcAft>
                <a:spcPts val="1200"/>
              </a:spcAft>
              <a:buFont typeface="Arial" panose="020B0604020202020204" pitchFamily="34" charset="0"/>
              <a:buChar char="•"/>
            </a:pPr>
            <a:r>
              <a:rPr lang="en-US" b="1" dirty="0">
                <a:effectLst/>
              </a:rPr>
              <a:t>5. Live from hand to mouth</a:t>
            </a:r>
            <a:endParaRPr lang="en-US" dirty="0">
              <a:effectLst/>
            </a:endParaRPr>
          </a:p>
        </p:txBody>
      </p:sp>
      <p:sp>
        <p:nvSpPr>
          <p:cNvPr id="4" name="Rectangle 2">
            <a:extLst>
              <a:ext uri="{FF2B5EF4-FFF2-40B4-BE49-F238E27FC236}">
                <a16:creationId xmlns:a16="http://schemas.microsoft.com/office/drawing/2014/main" id="{2DD7A2F8-DDDB-6F41-B629-B5EDAD33A036}"/>
              </a:ext>
            </a:extLst>
          </p:cNvPr>
          <p:cNvSpPr>
            <a:spLocks noChangeArrowheads="1"/>
          </p:cNvSpPr>
          <p:nvPr/>
        </p:nvSpPr>
        <p:spPr bwMode="auto">
          <a:xfrm>
            <a:off x="7665051" y="-13939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a:extLst>
              <a:ext uri="{FF2B5EF4-FFF2-40B4-BE49-F238E27FC236}">
                <a16:creationId xmlns:a16="http://schemas.microsoft.com/office/drawing/2014/main" id="{8A3A086A-023B-CD4C-9944-EE8807CBDB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12">
            <a:extLst>
              <a:ext uri="{FF2B5EF4-FFF2-40B4-BE49-F238E27FC236}">
                <a16:creationId xmlns:a16="http://schemas.microsoft.com/office/drawing/2014/main" id="{B0769F61-9623-E14B-AFC9-572D985ADA41}"/>
              </a:ext>
            </a:extLst>
          </p:cNvPr>
          <p:cNvSpPr>
            <a:spLocks noChangeArrowheads="1"/>
          </p:cNvSpPr>
          <p:nvPr/>
        </p:nvSpPr>
        <p:spPr bwMode="auto">
          <a:xfrm>
            <a:off x="8065101" y="420827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083" name="Рисунок 20" descr="Splitting Bills- Going the Dutch Way | by POSist | Medium">
            <a:extLst>
              <a:ext uri="{FF2B5EF4-FFF2-40B4-BE49-F238E27FC236}">
                <a16:creationId xmlns:a16="http://schemas.microsoft.com/office/drawing/2014/main" id="{F012C899-707F-1A42-87E6-961E0F0A5F68}"/>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3981668" y="4054669"/>
            <a:ext cx="3695700" cy="2451100"/>
          </a:xfrm>
          <a:prstGeom prst="rect">
            <a:avLst/>
          </a:prstGeom>
          <a:noFill/>
          <a:extLst>
            <a:ext uri="{909E8E84-426E-40DD-AFC4-6F175D3DCCD1}">
              <a14:hiddenFill xmlns:a14="http://schemas.microsoft.com/office/drawing/2010/main">
                <a:solidFill>
                  <a:srgbClr val="FFFFFF"/>
                </a:solidFill>
              </a14:hiddenFill>
            </a:ext>
          </a:extLst>
        </p:spPr>
      </p:pic>
      <p:pic>
        <p:nvPicPr>
          <p:cNvPr id="19" name="Рисунок 18">
            <a:extLst>
              <a:ext uri="{FF2B5EF4-FFF2-40B4-BE49-F238E27FC236}">
                <a16:creationId xmlns:a16="http://schemas.microsoft.com/office/drawing/2014/main" id="{1927CFB0-3CEF-3E42-A56C-47BB2EBD044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08730" y="928880"/>
            <a:ext cx="3003336" cy="3003336"/>
          </a:xfrm>
          <a:prstGeom prst="rect">
            <a:avLst/>
          </a:prstGeom>
        </p:spPr>
      </p:pic>
      <p:sp>
        <p:nvSpPr>
          <p:cNvPr id="11" name="Rectangle 14">
            <a:extLst>
              <a:ext uri="{FF2B5EF4-FFF2-40B4-BE49-F238E27FC236}">
                <a16:creationId xmlns:a16="http://schemas.microsoft.com/office/drawing/2014/main" id="{C91B4249-AF79-0E42-93A6-CB15B724D17F}"/>
              </a:ext>
            </a:extLst>
          </p:cNvPr>
          <p:cNvSpPr>
            <a:spLocks noChangeArrowheads="1"/>
          </p:cNvSpPr>
          <p:nvPr/>
        </p:nvSpPr>
        <p:spPr bwMode="auto">
          <a:xfrm>
            <a:off x="5602747" y="4126919"/>
            <a:ext cx="16258662" cy="51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3085" name="Рисунок 25" descr="hand to mouth">
            <a:extLst>
              <a:ext uri="{FF2B5EF4-FFF2-40B4-BE49-F238E27FC236}">
                <a16:creationId xmlns:a16="http://schemas.microsoft.com/office/drawing/2014/main" id="{F9780E04-BA8C-824D-8957-C51D16281C0B}"/>
              </a:ext>
            </a:extLst>
          </p:cNvPr>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8792535" y="4126919"/>
            <a:ext cx="3505774" cy="2540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1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AE0BE74-4A6F-694D-B6CC-C9678B3FE3E6}"/>
              </a:ext>
            </a:extLst>
          </p:cNvPr>
          <p:cNvSpPr txBox="1"/>
          <p:nvPr/>
        </p:nvSpPr>
        <p:spPr>
          <a:xfrm>
            <a:off x="640080" y="2872899"/>
            <a:ext cx="4243589" cy="3320668"/>
          </a:xfrm>
          <a:prstGeom prst="rect">
            <a:avLst/>
          </a:prstGeom>
        </p:spPr>
        <p:txBody>
          <a:bodyPr vert="horz" lIns="91440" tIns="45720" rIns="91440" bIns="45720" rtlCol="0">
            <a:normAutofit/>
          </a:bodyPr>
          <a:lstStyle/>
          <a:p>
            <a:pPr indent="-228600">
              <a:lnSpc>
                <a:spcPct val="90000"/>
              </a:lnSpc>
              <a:spcBef>
                <a:spcPts val="1200"/>
              </a:spcBef>
              <a:spcAft>
                <a:spcPts val="1200"/>
              </a:spcAft>
              <a:buFont typeface="Arial" panose="020B0604020202020204" pitchFamily="34" charset="0"/>
              <a:buChar char="•"/>
            </a:pPr>
            <a:r>
              <a:rPr lang="en-US" sz="2000" dirty="0">
                <a:effectLst/>
              </a:rPr>
              <a:t>1. </a:t>
            </a:r>
            <a:r>
              <a:rPr lang="en-US" sz="2000" b="1" dirty="0">
                <a:effectLst/>
              </a:rPr>
              <a:t>A penny saved is a penny earned   </a:t>
            </a:r>
          </a:p>
          <a:p>
            <a:pPr>
              <a:lnSpc>
                <a:spcPct val="90000"/>
              </a:lnSpc>
              <a:spcBef>
                <a:spcPts val="1200"/>
              </a:spcBef>
              <a:spcAft>
                <a:spcPts val="1200"/>
              </a:spcAft>
            </a:pPr>
            <a:r>
              <a:rPr lang="en-US" sz="2000" i="1" dirty="0"/>
              <a:t>Russian equivalent:</a:t>
            </a:r>
            <a:r>
              <a:rPr lang="ru-RU" sz="2000" i="1" dirty="0"/>
              <a:t> копейка рубль бережет</a:t>
            </a:r>
            <a:endParaRPr lang="en-US" sz="2000" i="1" dirty="0">
              <a:effectLst/>
            </a:endParaRPr>
          </a:p>
        </p:txBody>
      </p:sp>
      <p:pic>
        <p:nvPicPr>
          <p:cNvPr id="4" name="Рисунок 19" descr="Idioms - Click on parts of the picture to learn more A Penny Saved is a  Penny Earned Literal Meaning and History This idiom means that money you  save is as valuable as new money you earn. The idiom is often attributed to  Benjamin Franklin, although it is ...">
            <a:extLst>
              <a:ext uri="{FF2B5EF4-FFF2-40B4-BE49-F238E27FC236}">
                <a16:creationId xmlns:a16="http://schemas.microsoft.com/office/drawing/2014/main" id="{8D0034A0-4C0D-0441-A875-54B61C42C36C}"/>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r="16999"/>
          <a:stretch>
            <a:fillRect/>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86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20" descr="Splitting Bills- Going the Dutch Way | by POSist | Medium">
            <a:extLst>
              <a:ext uri="{FF2B5EF4-FFF2-40B4-BE49-F238E27FC236}">
                <a16:creationId xmlns:a16="http://schemas.microsoft.com/office/drawing/2014/main" id="{86A725FC-D331-5E4B-932B-7A238C5A2501}"/>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l="5469" r="1119" b="-1"/>
          <a:stretch>
            <a:fillRect/>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2EFE127F-5677-6148-AF15-406974DBA238}"/>
              </a:ext>
            </a:extLst>
          </p:cNvPr>
          <p:cNvSpPr txBox="1"/>
          <p:nvPr/>
        </p:nvSpPr>
        <p:spPr>
          <a:xfrm>
            <a:off x="8658509" y="2348476"/>
            <a:ext cx="3533492" cy="3742762"/>
          </a:xfrm>
          <a:prstGeom prst="rect">
            <a:avLst/>
          </a:prstGeom>
        </p:spPr>
        <p:txBody>
          <a:bodyPr vert="horz" lIns="91440" tIns="45720" rIns="91440" bIns="45720" rtlCol="0">
            <a:normAutofit/>
          </a:bodyPr>
          <a:lstStyle/>
          <a:p>
            <a:pPr indent="-228600">
              <a:lnSpc>
                <a:spcPct val="90000"/>
              </a:lnSpc>
              <a:spcBef>
                <a:spcPts val="1200"/>
              </a:spcBef>
              <a:spcAft>
                <a:spcPts val="1200"/>
              </a:spcAft>
              <a:buFont typeface="Arial" panose="020B0604020202020204" pitchFamily="34" charset="0"/>
              <a:buChar char="•"/>
            </a:pPr>
            <a:r>
              <a:rPr lang="en-US" sz="2000" b="1" dirty="0">
                <a:effectLst/>
              </a:rPr>
              <a:t>2.  Go Dutch </a:t>
            </a:r>
          </a:p>
          <a:p>
            <a:pPr indent="-228600">
              <a:lnSpc>
                <a:spcPct val="90000"/>
              </a:lnSpc>
              <a:spcBef>
                <a:spcPts val="1200"/>
              </a:spcBef>
              <a:spcAft>
                <a:spcPts val="1200"/>
              </a:spcAft>
              <a:buFont typeface="Arial" panose="020B0604020202020204" pitchFamily="34" charset="0"/>
              <a:buChar char="•"/>
            </a:pPr>
            <a:r>
              <a:rPr lang="en-US" sz="2000" i="1" dirty="0"/>
              <a:t>Russian equivalent:</a:t>
            </a:r>
            <a:r>
              <a:rPr lang="ru-RU" sz="2000" i="1" dirty="0"/>
              <a:t> платить вскладчину / каждый сам за себя</a:t>
            </a:r>
            <a:endParaRPr lang="en-US" sz="2000" dirty="0">
              <a:effectLst/>
            </a:endParaRPr>
          </a:p>
        </p:txBody>
      </p:sp>
    </p:spTree>
    <p:extLst>
      <p:ext uri="{BB962C8B-B14F-4D97-AF65-F5344CB8AC3E}">
        <p14:creationId xmlns:p14="http://schemas.microsoft.com/office/powerpoint/2010/main" val="830696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03E03AD-EF69-E440-8BDE-0CCC73BF0117}"/>
              </a:ext>
            </a:extLst>
          </p:cNvPr>
          <p:cNvSpPr txBox="1"/>
          <p:nvPr/>
        </p:nvSpPr>
        <p:spPr>
          <a:xfrm>
            <a:off x="590719" y="2330505"/>
            <a:ext cx="4559425" cy="3979585"/>
          </a:xfrm>
          <a:prstGeom prst="rect">
            <a:avLst/>
          </a:prstGeom>
        </p:spPr>
        <p:txBody>
          <a:bodyPr vert="horz" lIns="91440" tIns="45720" rIns="91440" bIns="45720" rtlCol="0" anchor="ctr">
            <a:normAutofit/>
          </a:bodyPr>
          <a:lstStyle/>
          <a:p>
            <a:pPr indent="-228600">
              <a:lnSpc>
                <a:spcPct val="90000"/>
              </a:lnSpc>
              <a:spcBef>
                <a:spcPts val="1200"/>
              </a:spcBef>
              <a:spcAft>
                <a:spcPts val="1200"/>
              </a:spcAft>
              <a:buFont typeface="Arial" panose="020B0604020202020204" pitchFamily="34" charset="0"/>
              <a:buChar char="•"/>
            </a:pPr>
            <a:r>
              <a:rPr lang="en-US" sz="2000" b="1" dirty="0">
                <a:effectLst/>
              </a:rPr>
              <a:t>3. Flat broke / break the bank</a:t>
            </a:r>
            <a:endParaRPr lang="ru-RU" sz="2000" b="1" dirty="0">
              <a:effectLst/>
            </a:endParaRPr>
          </a:p>
          <a:p>
            <a:pPr>
              <a:lnSpc>
                <a:spcPct val="90000"/>
              </a:lnSpc>
              <a:spcBef>
                <a:spcPts val="1200"/>
              </a:spcBef>
              <a:spcAft>
                <a:spcPts val="1200"/>
              </a:spcAft>
            </a:pPr>
            <a:r>
              <a:rPr lang="en-US" sz="2000" i="1" dirty="0"/>
              <a:t>Russian equivalent:</a:t>
            </a:r>
            <a:r>
              <a:rPr lang="ru-RU" sz="2000" i="1" dirty="0"/>
              <a:t> на мели / без гроша в кармане</a:t>
            </a:r>
            <a:r>
              <a:rPr lang="en-US" sz="2000" b="1" dirty="0">
                <a:effectLst/>
              </a:rPr>
              <a:t> </a:t>
            </a:r>
            <a:endParaRPr lang="en-US" sz="2000" dirty="0">
              <a:effectLst/>
            </a:endParaRP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3">
            <a:extLst>
              <a:ext uri="{FF2B5EF4-FFF2-40B4-BE49-F238E27FC236}">
                <a16:creationId xmlns:a16="http://schemas.microsoft.com/office/drawing/2014/main" id="{8D3B7C1E-AE65-F342-B99E-26455AE11BD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588" r="4" b="2477"/>
          <a:stretch/>
        </p:blipFill>
        <p:spPr>
          <a:xfrm>
            <a:off x="5977788" y="799352"/>
            <a:ext cx="5425410" cy="5259296"/>
          </a:xfrm>
          <a:prstGeom prst="rect">
            <a:avLst/>
          </a:prstGeom>
        </p:spPr>
      </p:pic>
    </p:spTree>
    <p:extLst>
      <p:ext uri="{BB962C8B-B14F-4D97-AF65-F5344CB8AC3E}">
        <p14:creationId xmlns:p14="http://schemas.microsoft.com/office/powerpoint/2010/main" val="261205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Shape 10">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B54314EC-D83C-B94C-9487-DB92887671DB}"/>
              </a:ext>
            </a:extLst>
          </p:cNvPr>
          <p:cNvSpPr txBox="1"/>
          <p:nvPr/>
        </p:nvSpPr>
        <p:spPr>
          <a:xfrm>
            <a:off x="839633" y="3028173"/>
            <a:ext cx="5393361" cy="4351338"/>
          </a:xfrm>
          <a:prstGeom prst="rect">
            <a:avLst/>
          </a:prstGeom>
        </p:spPr>
        <p:txBody>
          <a:bodyPr vert="horz" lIns="91440" tIns="45720" rIns="91440" bIns="45720" rtlCol="0">
            <a:normAutofit/>
          </a:bodyPr>
          <a:lstStyle/>
          <a:p>
            <a:pPr indent="-228600">
              <a:lnSpc>
                <a:spcPct val="90000"/>
              </a:lnSpc>
              <a:spcBef>
                <a:spcPts val="1200"/>
              </a:spcBef>
              <a:spcAft>
                <a:spcPts val="1200"/>
              </a:spcAft>
              <a:buFont typeface="Arial" panose="020B0604020202020204" pitchFamily="34" charset="0"/>
              <a:buChar char="•"/>
            </a:pPr>
            <a:r>
              <a:rPr lang="en-US" b="1" dirty="0">
                <a:effectLst/>
              </a:rPr>
              <a:t>4. </a:t>
            </a:r>
            <a:r>
              <a:rPr lang="en-US" sz="2000" b="1" dirty="0">
                <a:effectLst/>
              </a:rPr>
              <a:t>Bring home the bacon</a:t>
            </a:r>
            <a:endParaRPr lang="ru-RU" sz="2000" b="1" dirty="0">
              <a:effectLst/>
            </a:endParaRPr>
          </a:p>
          <a:p>
            <a:pPr>
              <a:lnSpc>
                <a:spcPct val="90000"/>
              </a:lnSpc>
              <a:spcBef>
                <a:spcPts val="1200"/>
              </a:spcBef>
              <a:spcAft>
                <a:spcPts val="1200"/>
              </a:spcAft>
            </a:pPr>
            <a:r>
              <a:rPr lang="en-US" sz="2000" i="1" dirty="0"/>
              <a:t>Russian equivalent:</a:t>
            </a:r>
            <a:r>
              <a:rPr lang="ru-RU" sz="2000" i="1" dirty="0"/>
              <a:t> зарабатывать на жизнь</a:t>
            </a:r>
            <a:endParaRPr lang="en-US" sz="2000" dirty="0">
              <a:effectLst/>
            </a:endParaRPr>
          </a:p>
        </p:txBody>
      </p:sp>
      <p:sp>
        <p:nvSpPr>
          <p:cNvPr id="13" name="Oval 12">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4" name="Рисунок 24" descr="Bringing home the bacon Images, Stock Photos &amp;amp; Vectors | Shutterstock">
            <a:extLst>
              <a:ext uri="{FF2B5EF4-FFF2-40B4-BE49-F238E27FC236}">
                <a16:creationId xmlns:a16="http://schemas.microsoft.com/office/drawing/2014/main" id="{CB5EC9F3-C929-D942-99C3-B86F266B8206}"/>
              </a:ext>
            </a:extLst>
          </p:cNvPr>
          <p:cNvPicPr>
            <a:picLocks noChangeAspect="1" noChangeArrowheads="1"/>
          </p:cNvPicPr>
          <p:nvPr/>
        </p:nvPicPr>
        <p:blipFill rotWithShape="1">
          <a:blip r:embed="rId2" r:link="rId3">
            <a:extLst>
              <a:ext uri="{28A0092B-C50C-407E-A947-70E740481C1C}">
                <a14:useLocalDpi xmlns:a14="http://schemas.microsoft.com/office/drawing/2010/main" val="0"/>
              </a:ext>
            </a:extLst>
          </a:blip>
          <a:srcRect r="-2" b="7141"/>
          <a:stretch>
            <a:fillRect/>
          </a:stretch>
        </p:blipFill>
        <p:spPr bwMode="auto">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17" name="Freeform: Shape 16">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95036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0">
            <a:extLst>
              <a:ext uri="{FF2B5EF4-FFF2-40B4-BE49-F238E27FC236}">
                <a16:creationId xmlns:a16="http://schemas.microsoft.com/office/drawing/2014/main" id="{287F69AB-2350-44E3-9076-00265B93F3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12" name="Rectangle 11">
              <a:extLst>
                <a:ext uri="{FF2B5EF4-FFF2-40B4-BE49-F238E27FC236}">
                  <a16:creationId xmlns:a16="http://schemas.microsoft.com/office/drawing/2014/main" id="{D70652AA-1C81-481C-856B-90371437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2FF99B6-37BA-4650-B01D-799F02E3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Рисунок 25" descr="hand to mouth">
            <a:extLst>
              <a:ext uri="{FF2B5EF4-FFF2-40B4-BE49-F238E27FC236}">
                <a16:creationId xmlns:a16="http://schemas.microsoft.com/office/drawing/2014/main" id="{75831078-E4DA-5D4D-A553-C0BCD42692C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761873" y="1782981"/>
            <a:ext cx="6016402" cy="43618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1F7088D-9255-5644-BD7A-8E6003971CA3}"/>
              </a:ext>
            </a:extLst>
          </p:cNvPr>
          <p:cNvSpPr txBox="1"/>
          <p:nvPr/>
        </p:nvSpPr>
        <p:spPr>
          <a:xfrm>
            <a:off x="7544052" y="1782981"/>
            <a:ext cx="4004479" cy="4393982"/>
          </a:xfrm>
          <a:prstGeom prst="rect">
            <a:avLst/>
          </a:prstGeom>
        </p:spPr>
        <p:txBody>
          <a:bodyPr vert="horz" lIns="91440" tIns="45720" rIns="91440" bIns="45720" rtlCol="0">
            <a:normAutofit/>
          </a:bodyPr>
          <a:lstStyle/>
          <a:p>
            <a:pPr indent="-228600">
              <a:lnSpc>
                <a:spcPct val="90000"/>
              </a:lnSpc>
              <a:spcBef>
                <a:spcPts val="1200"/>
              </a:spcBef>
              <a:spcAft>
                <a:spcPts val="1200"/>
              </a:spcAft>
              <a:buFont typeface="Arial" panose="020B0604020202020204" pitchFamily="34" charset="0"/>
              <a:buChar char="•"/>
            </a:pPr>
            <a:r>
              <a:rPr lang="en-US" sz="2000" b="1" dirty="0">
                <a:effectLst/>
              </a:rPr>
              <a:t>5. Live from hand to mouth</a:t>
            </a:r>
          </a:p>
          <a:p>
            <a:pPr>
              <a:lnSpc>
                <a:spcPct val="90000"/>
              </a:lnSpc>
              <a:spcBef>
                <a:spcPts val="1200"/>
              </a:spcBef>
              <a:spcAft>
                <a:spcPts val="1200"/>
              </a:spcAft>
            </a:pPr>
            <a:r>
              <a:rPr lang="en-US" sz="2000" i="1" dirty="0"/>
              <a:t>Russian equivalent:</a:t>
            </a:r>
            <a:r>
              <a:rPr lang="ru-RU" sz="2000" i="1" dirty="0"/>
              <a:t> жить впроголодь / еле сводить концы с концами </a:t>
            </a:r>
            <a:endParaRPr lang="en-US" sz="2000" dirty="0">
              <a:effectLst/>
            </a:endParaRPr>
          </a:p>
        </p:txBody>
      </p:sp>
      <p:grpSp>
        <p:nvGrpSpPr>
          <p:cNvPr id="15" name="Group 14">
            <a:extLst>
              <a:ext uri="{FF2B5EF4-FFF2-40B4-BE49-F238E27FC236}">
                <a16:creationId xmlns:a16="http://schemas.microsoft.com/office/drawing/2014/main" id="{3EA7D759-6BEF-4CBD-A325-BCFA77832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6" name="Isosceles Triangle 15">
              <a:extLst>
                <a:ext uri="{FF2B5EF4-FFF2-40B4-BE49-F238E27FC236}">
                  <a16:creationId xmlns:a16="http://schemas.microsoft.com/office/drawing/2014/main" id="{317405EC-53E3-473A-8B42-B9475D05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6">
              <a:extLst>
                <a:ext uri="{FF2B5EF4-FFF2-40B4-BE49-F238E27FC236}">
                  <a16:creationId xmlns:a16="http://schemas.microsoft.com/office/drawing/2014/main" id="{C03F2370-11B5-4E16-8AE5-B4854408B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302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Таблица 2">
            <a:extLst>
              <a:ext uri="{FF2B5EF4-FFF2-40B4-BE49-F238E27FC236}">
                <a16:creationId xmlns:a16="http://schemas.microsoft.com/office/drawing/2014/main" id="{5A5BDD78-C6D7-0645-A02F-32931E78E6DB}"/>
              </a:ext>
            </a:extLst>
          </p:cNvPr>
          <p:cNvGraphicFramePr>
            <a:graphicFrameLocks noGrp="1"/>
          </p:cNvGraphicFramePr>
          <p:nvPr>
            <p:extLst>
              <p:ext uri="{D42A27DB-BD31-4B8C-83A1-F6EECF244321}">
                <p14:modId xmlns:p14="http://schemas.microsoft.com/office/powerpoint/2010/main" val="2923793908"/>
              </p:ext>
            </p:extLst>
          </p:nvPr>
        </p:nvGraphicFramePr>
        <p:xfrm>
          <a:off x="3895725" y="2691383"/>
          <a:ext cx="4400551" cy="1475232"/>
        </p:xfrm>
        <a:graphic>
          <a:graphicData uri="http://schemas.openxmlformats.org/drawingml/2006/table">
            <a:tbl>
              <a:tblPr firstRow="1" bandRow="1">
                <a:tableStyleId>{00A15C55-8517-42AA-B614-E9B94910E393}</a:tableStyleId>
              </a:tblPr>
              <a:tblGrid>
                <a:gridCol w="926677">
                  <a:extLst>
                    <a:ext uri="{9D8B030D-6E8A-4147-A177-3AD203B41FA5}">
                      <a16:colId xmlns:a16="http://schemas.microsoft.com/office/drawing/2014/main" val="1041396448"/>
                    </a:ext>
                  </a:extLst>
                </a:gridCol>
                <a:gridCol w="856827">
                  <a:extLst>
                    <a:ext uri="{9D8B030D-6E8A-4147-A177-3AD203B41FA5}">
                      <a16:colId xmlns:a16="http://schemas.microsoft.com/office/drawing/2014/main" val="1937396879"/>
                    </a:ext>
                  </a:extLst>
                </a:gridCol>
                <a:gridCol w="880110">
                  <a:extLst>
                    <a:ext uri="{9D8B030D-6E8A-4147-A177-3AD203B41FA5}">
                      <a16:colId xmlns:a16="http://schemas.microsoft.com/office/drawing/2014/main" val="4135750981"/>
                    </a:ext>
                  </a:extLst>
                </a:gridCol>
                <a:gridCol w="880110">
                  <a:extLst>
                    <a:ext uri="{9D8B030D-6E8A-4147-A177-3AD203B41FA5}">
                      <a16:colId xmlns:a16="http://schemas.microsoft.com/office/drawing/2014/main" val="3179187606"/>
                    </a:ext>
                  </a:extLst>
                </a:gridCol>
                <a:gridCol w="856827">
                  <a:extLst>
                    <a:ext uri="{9D8B030D-6E8A-4147-A177-3AD203B41FA5}">
                      <a16:colId xmlns:a16="http://schemas.microsoft.com/office/drawing/2014/main" val="902744277"/>
                    </a:ext>
                  </a:extLst>
                </a:gridCol>
              </a:tblGrid>
              <a:tr h="737616">
                <a:tc>
                  <a:txBody>
                    <a:bodyPr/>
                    <a:lstStyle/>
                    <a:p>
                      <a:pPr algn="ctr"/>
                      <a:r>
                        <a:rPr lang="en-US" sz="3300"/>
                        <a:t>A</a:t>
                      </a:r>
                      <a:endParaRPr lang="ru-RU" sz="3300"/>
                    </a:p>
                  </a:txBody>
                  <a:tcPr marL="167640" marR="167640" marT="83820" marB="83820"/>
                </a:tc>
                <a:tc>
                  <a:txBody>
                    <a:bodyPr/>
                    <a:lstStyle/>
                    <a:p>
                      <a:pPr algn="ctr"/>
                      <a:r>
                        <a:rPr lang="en-US" sz="3300"/>
                        <a:t>B</a:t>
                      </a:r>
                      <a:endParaRPr lang="ru-RU" sz="3300"/>
                    </a:p>
                  </a:txBody>
                  <a:tcPr marL="167640" marR="167640" marT="83820" marB="83820"/>
                </a:tc>
                <a:tc>
                  <a:txBody>
                    <a:bodyPr/>
                    <a:lstStyle/>
                    <a:p>
                      <a:pPr algn="ctr"/>
                      <a:r>
                        <a:rPr lang="en-US" sz="3300"/>
                        <a:t>C</a:t>
                      </a:r>
                      <a:endParaRPr lang="ru-RU" sz="3300"/>
                    </a:p>
                  </a:txBody>
                  <a:tcPr marL="167640" marR="167640" marT="83820" marB="83820"/>
                </a:tc>
                <a:tc>
                  <a:txBody>
                    <a:bodyPr/>
                    <a:lstStyle/>
                    <a:p>
                      <a:pPr algn="ctr"/>
                      <a:r>
                        <a:rPr lang="en-US" sz="3300"/>
                        <a:t>D</a:t>
                      </a:r>
                      <a:endParaRPr lang="ru-RU" sz="3300"/>
                    </a:p>
                  </a:txBody>
                  <a:tcPr marL="167640" marR="167640" marT="83820" marB="83820"/>
                </a:tc>
                <a:tc>
                  <a:txBody>
                    <a:bodyPr/>
                    <a:lstStyle/>
                    <a:p>
                      <a:pPr algn="ctr"/>
                      <a:r>
                        <a:rPr lang="en-US" sz="3300"/>
                        <a:t>E</a:t>
                      </a:r>
                      <a:endParaRPr lang="ru-RU" sz="3300"/>
                    </a:p>
                  </a:txBody>
                  <a:tcPr marL="167640" marR="167640" marT="83820" marB="83820"/>
                </a:tc>
                <a:extLst>
                  <a:ext uri="{0D108BD9-81ED-4DB2-BD59-A6C34878D82A}">
                    <a16:rowId xmlns:a16="http://schemas.microsoft.com/office/drawing/2014/main" val="3252881826"/>
                  </a:ext>
                </a:extLst>
              </a:tr>
              <a:tr h="737616">
                <a:tc>
                  <a:txBody>
                    <a:bodyPr/>
                    <a:lstStyle/>
                    <a:p>
                      <a:pPr algn="ctr"/>
                      <a:r>
                        <a:rPr lang="en-US" sz="3300"/>
                        <a:t>2 </a:t>
                      </a:r>
                      <a:endParaRPr lang="ru-RU" sz="3300"/>
                    </a:p>
                  </a:txBody>
                  <a:tcPr marL="167640" marR="167640" marT="83820" marB="83820"/>
                </a:tc>
                <a:tc>
                  <a:txBody>
                    <a:bodyPr/>
                    <a:lstStyle/>
                    <a:p>
                      <a:pPr algn="ctr"/>
                      <a:r>
                        <a:rPr lang="ru-RU" sz="3300"/>
                        <a:t>3</a:t>
                      </a:r>
                    </a:p>
                  </a:txBody>
                  <a:tcPr marL="167640" marR="167640" marT="83820" marB="83820"/>
                </a:tc>
                <a:tc>
                  <a:txBody>
                    <a:bodyPr/>
                    <a:lstStyle/>
                    <a:p>
                      <a:pPr algn="ctr"/>
                      <a:r>
                        <a:rPr lang="ru-RU" sz="3300"/>
                        <a:t>1</a:t>
                      </a:r>
                    </a:p>
                  </a:txBody>
                  <a:tcPr marL="167640" marR="167640" marT="83820" marB="83820"/>
                </a:tc>
                <a:tc>
                  <a:txBody>
                    <a:bodyPr/>
                    <a:lstStyle/>
                    <a:p>
                      <a:pPr algn="ctr"/>
                      <a:r>
                        <a:rPr lang="ru-RU" sz="3300"/>
                        <a:t>5</a:t>
                      </a:r>
                    </a:p>
                  </a:txBody>
                  <a:tcPr marL="167640" marR="167640" marT="83820" marB="83820"/>
                </a:tc>
                <a:tc>
                  <a:txBody>
                    <a:bodyPr/>
                    <a:lstStyle/>
                    <a:p>
                      <a:pPr algn="ctr"/>
                      <a:r>
                        <a:rPr lang="ru-RU" sz="3300"/>
                        <a:t>4</a:t>
                      </a:r>
                    </a:p>
                  </a:txBody>
                  <a:tcPr marL="167640" marR="167640" marT="83820" marB="83820"/>
                </a:tc>
                <a:extLst>
                  <a:ext uri="{0D108BD9-81ED-4DB2-BD59-A6C34878D82A}">
                    <a16:rowId xmlns:a16="http://schemas.microsoft.com/office/drawing/2014/main" val="3033003886"/>
                  </a:ext>
                </a:extLst>
              </a:tr>
            </a:tbl>
          </a:graphicData>
        </a:graphic>
      </p:graphicFrame>
    </p:spTree>
    <p:extLst>
      <p:ext uri="{BB962C8B-B14F-4D97-AF65-F5344CB8AC3E}">
        <p14:creationId xmlns:p14="http://schemas.microsoft.com/office/powerpoint/2010/main" val="31107913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171</Words>
  <Application>Microsoft Macintosh PowerPoint</Application>
  <PresentationFormat>Широкоэкранный</PresentationFormat>
  <Paragraphs>35</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Century Schoolbook</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Мерецкая Маргарита Алексеевна</dc:creator>
  <cp:lastModifiedBy>Мерецкая Маргарита Алексеевна</cp:lastModifiedBy>
  <cp:revision>2</cp:revision>
  <dcterms:created xsi:type="dcterms:W3CDTF">2022-02-06T07:45:04Z</dcterms:created>
  <dcterms:modified xsi:type="dcterms:W3CDTF">2022-02-06T09:27:55Z</dcterms:modified>
</cp:coreProperties>
</file>