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6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77" r:id="rId24"/>
    <p:sldId id="28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5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1,'87'41,"1"-3,2-4,1-4,2-4,1-4,52 4,167 26,-259-40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1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0 192,'80'-47,"75"-31,-125 65,1 1,0 2,1 1,0 2,0 1,1 1,3 2,65 1,1 5,-1 5,55 13,-127-17,-1 1,1 2,-1 1,-1 1,0 1,0 2,-1 0,0 2,-1 1,-1 1,0 1,-2 1,0 0,0 2,-2 1,6 9,4 7,-1 1,-2 1,-2 1,-1 2,13 34,-34-68,0-1,-1 1,0 0,0 0,0 0,-1 0,-1 0,1 0,-1 0,-1 6,-1 0,-1-1,0-1,-1 1,0 0,-1-1,-2 3,-31 68,-3-1,-4-3,-3-1,-21 20,48-69,-1-2,-1 0,-2-1,-1-2,0 0,-2-2,-5 2,8-8,-9 8,-1-2,-1-2,-1-1,-6 0,27-13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1106 0,'-188'118,"-41"11,6-4,-223 128,427-242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4.7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1598 1,'-258'72,"-3"-11,-3-12,-74-3,275-39,-29 3,-5 5,70-9,-1 1,2 1,-1 1,1 1,-16 9,-6 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7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1 349,'204'-25,"135"-38,-67 11,-179 36,0-4,-2-4,-1-4,64-29,-81 24,-8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41.6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1 618,'78'-55,"2"3,38-15,175-79,-124 64,20-4,11 6,-163 66,54-22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2:51.4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240 66,'584'0,"-572"-1,0 1,-1-2,1 1,0-2,-1 0,0 0,1-1,-1 0,0-1,-1 0,7-5,-16 10,0 0,-1-1,1 1,0 0,-1-1,1 1,-1 0,1-1,-1 1,1-1,-1 1,1-1,-1 1,1-1,-1 0,0 1,1-1,-1 1,0-1,1 0,-1 1,0-1,0 0,0 0,0 0,0 1,-1-1,1 1,-1-1,1 1,0 0,-1-1,1 1,-1-1,1 1,-1 0,0-1,1 1,-1 0,1 0,-1-1,0 1,1 0,-1 0,1 0,-1 0,-41-4,39 4,-18 0,0 0,0 1,0 1,0 0,0 2,0 1,1 0,14-4,-1 1,1 0,0 0,-1 0,1 0,0 1,0 0,1 1,-1-1,-3 4,1 1,0 0,0-1,-1-1,0 0,0 0,0 0,-1-1,0-1,0 1,0-2,-1 1,1-2,-1 1,0-1,1-1,-5 0,-96-2,65-1,-43 4,67 2,0 0,1 1,-1 1,-10 5,13-4,-1 0,1-2,-1 0,-1-2,-5 1,1-3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1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0 192,'80'-47,"75"-31,-125 65,1 1,0 2,1 1,0 2,0 1,1 1,3 2,65 1,1 5,-1 5,55 13,-127-17,-1 1,1 2,-1 1,-1 1,0 1,0 2,-1 0,0 2,-1 1,-1 1,0 1,-2 1,0 0,0 2,-2 1,6 9,4 7,-1 1,-2 1,-2 1,-1 2,13 34,-34-68,0-1,-1 1,0 0,0 0,0 0,-1 0,-1 0,1 0,-1 0,-1 6,-1 0,-1-1,0-1,-1 1,0 0,-1-1,-2 3,-31 68,-3-1,-4-3,-3-1,-21 20,48-69,-1-2,-1 0,-2-1,-1-2,0 0,-2-2,-5 2,8-8,-9 8,-1-2,-1-2,-1-1,-6 0,27-13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1106 0,'-188'118,"-41"11,6-4,-223 128,427-242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4.7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1598 1,'-258'72,"-3"-11,-3-12,-74-3,275-39,-29 3,-5 5,70-9,-1 1,2 1,-1 1,1 1,-16 9,-6 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6.6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1,'471'50,"-298"-42,127-12,-126-1,-51 2,66-12,-144 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6.6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1,'471'50,"-298"-42,127-12,-126-1,-51 2,66-12,-144 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5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1,'87'41,"1"-3,2-4,1-4,2-4,1-4,52 4,167 26,-259-40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5:56.7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978 0,'-5'1,"1"0,-1-1,1 2,0-1,-1 0,1 1,-2 1,-18 5,-33 6,0-3,0-2,-1-3,-23-2,-499-6,554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5:58.5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958 267,'-29'-2,"0"-2,0 0,0-2,1-1,-16-7,-48-11,46 14,25 5,0 1,0 2,-21-2,10 4,18 1,-1 0,1-1,-1-1,1 0,-1 0,1-2,0 0,1 0,-12-6,12 4,-2 0,1 1,0 1,-1 0,0 1,0 1,0 0,-2 1,1-1,8 1,1-1,0 0,0 0,0 0,0-1,0 0,1 0,-3-2,-50-36,8 5,34 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6:00.5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1128 402,'-22'0,"1"-2,-1-1,1 0,0-2,0 0,0-1,-11-6,-42-17,30 11,-1 3,-40-10,79 24,-12-2,1-1,-1 0,1-1,0-1,0-1,0 0,1-2,0 0,-1-1,0 0,-1 1,0 1,-18-6,-22-9,-5-1,48 20,0-2,1 1,0-1,0-1,-11-8,11 4,-1 2,1 0,-2 0,1 1,-1 1,0 1,-1 0,1 1,-1 1,-16-2,7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7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1 349,'204'-25,"135"-38,-67 11,-179 36,0-4,-2-4,-1-4,64-29,-81 24,-8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41.6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1 618,'78'-55,"2"3,38-15,175-79,-124 64,20-4,11 6,-163 66,54-22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2:51.4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240 66,'584'0,"-572"-1,0 1,-1-2,1 1,0-2,-1 0,0 0,1-1,-1 0,0-1,-1 0,7-5,-16 10,0 0,-1-1,1 1,0 0,-1-1,1 1,-1 0,1-1,-1 1,1-1,-1 1,1-1,-1 1,1-1,-1 0,0 1,1-1,-1 1,0-1,1 0,-1 1,0-1,0 0,0 0,0 0,0 1,-1-1,1 1,-1-1,1 1,0 0,-1-1,1 1,-1-1,1 1,-1 0,0-1,1 1,-1 0,1 0,-1-1,0 1,1 0,-1 0,1 0,-1 0,-41-4,39 4,-18 0,0 0,0 1,0 1,0 0,0 2,0 1,1 0,14-4,-1 1,1 0,0 0,-1 0,1 0,0 1,0 0,1 1,-1-1,-3 4,1 1,0 0,0-1,-1-1,0 0,0 0,0 0,-1-1,0-1,0 1,0-2,-1 1,1-2,-1 1,0-1,1-1,-5 0,-96-2,65-1,-43 4,67 2,0 0,1 1,-1 1,-10 5,13-4,-1 0,1-2,-1 0,-1-2,-5 1,1-3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1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0 192,'80'-47,"75"-31,-125 65,1 1,0 2,1 1,0 2,0 1,1 1,3 2,65 1,1 5,-1 5,55 13,-127-17,-1 1,1 2,-1 1,-1 1,0 1,0 2,-1 0,0 2,-1 1,-1 1,0 1,-2 1,0 0,0 2,-2 1,6 9,4 7,-1 1,-2 1,-2 1,-1 2,13 34,-34-68,0-1,-1 1,0 0,0 0,0 0,-1 0,-1 0,1 0,-1 0,-1 6,-1 0,-1-1,0-1,-1 1,0 0,-1-1,-2 3,-31 68,-3-1,-4-3,-3-1,-21 20,48-69,-1-2,-1 0,-2-1,-1-2,0 0,-2-2,-5 2,8-8,-9 8,-1-2,-1-2,-1-1,-6 0,27-13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3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1106 0,'-188'118,"-41"11,6-4,-223 128,427-242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3:04.7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1598 1,'-258'72,"-3"-11,-3-12,-74-3,275-39,-29 3,-5 5,70-9,-1 1,2 1,-1 1,1 1,-16 9,-6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7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1 349,'204'-25,"135"-38,-67 11,-179 36,0-4,-2-4,-1-4,64-29,-81 24,-8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6.6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1,'471'50,"-298"-42,127-12,-126-1,-51 2,66-12,-144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5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1,'87'41,"1"-3,2-4,1-4,2-4,1-4,52 4,167 26,-259-40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5:56.7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978 0,'-5'1,"1"0,-1-1,1 2,0-1,-1 0,1 1,-2 1,-18 5,-33 6,0-3,0-2,-1-3,-23-2,-499-6,554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5:58.5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958 267,'-29'-2,"0"-2,0 0,0-2,1-1,-16-7,-48-11,46 14,25 5,0 1,0 2,-21-2,10 4,18 1,-1 0,1-1,-1-1,1 0,-1 0,1-2,0 0,1 0,-12-6,12 4,-2 0,1 1,0 1,-1 0,0 1,0 1,0 0,-2 1,1-1,8 1,1-1,0 0,0 0,0 0,0-1,0 0,1 0,-3-2,-50-36,8 5,34 26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8:36:00.5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1128 402,'-22'0,"1"-2,-1-1,1 0,0-2,0 0,0-1,-11-6,-42-17,30 11,-1 3,-40-10,79 24,-12-2,1-1,-1 0,1-1,0-1,0-1,0 0,1-2,0 0,-1-1,0 0,-1 1,0 1,-18-6,-22-9,-5-1,48 20,0-2,1 1,0-1,0-1,-11-8,11 4,-1 2,1 0,-2 0,1 1,-1 1,0 1,-1 0,1 1,-1 1,-16-2,7 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9:04:48.0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1068 4,'-88'-2,"18"1,-47 5,95-1,1 0,-11 5,13-3,0-1,0 0,-5-2,-284 1,158-5,-2 2,126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9:04:50.4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952 423,'-5'-1,"-1"1,1-2,0 1,0 0,1-1,-1 0,-2-1,-12-5,-33-8,-1-3,2-3,1-1,-33-22,68 36,0 2,0-1,-1 2,0 0,0 1,-1 1,-1 0,-33-5,-33-1,54 7,16 1,0-1,0 0,0-1,1-1,-1 0,1-1,0 0,-7-5,-2-3,0-1,1-1,1-1,-4-4,-1-11,22 27,-1 0,1 0,-1 0,-1 0,1 1,-3-3,-9-3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9:04:52.1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642 1068,'-35'-37,"18"18,-1 1,-11-8,16 14,1-1,0 0,1-1,1-1,0 1,0-1,2-1,-3-7,1 3,-1 0,-1 1,-1 1,-13-17,17 25,1 0,0-1,1 1,1-2,0 1,-2-5,-26-74,22 53,-12-20,-6-3,-32-47,52 90,2 0,0 0,-3-13,6 17,0 0,0 0,-2 0,1 1,-2 0,1 0,-6-5,0 2,7 9,0 0,0-1,1 1,0-1,0-1,1 1,0-1,-1-4,-2-10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41.6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1 618,'78'-55,"2"3,38-15,175-79,-124 64,20-4,11 6,-163 66,54-22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5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1,'87'41,"1"-3,2-4,1-4,2-4,1-4,52 4,167 26,-259-40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6.6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1,'471'50,"-298"-42,127-12,-126-1,-51 2,66-12,-144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37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1 349,'204'-25,"135"-38,-67 11,-179 36,0-4,-2-4,-1-4,64-29,-81 24,-8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5:49:41.6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1 618,'78'-55,"2"3,38-15,175-79,-124 64,20-4,11 6,-163 66,54-22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2T16:32:51.4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240 66,'584'0,"-572"-1,0 1,-1-2,1 1,0-2,-1 0,0 0,1-1,-1 0,0-1,-1 0,7-5,-16 10,0 0,-1-1,1 1,0 0,-1-1,1 1,-1 0,1-1,-1 1,1-1,-1 1,1-1,-1 1,1-1,-1 0,0 1,1-1,-1 1,0-1,1 0,-1 1,0-1,0 0,0 0,0 0,0 1,-1-1,1 1,-1-1,1 1,0 0,-1-1,1 1,-1-1,1 1,-1 0,0-1,1 1,-1 0,1 0,-1-1,0 1,1 0,-1 0,1 0,-1 0,-41-4,39 4,-18 0,0 0,0 1,0 1,0 0,0 2,0 1,1 0,14-4,-1 1,1 0,0 0,-1 0,1 0,0 1,0 0,1 1,-1-1,-3 4,1 1,0 0,0-1,-1-1,0 0,0 0,0 0,-1-1,0-1,0 1,0-2,-1 1,1-2,-1 1,0-1,1-1,-5 0,-96-2,65-1,-43 4,67 2,0 0,1 1,-1 1,-10 5,13-4,-1 0,1-2,-1 0,-1-2,-5 1,1-3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910A2-9011-4D4C-B469-E749F7A862DC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B027-0CA0-44B5-B3BA-97E21E47C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5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3B027-0CA0-44B5-B3BA-97E21E47CD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1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36C0A-2959-41D3-A928-F4C7C68F9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CDB635-6D5F-4C84-BFBB-4EB6B99B1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5004D-688C-4852-A225-914FA161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C2723-EEAA-4507-B914-87490652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A06FC-94B9-4EEA-AD92-473B5DC8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FEBC4-6F00-4F17-AB79-26E9F869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BA04DC-D790-460E-BFC2-A2CFCF0CC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C87FB-9A4F-4A2B-BE77-1E5C2A2E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038C12-A90C-4B37-A6AC-F36C2EFB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5BB3B-FF30-445F-AD7E-B4F4AA8F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911B38-4FA5-4530-99C2-CA976610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EC6C0C-E1BD-4775-970B-9386F04ED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4B8E9-0DEB-4B5F-B63D-81B94846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73017-E7B0-43B8-9D69-608FB729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BACE88-0122-4661-9F4D-2652E2C5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1B7B2-D31C-4874-9FF8-60A16D01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CAE850-8EF1-4F69-B105-BF2D840EB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CAE21-12DD-4034-97DD-296F4D31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ADB3B7-7D51-4437-B9C4-1F39FE0B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533ED-CC58-4A62-91D5-1F140D3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6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4B556-300B-495C-AD25-F8B59707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F263A-501C-468C-9F60-04856F21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A5F09-BE9A-4747-AB3D-1688D917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2B440-95A2-452E-8AA1-EB915E35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1ED46-600C-4F3C-AF76-B7DA01E7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846A8-DE2F-4FE4-B4F9-179AE704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762D2B-2A3B-4BDE-AB06-66C513EA8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2C6D66-C0AF-4C86-9A69-667F01C1A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ECF088-A823-4229-B465-19BBAD29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82984-1553-4A24-8442-F7A82BF8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5BCB83-2EE6-46FF-9943-8E29C437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3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D653F-53F7-42CB-AEE2-86EB2E4D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B31C61-00D0-4351-8F19-2F2B0E35D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C2A117-9E39-40D0-A690-7F4450CBF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078768-8FE5-488F-8194-A6FF334A0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488309-A293-48F6-895D-DEED7B678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85ED97-5EA2-4C1B-965C-B39A9DB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21ACD2-C7DE-4E1D-A594-774DA552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7E4A21-3689-444B-92D3-66EF48BB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7F3CD-C0AD-4CB7-9881-3617B263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146FB0-0225-454A-A093-E19CF7D5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320E26-688C-4E0D-89B4-E123BC86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08A135-B491-4044-B988-1783D089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FCB2A1-993C-4A41-8686-51756F82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3A1BAC-332C-4BB4-AA35-B9F30368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F86770-27B4-4EAF-96F9-40ECBCB0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6BFA8-E354-461E-9AED-97C93AC0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B8011-703E-4DA0-B550-74BAAB7DE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C1F5C8-2518-4402-9F5A-1D5DA16C4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B0995-4789-4CB3-BE40-4926A0B8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14EB80-E59A-4E56-8C66-BAB7A1AD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4A4EA5-3784-43EC-B13B-409B3B08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2652D-9265-4F49-B910-38D3A694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5A3055-E961-41C3-B947-42F635577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E0C883-8DCE-4B2B-A704-68A064204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C03C27-EBFE-4CD6-9B3A-347FB866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904FA-6E29-4E78-9DB4-5BD2DF83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F557D-9CDE-4CD2-AD1B-88B94B65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9809-4EE2-4502-BB45-EC2AC29B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3201FF-12A1-44ED-ABA4-A3D841EF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5F4D8-E28F-4B1F-8666-936823506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974D3-C062-4CCD-8366-2F889E2C1A5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78F74-7CAC-4EB0-A4D4-49662972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6D83E-E953-48EA-BDF3-DA07B185D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2F25-9CBB-445D-988A-6A561EBDB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6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6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21" Type="http://schemas.openxmlformats.org/officeDocument/2006/relationships/customXml" Target="../ink/ink12.xml"/><Relationship Id="rId7" Type="http://schemas.openxmlformats.org/officeDocument/2006/relationships/customXml" Target="../ink/ink6.xml"/><Relationship Id="rId12" Type="http://schemas.openxmlformats.org/officeDocument/2006/relationships/customXml" Target="../ink/ink8.xml"/><Relationship Id="rId17" Type="http://schemas.openxmlformats.org/officeDocument/2006/relationships/customXml" Target="../ink/ink10.xml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jpeg"/><Relationship Id="rId5" Type="http://schemas.openxmlformats.org/officeDocument/2006/relationships/customXml" Target="../ink/ink5.xml"/><Relationship Id="rId15" Type="http://schemas.openxmlformats.org/officeDocument/2006/relationships/customXml" Target="../ink/ink9.xml"/><Relationship Id="rId10" Type="http://schemas.openxmlformats.org/officeDocument/2006/relationships/image" Target="../media/image13.png"/><Relationship Id="rId19" Type="http://schemas.openxmlformats.org/officeDocument/2006/relationships/customXml" Target="../ink/ink11.xml"/><Relationship Id="rId4" Type="http://schemas.openxmlformats.org/officeDocument/2006/relationships/image" Target="../media/image10.jpeg"/><Relationship Id="rId9" Type="http://schemas.openxmlformats.org/officeDocument/2006/relationships/customXml" Target="../ink/ink7.xml"/><Relationship Id="rId14" Type="http://schemas.openxmlformats.org/officeDocument/2006/relationships/image" Target="../media/image4.png"/><Relationship Id="rId2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55pg1s3t2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23.png"/><Relationship Id="rId18" Type="http://schemas.openxmlformats.org/officeDocument/2006/relationships/customXml" Target="../ink/ink18.xml"/><Relationship Id="rId26" Type="http://schemas.openxmlformats.org/officeDocument/2006/relationships/customXml" Target="../ink/ink22.xml"/><Relationship Id="rId3" Type="http://schemas.openxmlformats.org/officeDocument/2006/relationships/image" Target="../media/image9.jpeg"/><Relationship Id="rId21" Type="http://schemas.openxmlformats.org/officeDocument/2006/relationships/image" Target="../media/image12.png"/><Relationship Id="rId7" Type="http://schemas.openxmlformats.org/officeDocument/2006/relationships/image" Target="../media/image18.jpeg"/><Relationship Id="rId12" Type="http://schemas.openxmlformats.org/officeDocument/2006/relationships/customXml" Target="../ink/ink15.xml"/><Relationship Id="rId17" Type="http://schemas.openxmlformats.org/officeDocument/2006/relationships/image" Target="../media/image25.png"/><Relationship Id="rId25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24" Type="http://schemas.openxmlformats.org/officeDocument/2006/relationships/customXml" Target="../ink/ink21.xml"/><Relationship Id="rId5" Type="http://schemas.openxmlformats.org/officeDocument/2006/relationships/customXml" Target="../ink/ink13.xml"/><Relationship Id="rId15" Type="http://schemas.openxmlformats.org/officeDocument/2006/relationships/image" Target="../media/image24.png"/><Relationship Id="rId23" Type="http://schemas.openxmlformats.org/officeDocument/2006/relationships/image" Target="../media/image11.png"/><Relationship Id="rId28" Type="http://schemas.openxmlformats.org/officeDocument/2006/relationships/customXml" Target="../ink/ink23.xml"/><Relationship Id="rId10" Type="http://schemas.openxmlformats.org/officeDocument/2006/relationships/image" Target="../media/image35.png"/><Relationship Id="rId19" Type="http://schemas.openxmlformats.org/officeDocument/2006/relationships/image" Target="../media/image26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Relationship Id="rId27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hyperlink" Target="https://learningapps.org/display?v=p0sho7j6k20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3.png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" Type="http://schemas.openxmlformats.org/officeDocument/2006/relationships/image" Target="../media/image9.jpeg"/><Relationship Id="rId21" Type="http://schemas.openxmlformats.org/officeDocument/2006/relationships/image" Target="../media/image12.png"/><Relationship Id="rId34" Type="http://schemas.openxmlformats.org/officeDocument/2006/relationships/customXml" Target="../ink/ink37.xml"/><Relationship Id="rId7" Type="http://schemas.openxmlformats.org/officeDocument/2006/relationships/image" Target="../media/image18.jpeg"/><Relationship Id="rId12" Type="http://schemas.openxmlformats.org/officeDocument/2006/relationships/customXml" Target="../ink/ink26.xml"/><Relationship Id="rId17" Type="http://schemas.openxmlformats.org/officeDocument/2006/relationships/image" Target="../media/image25.png"/><Relationship Id="rId25" Type="http://schemas.openxmlformats.org/officeDocument/2006/relationships/image" Target="../media/image41.png"/><Relationship Id="rId33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5" Type="http://schemas.openxmlformats.org/officeDocument/2006/relationships/customXml" Target="../ink/ink24.xml"/><Relationship Id="rId15" Type="http://schemas.openxmlformats.org/officeDocument/2006/relationships/image" Target="../media/image24.png"/><Relationship Id="rId23" Type="http://schemas.openxmlformats.org/officeDocument/2006/relationships/image" Target="../media/image11.png"/><Relationship Id="rId28" Type="http://schemas.openxmlformats.org/officeDocument/2006/relationships/customXml" Target="../ink/ink34.xml"/><Relationship Id="rId10" Type="http://schemas.openxmlformats.org/officeDocument/2006/relationships/image" Target="../media/image35.png"/><Relationship Id="rId19" Type="http://schemas.openxmlformats.org/officeDocument/2006/relationships/image" Target="../media/image26.png"/><Relationship Id="rId31" Type="http://schemas.openxmlformats.org/officeDocument/2006/relationships/image" Target="../media/image4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42.png"/><Relationship Id="rId30" Type="http://schemas.openxmlformats.org/officeDocument/2006/relationships/customXml" Target="../ink/ink35.xml"/><Relationship Id="rId35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customXml" Target="../ink/ink2.xml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B97CB7-D080-4CD4-B51A-4692545D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9661D-2631-4745-B7C0-3097DB113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880" y="2618582"/>
            <a:ext cx="9144000" cy="1620836"/>
          </a:xfrm>
        </p:spPr>
        <p:txBody>
          <a:bodyPr>
            <a:normAutofit/>
          </a:bodyPr>
          <a:lstStyle/>
          <a:p>
            <a:r>
              <a:rPr lang="ru-RU" sz="5400" dirty="0"/>
              <a:t>Добро пожаловать на внеурочное занятие!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0B1F80-9F31-45D1-B62F-FAE28F940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840" y="340838"/>
            <a:ext cx="9144000" cy="1655762"/>
          </a:xfrm>
        </p:spPr>
        <p:txBody>
          <a:bodyPr/>
          <a:lstStyle/>
          <a:p>
            <a:r>
              <a:rPr lang="ru-RU" dirty="0"/>
              <a:t>ГКОУ ЦИО «Южный»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D4E12EC-26D7-46AF-B622-C827B47F491F}"/>
              </a:ext>
            </a:extLst>
          </p:cNvPr>
          <p:cNvSpPr txBox="1">
            <a:spLocks/>
          </p:cNvSpPr>
          <p:nvPr/>
        </p:nvSpPr>
        <p:spPr>
          <a:xfrm>
            <a:off x="111760" y="5938837"/>
            <a:ext cx="57302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Автор-составитель:</a:t>
            </a:r>
          </a:p>
          <a:p>
            <a:pPr algn="l"/>
            <a:r>
              <a:rPr lang="ru-RU" dirty="0"/>
              <a:t>Мишина Наталья Владимировна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5CC04E0-7EE5-46D0-BBAD-5B251A9DE0E2}"/>
              </a:ext>
            </a:extLst>
          </p:cNvPr>
          <p:cNvSpPr txBox="1">
            <a:spLocks/>
          </p:cNvSpPr>
          <p:nvPr/>
        </p:nvSpPr>
        <p:spPr>
          <a:xfrm>
            <a:off x="7894320" y="5761354"/>
            <a:ext cx="42976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Для переключения по слайдам используйте кнопки: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54B396B-B1A5-4F15-9636-4518609EDB93}"/>
              </a:ext>
            </a:extLst>
          </p:cNvPr>
          <p:cNvSpPr txBox="1">
            <a:spLocks/>
          </p:cNvSpPr>
          <p:nvPr/>
        </p:nvSpPr>
        <p:spPr>
          <a:xfrm>
            <a:off x="680720" y="1613774"/>
            <a:ext cx="5049520" cy="903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/>
              <a:t>Внеурочное занятие </a:t>
            </a:r>
          </a:p>
        </p:txBody>
      </p:sp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A22B29-3FA0-4EA3-B971-AD51E285CDC2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4149DF-475E-43DB-984C-9023B498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A56120-9AA9-4F86-875B-263EC0CD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492501"/>
              </p:ext>
            </p:extLst>
          </p:nvPr>
        </p:nvGraphicFramePr>
        <p:xfrm>
          <a:off x="756920" y="2578291"/>
          <a:ext cx="4881880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1880">
                  <a:extLst>
                    <a:ext uri="{9D8B030D-6E8A-4147-A177-3AD203B41FA5}">
                      <a16:colId xmlns:a16="http://schemas.microsoft.com/office/drawing/2014/main" val="2124482358"/>
                    </a:ext>
                  </a:extLst>
                </a:gridCol>
              </a:tblGrid>
              <a:tr h="17576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 черный, блестящий,</a:t>
                      </a:r>
                      <a:b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Людям помощник настоящий.</a:t>
                      </a:r>
                      <a:b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 несёт в дома тепло,</a:t>
                      </a:r>
                      <a:b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него в домах светло,</a:t>
                      </a:r>
                      <a:b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Помогает плавить сталь,</a:t>
                      </a:r>
                      <a:b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Делать краски и эмаль.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42013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6753B9-61A2-4E44-91F4-7F515D8B2223}"/>
              </a:ext>
            </a:extLst>
          </p:cNvPr>
          <p:cNvSpPr txBox="1"/>
          <p:nvPr/>
        </p:nvSpPr>
        <p:spPr>
          <a:xfrm>
            <a:off x="7837522" y="5138611"/>
            <a:ext cx="140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уголь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1870AFA8-9DEB-4940-9341-D348F9F9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39" y="2104370"/>
            <a:ext cx="4315246" cy="28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&quot;Вперед&quot; или &quot;Следующий&quot;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FF9EF9-EDA8-4DC8-A224-5C0D9CED2866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C420C76-59B5-487B-B12F-E2E79FDD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4252765" y="4750170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970FDD-4346-4F78-81C9-2152503A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A56120-9AA9-4F86-875B-263EC0CD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980692"/>
              </p:ext>
            </p:extLst>
          </p:nvPr>
        </p:nvGraphicFramePr>
        <p:xfrm>
          <a:off x="756920" y="2578291"/>
          <a:ext cx="4718463" cy="2192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463">
                  <a:extLst>
                    <a:ext uri="{9D8B030D-6E8A-4147-A177-3AD203B41FA5}">
                      <a16:colId xmlns:a16="http://schemas.microsoft.com/office/drawing/2014/main" val="2124482358"/>
                    </a:ext>
                  </a:extLst>
                </a:gridCol>
              </a:tblGrid>
              <a:tr h="2192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кухне y мамы помощник отличный,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 синим цветком расцветает от спички.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42013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6753B9-61A2-4E44-91F4-7F515D8B2223}"/>
              </a:ext>
            </a:extLst>
          </p:cNvPr>
          <p:cNvSpPr txBox="1"/>
          <p:nvPr/>
        </p:nvSpPr>
        <p:spPr>
          <a:xfrm>
            <a:off x="7260115" y="5314880"/>
            <a:ext cx="344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Природный газ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DA557EC-29C4-4F66-A080-915D24B7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1396"/>
            <a:ext cx="4718463" cy="3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A027AFD-6782-42D6-B8D9-141A05B3E036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8F6BD78-F161-4DF7-8009-3B27C6AC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3534307" y="4453164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EC5654-823D-4A4F-88AE-15D866ED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A56120-9AA9-4F86-875B-263EC0CD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20160"/>
              </p:ext>
            </p:extLst>
          </p:nvPr>
        </p:nvGraphicFramePr>
        <p:xfrm>
          <a:off x="756920" y="2578291"/>
          <a:ext cx="4718463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463">
                  <a:extLst>
                    <a:ext uri="{9D8B030D-6E8A-4147-A177-3AD203B41FA5}">
                      <a16:colId xmlns:a16="http://schemas.microsoft.com/office/drawing/2014/main" val="2124482358"/>
                    </a:ext>
                  </a:extLst>
                </a:gridCol>
              </a:tblGrid>
              <a:tr h="21920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Туп конец,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Востёр резец.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Режет листы,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Летят куски.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42013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6753B9-61A2-4E44-91F4-7F515D8B2223}"/>
              </a:ext>
            </a:extLst>
          </p:cNvPr>
          <p:cNvSpPr txBox="1"/>
          <p:nvPr/>
        </p:nvSpPr>
        <p:spPr>
          <a:xfrm>
            <a:off x="7425368" y="5314880"/>
            <a:ext cx="344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Алмаз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BB2D3DB-10CB-4A90-BC3E-B4A95BEE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69" y="2269474"/>
            <a:ext cx="4327004" cy="28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C41A1D-AD3A-4F49-B761-D7B0C09AF42B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E8E5537-FCD0-4108-921F-17EA1904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3534307" y="4453164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DA137-A494-47E9-9922-C15F3B77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A56120-9AA9-4F86-875B-263EC0CD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10193"/>
              </p:ext>
            </p:extLst>
          </p:nvPr>
        </p:nvGraphicFramePr>
        <p:xfrm>
          <a:off x="756920" y="2578291"/>
          <a:ext cx="4718463" cy="1531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463">
                  <a:extLst>
                    <a:ext uri="{9D8B030D-6E8A-4147-A177-3AD203B41FA5}">
                      <a16:colId xmlns:a16="http://schemas.microsoft.com/office/drawing/2014/main" val="2124482358"/>
                    </a:ext>
                  </a:extLst>
                </a:gridCol>
              </a:tblGrid>
              <a:tr h="15310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Ни огня, ни света,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 огнём блестит.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42013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6753B9-61A2-4E44-91F4-7F515D8B2223}"/>
              </a:ext>
            </a:extLst>
          </p:cNvPr>
          <p:cNvSpPr txBox="1"/>
          <p:nvPr/>
        </p:nvSpPr>
        <p:spPr>
          <a:xfrm>
            <a:off x="7425368" y="5314880"/>
            <a:ext cx="344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Золото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CC0000D-F668-4671-853A-428AF572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75" y="1919963"/>
            <a:ext cx="5097473" cy="33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43039CB-180F-4C6A-BD66-5EEB5E48729F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B6D3BCB-B199-414F-99C0-1BBB69BD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3612726" y="3877609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8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5EA5C1-E647-4F11-873A-4F46CC1C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7C0FE32-105E-47F2-AED8-A24DF4814DBE}"/>
              </a:ext>
            </a:extLst>
          </p:cNvPr>
          <p:cNvSpPr/>
          <p:nvPr/>
        </p:nvSpPr>
        <p:spPr>
          <a:xfrm>
            <a:off x="2410429" y="243918"/>
            <a:ext cx="7614981" cy="1682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Молодцы!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87280E1-B9C8-4BE5-9941-3D9CA4B28FDC}"/>
              </a:ext>
            </a:extLst>
          </p:cNvPr>
          <p:cNvSpPr/>
          <p:nvPr/>
        </p:nvSpPr>
        <p:spPr>
          <a:xfrm>
            <a:off x="278535" y="2385690"/>
            <a:ext cx="5262880" cy="11178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Ты знаешь, какие полезные ископаемые добывают в Якутии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8D80851-A6D2-4A38-9465-B0F96655BB1B}"/>
              </a:ext>
            </a:extLst>
          </p:cNvPr>
          <p:cNvSpPr/>
          <p:nvPr/>
        </p:nvSpPr>
        <p:spPr>
          <a:xfrm>
            <a:off x="5871041" y="5965190"/>
            <a:ext cx="4617943" cy="8779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Отправляемся дальше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567D994-0343-47E2-8E76-5623661FD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931" r="28153" b="10390"/>
          <a:stretch/>
        </p:blipFill>
        <p:spPr bwMode="auto">
          <a:xfrm>
            <a:off x="1248404" y="0"/>
            <a:ext cx="2572587" cy="23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76BA22E-BBC9-4320-B993-EC8C202A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71" y="3929617"/>
            <a:ext cx="2525914" cy="16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AFFD52E-537D-46DE-9701-63A167FA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928" y="2169462"/>
            <a:ext cx="2525914" cy="16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D1F3E75-5CBB-4C04-8277-979C83F3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1" y="4090476"/>
            <a:ext cx="2525914" cy="16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A6805E2-7F95-4752-8C77-10F092BF4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45" y="4090694"/>
            <a:ext cx="2529619" cy="16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220786-B480-4047-BF7C-26AD95C05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/>
          <a:stretch/>
        </p:blipFill>
        <p:spPr bwMode="auto">
          <a:xfrm>
            <a:off x="5819950" y="2169462"/>
            <a:ext cx="2525914" cy="1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&quot;Вперед&quot; или &quot;Следующий&quot;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10CC8F-9204-47BE-B53A-214911B45086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06FB99-99A7-431B-84DA-947A762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053BB77-5921-4868-8824-2481F05D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DBDBD"/>
              </a:clrFrom>
              <a:clrTo>
                <a:srgbClr val="BDBD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84" y="757173"/>
            <a:ext cx="9824231" cy="56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265A955-73BB-444B-ACCF-03C25551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7" y="3546392"/>
            <a:ext cx="866029" cy="5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14:cNvPr>
              <p14:cNvContentPartPr/>
              <p14:nvPr/>
            </p14:nvContentPartPr>
            <p14:xfrm>
              <a:off x="3539826" y="4229801"/>
              <a:ext cx="380520" cy="1018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3826" y="4194161"/>
                <a:ext cx="4521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14:cNvPr>
              <p14:cNvContentPartPr/>
              <p14:nvPr/>
            </p14:nvContentPartPr>
            <p14:xfrm>
              <a:off x="4692523" y="4502110"/>
              <a:ext cx="531360" cy="212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6523" y="4466470"/>
                <a:ext cx="603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14:cNvPr>
              <p14:cNvContentPartPr/>
              <p14:nvPr/>
            </p14:nvContentPartPr>
            <p14:xfrm>
              <a:off x="5927237" y="4259904"/>
              <a:ext cx="531360" cy="1260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91597" y="4223904"/>
                <a:ext cx="603000" cy="197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62B262C-24B6-439E-9FFC-89CE4818F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18614" r="24929" b="2726"/>
          <a:stretch/>
        </p:blipFill>
        <p:spPr bwMode="auto">
          <a:xfrm>
            <a:off x="5028695" y="1863068"/>
            <a:ext cx="4015706" cy="44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14:cNvPr>
              <p14:cNvContentPartPr/>
              <p14:nvPr/>
            </p14:nvContentPartPr>
            <p14:xfrm>
              <a:off x="6987319" y="3746070"/>
              <a:ext cx="452160" cy="2228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51679" y="3710070"/>
                <a:ext cx="523800" cy="2944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4F93091-2B76-4A5E-B745-4C8C35A85FCF}"/>
              </a:ext>
            </a:extLst>
          </p:cNvPr>
          <p:cNvSpPr txBox="1"/>
          <p:nvPr/>
        </p:nvSpPr>
        <p:spPr>
          <a:xfrm>
            <a:off x="7500383" y="2721114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2D9D3-7029-44ED-80D4-053BF1121FA5}"/>
              </a:ext>
            </a:extLst>
          </p:cNvPr>
          <p:cNvSpPr txBox="1"/>
          <p:nvPr/>
        </p:nvSpPr>
        <p:spPr>
          <a:xfrm>
            <a:off x="7559040" y="3392127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Якутия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34011-E030-4394-94BA-371D3F3E9F92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Вторая точка назначения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5C96232-1D53-4136-8131-F9119416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" y="2453464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14:cNvPr>
              <p14:cNvContentPartPr/>
              <p14:nvPr/>
            </p14:nvContentPartPr>
            <p14:xfrm>
              <a:off x="6093703" y="4283822"/>
              <a:ext cx="352080" cy="680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58063" y="4248182"/>
                <a:ext cx="4237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14:cNvPr>
              <p14:cNvContentPartPr/>
              <p14:nvPr/>
            </p14:nvContentPartPr>
            <p14:xfrm>
              <a:off x="8079463" y="3575702"/>
              <a:ext cx="566280" cy="5310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43463" y="3539702"/>
                <a:ext cx="63792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14:cNvPr>
              <p14:cNvContentPartPr/>
              <p14:nvPr/>
            </p14:nvContentPartPr>
            <p14:xfrm>
              <a:off x="7738183" y="4396862"/>
              <a:ext cx="398160" cy="22932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02543" y="4360862"/>
                <a:ext cx="46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14:cNvPr>
              <p14:cNvContentPartPr/>
              <p14:nvPr/>
            </p14:nvContentPartPr>
            <p14:xfrm>
              <a:off x="6730543" y="5003102"/>
              <a:ext cx="575280" cy="1249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94903" y="4967462"/>
                <a:ext cx="646920" cy="1965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5C0A6BA-3B52-4F62-B42F-AD35F353462E}"/>
              </a:ext>
            </a:extLst>
          </p:cNvPr>
          <p:cNvSpPr txBox="1"/>
          <p:nvPr/>
        </p:nvSpPr>
        <p:spPr>
          <a:xfrm>
            <a:off x="5584837" y="4774079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7E610-7E96-4DFE-B1B1-B1279EE19D85}"/>
              </a:ext>
            </a:extLst>
          </p:cNvPr>
          <p:cNvSpPr txBox="1"/>
          <p:nvPr/>
        </p:nvSpPr>
        <p:spPr>
          <a:xfrm>
            <a:off x="6192917" y="5076914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Сибирь</a:t>
            </a:r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90D32B-C3BB-40B8-808F-E212D853946D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45FA8B-0743-4176-BE5A-BADEE03B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hlinkClick r:id="rId3"/>
            <a:extLst>
              <a:ext uri="{FF2B5EF4-FFF2-40B4-BE49-F238E27FC236}">
                <a16:creationId xmlns:a16="http://schemas.microsoft.com/office/drawing/2014/main" id="{816E3B62-08A0-498A-B9B7-9FB8CD9EDC29}"/>
              </a:ext>
            </a:extLst>
          </p:cNvPr>
          <p:cNvSpPr/>
          <p:nvPr/>
        </p:nvSpPr>
        <p:spPr>
          <a:xfrm>
            <a:off x="807720" y="5249596"/>
            <a:ext cx="2468880" cy="66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ссылка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8745EB8-C650-4306-A664-17D7E0BD47E2}"/>
              </a:ext>
            </a:extLst>
          </p:cNvPr>
          <p:cNvSpPr/>
          <p:nvPr/>
        </p:nvSpPr>
        <p:spPr>
          <a:xfrm>
            <a:off x="1717040" y="188938"/>
            <a:ext cx="8534400" cy="12741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Чтобы не скучать в дороге, выполни интересное задание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731482B-50A6-4E37-96B5-6737D4B8EFB4}"/>
              </a:ext>
            </a:extLst>
          </p:cNvPr>
          <p:cNvSpPr/>
          <p:nvPr/>
        </p:nvSpPr>
        <p:spPr>
          <a:xfrm>
            <a:off x="675640" y="1806428"/>
            <a:ext cx="10398760" cy="12741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Ты уже знаешь, что на карте полезные ископаемые обозначаются специальными знаками. Соедини название ископаемого с его значком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8B6514C-780A-4CAB-914A-BFE43EFAF0DA}"/>
              </a:ext>
            </a:extLst>
          </p:cNvPr>
          <p:cNvSpPr/>
          <p:nvPr/>
        </p:nvSpPr>
        <p:spPr>
          <a:xfrm>
            <a:off x="2717800" y="3730723"/>
            <a:ext cx="6324600" cy="8046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Перейди по ссылке и выполни задание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972CE0-42E9-46C4-91DB-9482ED4E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2400" y="2778729"/>
            <a:ext cx="2468880" cy="33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&quot;Вперед&quot; или &quot;Следующий&quot;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025BD1-E9DF-41F4-BF58-07576C284F48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2402363-71FB-4D52-BDA6-635F8D52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2682237" y="5619165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BAC22C-D357-44A2-8049-216ED056F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FDF80F-2E86-47C5-81EB-B7D503AD6F8C}"/>
              </a:ext>
            </a:extLst>
          </p:cNvPr>
          <p:cNvSpPr/>
          <p:nvPr/>
        </p:nvSpPr>
        <p:spPr>
          <a:xfrm>
            <a:off x="4200989" y="4684715"/>
            <a:ext cx="40338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алюминий — самолёт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E4AD96-3F9A-404D-9CAA-6D5D22F8D623}"/>
              </a:ext>
            </a:extLst>
          </p:cNvPr>
          <p:cNvSpPr/>
          <p:nvPr/>
        </p:nvSpPr>
        <p:spPr>
          <a:xfrm>
            <a:off x="8996616" y="4178950"/>
            <a:ext cx="2701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вода — стакан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95F8B0-A927-4BAD-8361-437661D344F3}"/>
              </a:ext>
            </a:extLst>
          </p:cNvPr>
          <p:cNvSpPr/>
          <p:nvPr/>
        </p:nvSpPr>
        <p:spPr>
          <a:xfrm>
            <a:off x="704291" y="1631348"/>
            <a:ext cx="3325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сталь — ножницы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AE2D4D-FF4A-413A-8965-1EE2214B13C2}"/>
              </a:ext>
            </a:extLst>
          </p:cNvPr>
          <p:cNvSpPr/>
          <p:nvPr/>
        </p:nvSpPr>
        <p:spPr>
          <a:xfrm>
            <a:off x="8135281" y="1631349"/>
            <a:ext cx="3781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апатит — удобрение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46A162-911E-45B3-9BE0-C1D76BF7F104}"/>
              </a:ext>
            </a:extLst>
          </p:cNvPr>
          <p:cNvSpPr/>
          <p:nvPr/>
        </p:nvSpPr>
        <p:spPr>
          <a:xfrm>
            <a:off x="490945" y="4027864"/>
            <a:ext cx="297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глина — кирпич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2FD3E5B-B22D-435E-926F-6BD98433E977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Найди лишнюю пару (нажми на неё)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73224C-3E23-4A9C-9909-FC6C28C5538E}"/>
              </a:ext>
            </a:extLst>
          </p:cNvPr>
          <p:cNvSpPr/>
          <p:nvPr/>
        </p:nvSpPr>
        <p:spPr>
          <a:xfrm>
            <a:off x="4633896" y="2763520"/>
            <a:ext cx="2924206" cy="133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подумай еще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88C6012-E8BF-48E3-95A2-F889077939DA}"/>
              </a:ext>
            </a:extLst>
          </p:cNvPr>
          <p:cNvSpPr/>
          <p:nvPr/>
        </p:nvSpPr>
        <p:spPr>
          <a:xfrm>
            <a:off x="4633896" y="2763520"/>
            <a:ext cx="2924206" cy="133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Верно!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1E29BC-242C-465A-8A13-45C591D372CA}"/>
              </a:ext>
            </a:extLst>
          </p:cNvPr>
          <p:cNvSpPr/>
          <p:nvPr/>
        </p:nvSpPr>
        <p:spPr>
          <a:xfrm>
            <a:off x="4348480" y="2399056"/>
            <a:ext cx="3515360" cy="221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По какому принципу образованы пары?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4B0D574-A46F-4BF5-8910-1E20543A396D}"/>
              </a:ext>
            </a:extLst>
          </p:cNvPr>
          <p:cNvSpPr/>
          <p:nvPr/>
        </p:nvSpPr>
        <p:spPr>
          <a:xfrm>
            <a:off x="4361740" y="2399055"/>
            <a:ext cx="3515360" cy="221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Вещество - тело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C0A5ACD-77FC-428B-99D3-82A95483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47" y="2472230"/>
            <a:ext cx="1673646" cy="16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5980025-9666-4364-9CBC-4F6D19074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21122" r="13783" b="19889"/>
          <a:stretch/>
        </p:blipFill>
        <p:spPr bwMode="auto">
          <a:xfrm rot="19764518">
            <a:off x="1094221" y="5134524"/>
            <a:ext cx="1950721" cy="10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B171E0F9-B309-4DC8-84E3-1F0A4DA6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40" y="5166770"/>
            <a:ext cx="2601277" cy="16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B37119F5-8885-4A14-B339-6D2A37448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t="3851" r="881" b="11556"/>
          <a:stretch/>
        </p:blipFill>
        <p:spPr bwMode="auto">
          <a:xfrm>
            <a:off x="9131938" y="2252162"/>
            <a:ext cx="1801385" cy="20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4917D554-A3B4-4D70-9CCF-097B40E5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17" y="4861970"/>
            <a:ext cx="1590406" cy="15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Управляющая кнопка: &quot;Вперед&quot; или &quot;Следующий&quot;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2A2DBC-D782-41FD-A7B4-C442F788A382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2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66925E-223A-474D-9F60-6F87B9320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2" name="Физминутка для детей">
            <a:hlinkClick r:id="" action="ppaction://media"/>
            <a:extLst>
              <a:ext uri="{FF2B5EF4-FFF2-40B4-BE49-F238E27FC236}">
                <a16:creationId xmlns:a16="http://schemas.microsoft.com/office/drawing/2014/main" id="{D00BF75A-7619-499D-994A-8464164AF7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8" end="7173.9"/>
                </p14:media>
              </p:ext>
            </p:extLst>
          </p:nvPr>
        </p:nvPicPr>
        <p:blipFill rotWithShape="1">
          <a:blip r:embed="rId5"/>
          <a:srcRect t="13868" b="14359"/>
          <a:stretch>
            <a:fillRect/>
          </a:stretch>
        </p:blipFill>
        <p:spPr>
          <a:xfrm>
            <a:off x="660399" y="925463"/>
            <a:ext cx="11020777" cy="593253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95580F-DEA6-43F8-AC88-D81522288C43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</a:rPr>
              <a:t>Физминутка</a:t>
            </a:r>
            <a:r>
              <a:rPr lang="ru-RU" sz="3600" dirty="0">
                <a:solidFill>
                  <a:schemeClr val="tx1"/>
                </a:solidFill>
              </a:rPr>
              <a:t> – повторяй движения</a:t>
            </a:r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16B403-EC30-4D36-B3C3-628617A85155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631EE4B-AE21-44AC-9A42-FA90C63A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" y="-6083"/>
            <a:ext cx="910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766738D-708F-4872-8DAD-D98DB7452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/>
          <a:stretch/>
        </p:blipFill>
        <p:spPr bwMode="auto">
          <a:xfrm>
            <a:off x="3241041" y="0"/>
            <a:ext cx="895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2B961-CE76-45CF-82CB-CB9D0DA0D4A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7" y="3272180"/>
            <a:ext cx="2227971" cy="167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AD589-BE4B-4A6E-BA0C-FFAE2AB4F2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94" y="1206822"/>
            <a:ext cx="2014854" cy="143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82BBF0-E689-4875-9B10-3B72BEF6125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9" b="32388"/>
          <a:stretch/>
        </p:blipFill>
        <p:spPr bwMode="auto">
          <a:xfrm>
            <a:off x="5033796" y="1277074"/>
            <a:ext cx="2518332" cy="1412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417930-C751-41F6-B525-8F7B4E85D13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0" b="20567"/>
          <a:stretch/>
        </p:blipFill>
        <p:spPr bwMode="auto">
          <a:xfrm>
            <a:off x="9028708" y="3435083"/>
            <a:ext cx="2809055" cy="1557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978135-BFD5-4101-986D-EA74667DBF7F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9470" r="7292" b="10480"/>
          <a:stretch/>
        </p:blipFill>
        <p:spPr bwMode="auto">
          <a:xfrm>
            <a:off x="4197739" y="4167191"/>
            <a:ext cx="4301866" cy="161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28933-6C77-4995-85B7-5C736F9DFB6E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55" b="37975"/>
          <a:stretch/>
        </p:blipFill>
        <p:spPr bwMode="auto">
          <a:xfrm>
            <a:off x="794384" y="1200836"/>
            <a:ext cx="2966785" cy="1321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06C31F9-538F-47E4-A95A-E0DAAB00113E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Разгадай ребусы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(нажми на ребус, чтобы проверить свой ответ)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80DEF-B757-4D07-AA20-EAE01240B2D7}"/>
              </a:ext>
            </a:extLst>
          </p:cNvPr>
          <p:cNvSpPr txBox="1"/>
          <p:nvPr/>
        </p:nvSpPr>
        <p:spPr>
          <a:xfrm>
            <a:off x="1529151" y="2560714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мрамор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20864-13D5-4B1A-B166-3177B1BF9DD3}"/>
              </a:ext>
            </a:extLst>
          </p:cNvPr>
          <p:cNvSpPr txBox="1"/>
          <p:nvPr/>
        </p:nvSpPr>
        <p:spPr>
          <a:xfrm>
            <a:off x="5772183" y="2644170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газ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D7847-244D-4EE3-A033-437367B6D9A1}"/>
              </a:ext>
            </a:extLst>
          </p:cNvPr>
          <p:cNvSpPr txBox="1"/>
          <p:nvPr/>
        </p:nvSpPr>
        <p:spPr>
          <a:xfrm>
            <a:off x="9583616" y="2689315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золото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B9D3B-4F03-41D7-8710-B29033BF1ACF}"/>
              </a:ext>
            </a:extLst>
          </p:cNvPr>
          <p:cNvSpPr txBox="1"/>
          <p:nvPr/>
        </p:nvSpPr>
        <p:spPr>
          <a:xfrm>
            <a:off x="1324161" y="4959450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алмаз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15D2DA-0B2F-42D0-B423-50277E1AFE36}"/>
              </a:ext>
            </a:extLst>
          </p:cNvPr>
          <p:cNvSpPr txBox="1"/>
          <p:nvPr/>
        </p:nvSpPr>
        <p:spPr>
          <a:xfrm>
            <a:off x="5404513" y="5769343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железо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D52A8-E342-4E4B-B9C3-C76B9D384336}"/>
              </a:ext>
            </a:extLst>
          </p:cNvPr>
          <p:cNvSpPr txBox="1"/>
          <p:nvPr/>
        </p:nvSpPr>
        <p:spPr>
          <a:xfrm>
            <a:off x="9714799" y="4984555"/>
            <a:ext cx="278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сталь</a:t>
            </a:r>
          </a:p>
        </p:txBody>
      </p:sp>
      <p:sp>
        <p:nvSpPr>
          <p:cNvPr id="18" name="Управляющая кнопка: &quot;Вперед&quot; или &quot;Следующий&quot;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F58B09-9507-4C25-B14E-3B1FA48FBFF1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708EE0-C626-45D8-BE41-32D049781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127" cy="685736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93827AA-3066-42FD-8BCC-C28F83421CF1}"/>
              </a:ext>
            </a:extLst>
          </p:cNvPr>
          <p:cNvSpPr/>
          <p:nvPr/>
        </p:nvSpPr>
        <p:spPr>
          <a:xfrm>
            <a:off x="3149600" y="284480"/>
            <a:ext cx="5892800" cy="812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Навигация в презентации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9D336853-862A-4EAA-A28B-067D8484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4" y="1686560"/>
            <a:ext cx="245808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FAB01-8F61-481A-896E-5175847F9DA6}"/>
              </a:ext>
            </a:extLst>
          </p:cNvPr>
          <p:cNvSpPr txBox="1"/>
          <p:nvPr/>
        </p:nvSpPr>
        <p:spPr>
          <a:xfrm>
            <a:off x="3657600" y="1950720"/>
            <a:ext cx="6136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Такой знак покажет, куда нужно нажать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5631BB-777C-4BA5-9E32-7E77795C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374" y="3400139"/>
            <a:ext cx="2156935" cy="2054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033D28-3BB8-41F9-AC2C-E541C2836D84}"/>
              </a:ext>
            </a:extLst>
          </p:cNvPr>
          <p:cNvSpPr txBox="1"/>
          <p:nvPr/>
        </p:nvSpPr>
        <p:spPr>
          <a:xfrm>
            <a:off x="3657600" y="3865751"/>
            <a:ext cx="6136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Нажми на такой знак, чтобы послушать аудио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4CEA4-415A-4B89-B821-E7631DC20382}"/>
              </a:ext>
            </a:extLst>
          </p:cNvPr>
          <p:cNvSpPr txBox="1"/>
          <p:nvPr/>
        </p:nvSpPr>
        <p:spPr>
          <a:xfrm>
            <a:off x="3657600" y="5361559"/>
            <a:ext cx="6136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Включи звук на компьютере и настрой уровень громкости</a:t>
            </a:r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18E1396-9B85-4921-AA78-43221C87E6B4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06FB99-99A7-431B-84DA-947A762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053BB77-5921-4868-8824-2481F05D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DBDBD"/>
              </a:clrFrom>
              <a:clrTo>
                <a:srgbClr val="BDBD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84" y="757173"/>
            <a:ext cx="9824231" cy="56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265A955-73BB-444B-ACCF-03C25551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7" y="3546392"/>
            <a:ext cx="866029" cy="5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14:cNvPr>
              <p14:cNvContentPartPr/>
              <p14:nvPr/>
            </p14:nvContentPartPr>
            <p14:xfrm>
              <a:off x="5927237" y="4259904"/>
              <a:ext cx="531360" cy="1260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1597" y="4223904"/>
                <a:ext cx="603000" cy="197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62B262C-24B6-439E-9FFC-89CE4818F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18614" r="24929" b="2726"/>
          <a:stretch/>
        </p:blipFill>
        <p:spPr bwMode="auto">
          <a:xfrm>
            <a:off x="5010330" y="1863068"/>
            <a:ext cx="4015706" cy="44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14:cNvPr>
              <p14:cNvContentPartPr/>
              <p14:nvPr/>
            </p14:nvContentPartPr>
            <p14:xfrm>
              <a:off x="6987319" y="3746070"/>
              <a:ext cx="452160" cy="2228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51679" y="3710070"/>
                <a:ext cx="523800" cy="294480"/>
              </a:xfrm>
              <a:prstGeom prst="rect">
                <a:avLst/>
              </a:prstGeom>
            </p:spPr>
          </p:pic>
        </mc:Fallback>
      </mc:AlternateContent>
      <p:pic>
        <p:nvPicPr>
          <p:cNvPr id="18434" name="Picture 2">
            <a:extLst>
              <a:ext uri="{FF2B5EF4-FFF2-40B4-BE49-F238E27FC236}">
                <a16:creationId xmlns:a16="http://schemas.microsoft.com/office/drawing/2014/main" id="{680A5FEB-AFB9-4D93-8125-BC1E2AFE8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C5C5C5"/>
              </a:clrFrom>
              <a:clrTo>
                <a:srgbClr val="C5C5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33635" r="49523" b="13181"/>
          <a:stretch/>
        </p:blipFill>
        <p:spPr bwMode="auto">
          <a:xfrm>
            <a:off x="3954643" y="2692082"/>
            <a:ext cx="2632243" cy="30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F93091-2B76-4A5E-B745-4C8C35A85FCF}"/>
              </a:ext>
            </a:extLst>
          </p:cNvPr>
          <p:cNvSpPr txBox="1"/>
          <p:nvPr/>
        </p:nvSpPr>
        <p:spPr>
          <a:xfrm>
            <a:off x="7500383" y="2721114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2D9D3-7029-44ED-80D4-053BF1121FA5}"/>
              </a:ext>
            </a:extLst>
          </p:cNvPr>
          <p:cNvSpPr txBox="1"/>
          <p:nvPr/>
        </p:nvSpPr>
        <p:spPr>
          <a:xfrm>
            <a:off x="7559040" y="3392127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Якутия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34011-E030-4394-94BA-371D3F3E9F92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Третья точка назначения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5C96232-1D53-4136-8131-F9119416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" y="2453464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14:cNvPr>
              <p14:cNvContentPartPr/>
              <p14:nvPr/>
            </p14:nvContentPartPr>
            <p14:xfrm>
              <a:off x="6093703" y="4283822"/>
              <a:ext cx="352080" cy="680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58063" y="4248182"/>
                <a:ext cx="4237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14:cNvPr>
              <p14:cNvContentPartPr/>
              <p14:nvPr/>
            </p14:nvContentPartPr>
            <p14:xfrm>
              <a:off x="8079463" y="3575702"/>
              <a:ext cx="566280" cy="5310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43463" y="3539702"/>
                <a:ext cx="63792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14:cNvPr>
              <p14:cNvContentPartPr/>
              <p14:nvPr/>
            </p14:nvContentPartPr>
            <p14:xfrm>
              <a:off x="7738183" y="4396862"/>
              <a:ext cx="398160" cy="22932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02543" y="4360862"/>
                <a:ext cx="46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14:cNvPr>
              <p14:cNvContentPartPr/>
              <p14:nvPr/>
            </p14:nvContentPartPr>
            <p14:xfrm>
              <a:off x="6730543" y="5003102"/>
              <a:ext cx="575280" cy="1249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94903" y="4967462"/>
                <a:ext cx="646920" cy="1965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5C0A6BA-3B52-4F62-B42F-AD35F353462E}"/>
              </a:ext>
            </a:extLst>
          </p:cNvPr>
          <p:cNvSpPr txBox="1"/>
          <p:nvPr/>
        </p:nvSpPr>
        <p:spPr>
          <a:xfrm>
            <a:off x="5584837" y="4774079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7E610-7E96-4DFE-B1B1-B1279EE19D85}"/>
              </a:ext>
            </a:extLst>
          </p:cNvPr>
          <p:cNvSpPr txBox="1"/>
          <p:nvPr/>
        </p:nvSpPr>
        <p:spPr>
          <a:xfrm>
            <a:off x="6192917" y="5076914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Сибирь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14:cNvPr>
              <p14:cNvContentPartPr/>
              <p14:nvPr/>
            </p14:nvContentPartPr>
            <p14:xfrm>
              <a:off x="4692523" y="4502110"/>
              <a:ext cx="531360" cy="212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56523" y="4466470"/>
                <a:ext cx="603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14:cNvPr>
              <p14:cNvContentPartPr/>
              <p14:nvPr/>
            </p14:nvContentPartPr>
            <p14:xfrm>
              <a:off x="3539826" y="4229801"/>
              <a:ext cx="380520" cy="1018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03826" y="4194161"/>
                <a:ext cx="45216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A2D5D94-8A72-47E2-AE4F-8727A1416851}"/>
              </a:ext>
            </a:extLst>
          </p:cNvPr>
          <p:cNvGrpSpPr/>
          <p:nvPr/>
        </p:nvGrpSpPr>
        <p:grpSpPr>
          <a:xfrm>
            <a:off x="5496095" y="5116256"/>
            <a:ext cx="928800" cy="129240"/>
            <a:chOff x="5516263" y="5070782"/>
            <a:chExt cx="928800" cy="12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89059EF5-B815-4F87-ABC9-E9C76E543E8F}"/>
                    </a:ext>
                  </a:extLst>
                </p14:cNvPr>
                <p14:cNvContentPartPr/>
                <p14:nvPr/>
              </p14:nvContentPartPr>
              <p14:xfrm>
                <a:off x="6092983" y="5177342"/>
                <a:ext cx="352080" cy="2268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89059EF5-B815-4F87-ABC9-E9C76E543E8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57343" y="5141342"/>
                  <a:ext cx="423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4B7C76DF-3EB2-4BFD-B732-834C86D63DB2}"/>
                    </a:ext>
                  </a:extLst>
                </p14:cNvPr>
                <p14:cNvContentPartPr/>
                <p14:nvPr/>
              </p14:nvContentPartPr>
              <p14:xfrm>
                <a:off x="5516263" y="5070782"/>
                <a:ext cx="344880" cy="9648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4B7C76DF-3EB2-4BFD-B732-834C86D63DB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80623" y="5034782"/>
                  <a:ext cx="416520" cy="16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8C15EBB6-A8D5-4BCD-95A0-BB3E152696D2}"/>
                  </a:ext>
                </a:extLst>
              </p14:cNvPr>
              <p14:cNvContentPartPr/>
              <p14:nvPr/>
            </p14:nvContentPartPr>
            <p14:xfrm>
              <a:off x="4914703" y="4834622"/>
              <a:ext cx="406080" cy="14472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8C15EBB6-A8D5-4BCD-95A0-BB3E152696D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79063" y="4798982"/>
                <a:ext cx="477720" cy="2163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6437599-4000-42D0-A6D4-FA18AE90E69A}"/>
              </a:ext>
            </a:extLst>
          </p:cNvPr>
          <p:cNvSpPr txBox="1"/>
          <p:nvPr/>
        </p:nvSpPr>
        <p:spPr>
          <a:xfrm>
            <a:off x="4676459" y="3630969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ECF13-963E-4F86-9800-27F87A100FC2}"/>
              </a:ext>
            </a:extLst>
          </p:cNvPr>
          <p:cNvSpPr txBox="1"/>
          <p:nvPr/>
        </p:nvSpPr>
        <p:spPr>
          <a:xfrm>
            <a:off x="4766039" y="3984124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Урал</a:t>
            </a:r>
          </a:p>
        </p:txBody>
      </p:sp>
      <p:sp>
        <p:nvSpPr>
          <p:cNvPr id="33" name="Управляющая кнопка: &quot;Вперед&quot; или &quot;Следующий&quot;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711082-4D6E-4C4F-A701-6D295044BF4A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31D045-2946-4411-B439-264C2088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DB04942-21CC-45C9-AA53-AD5FC0E45EDF}"/>
              </a:ext>
            </a:extLst>
          </p:cNvPr>
          <p:cNvSpPr/>
          <p:nvPr/>
        </p:nvSpPr>
        <p:spPr>
          <a:xfrm>
            <a:off x="1717040" y="188938"/>
            <a:ext cx="8534400" cy="1009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Уральские горы – кладезь полезных ископаемых. Послушай рассказ о них.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63C0142-815A-485A-A5A4-36E139FA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0" y="1402106"/>
            <a:ext cx="6784941" cy="45212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E94A108-DFD8-44BA-8B39-7E252E84458E}"/>
              </a:ext>
            </a:extLst>
          </p:cNvPr>
          <p:cNvSpPr/>
          <p:nvPr/>
        </p:nvSpPr>
        <p:spPr>
          <a:xfrm>
            <a:off x="7431284" y="1998468"/>
            <a:ext cx="4226560" cy="13249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Обобщим все знания о полезных ископаемых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2B6691A-7318-4442-986B-A3096537ABBB}"/>
              </a:ext>
            </a:extLst>
          </p:cNvPr>
          <p:cNvSpPr/>
          <p:nvPr/>
        </p:nvSpPr>
        <p:spPr>
          <a:xfrm>
            <a:off x="7431284" y="3429000"/>
            <a:ext cx="4226560" cy="13249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Перейди по ссылке и разгадай кроссворд</a:t>
            </a:r>
          </a:p>
        </p:txBody>
      </p:sp>
      <p:sp>
        <p:nvSpPr>
          <p:cNvPr id="7" name="Прямоугольник: скругленные углы 6">
            <a:hlinkClick r:id="rId6"/>
            <a:extLst>
              <a:ext uri="{FF2B5EF4-FFF2-40B4-BE49-F238E27FC236}">
                <a16:creationId xmlns:a16="http://schemas.microsoft.com/office/drawing/2014/main" id="{CF207CDE-AB32-4AA1-9833-0A1A07787CB0}"/>
              </a:ext>
            </a:extLst>
          </p:cNvPr>
          <p:cNvSpPr/>
          <p:nvPr/>
        </p:nvSpPr>
        <p:spPr>
          <a:xfrm>
            <a:off x="7431284" y="4965163"/>
            <a:ext cx="2688076" cy="8361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ссылка</a:t>
            </a:r>
          </a:p>
        </p:txBody>
      </p:sp>
      <p:pic>
        <p:nvPicPr>
          <p:cNvPr id="4" name="Самоцветный край Урала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0C23E752-049A-4916-9BEB-96BB6676C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78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3680" y="812826"/>
            <a:ext cx="1178560" cy="1178560"/>
          </a:xfrm>
          <a:prstGeom prst="rect">
            <a:avLst/>
          </a:prstGeom>
        </p:spPr>
      </p:pic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870E79-2D4E-4534-8FDD-6770498E1FC8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44A1850-D1F7-4B59-BE96-39980461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8745285" y="5526360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06FB99-99A7-431B-84DA-947A762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053BB77-5921-4868-8824-2481F05D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DBDBD"/>
              </a:clrFrom>
              <a:clrTo>
                <a:srgbClr val="BDBD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84" y="757173"/>
            <a:ext cx="9824231" cy="56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265A955-73BB-444B-ACCF-03C25551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7" y="3546392"/>
            <a:ext cx="866029" cy="5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14:cNvPr>
              <p14:cNvContentPartPr/>
              <p14:nvPr/>
            </p14:nvContentPartPr>
            <p14:xfrm>
              <a:off x="5927237" y="4259904"/>
              <a:ext cx="531360" cy="1260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1597" y="4223904"/>
                <a:ext cx="603000" cy="197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62B262C-24B6-439E-9FFC-89CE4818F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18614" r="24929" b="2726"/>
          <a:stretch/>
        </p:blipFill>
        <p:spPr bwMode="auto">
          <a:xfrm>
            <a:off x="5010330" y="1863068"/>
            <a:ext cx="4015706" cy="44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14:cNvPr>
              <p14:cNvContentPartPr/>
              <p14:nvPr/>
            </p14:nvContentPartPr>
            <p14:xfrm>
              <a:off x="6987319" y="3746070"/>
              <a:ext cx="452160" cy="2228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51679" y="3710070"/>
                <a:ext cx="523800" cy="294480"/>
              </a:xfrm>
              <a:prstGeom prst="rect">
                <a:avLst/>
              </a:prstGeom>
            </p:spPr>
          </p:pic>
        </mc:Fallback>
      </mc:AlternateContent>
      <p:pic>
        <p:nvPicPr>
          <p:cNvPr id="18434" name="Picture 2">
            <a:extLst>
              <a:ext uri="{FF2B5EF4-FFF2-40B4-BE49-F238E27FC236}">
                <a16:creationId xmlns:a16="http://schemas.microsoft.com/office/drawing/2014/main" id="{680A5FEB-AFB9-4D93-8125-BC1E2AFE8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C5C5C5"/>
              </a:clrFrom>
              <a:clrTo>
                <a:srgbClr val="C5C5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33635" r="49523" b="13181"/>
          <a:stretch/>
        </p:blipFill>
        <p:spPr bwMode="auto">
          <a:xfrm>
            <a:off x="3954643" y="2692082"/>
            <a:ext cx="2632243" cy="30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F93091-2B76-4A5E-B745-4C8C35A85FCF}"/>
              </a:ext>
            </a:extLst>
          </p:cNvPr>
          <p:cNvSpPr txBox="1"/>
          <p:nvPr/>
        </p:nvSpPr>
        <p:spPr>
          <a:xfrm>
            <a:off x="7500383" y="2721114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2D9D3-7029-44ED-80D4-053BF1121FA5}"/>
              </a:ext>
            </a:extLst>
          </p:cNvPr>
          <p:cNvSpPr txBox="1"/>
          <p:nvPr/>
        </p:nvSpPr>
        <p:spPr>
          <a:xfrm>
            <a:off x="7559040" y="3392127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Якутия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34011-E030-4394-94BA-371D3F3E9F92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Возвращаемся домой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5C96232-1D53-4136-8131-F9119416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" y="2453464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14:cNvPr>
              <p14:cNvContentPartPr/>
              <p14:nvPr/>
            </p14:nvContentPartPr>
            <p14:xfrm>
              <a:off x="6093703" y="4283822"/>
              <a:ext cx="352080" cy="680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0744ED8B-2456-408D-A642-A89F079F11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58063" y="4248182"/>
                <a:ext cx="4237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14:cNvPr>
              <p14:cNvContentPartPr/>
              <p14:nvPr/>
            </p14:nvContentPartPr>
            <p14:xfrm>
              <a:off x="8079463" y="3575702"/>
              <a:ext cx="566280" cy="5310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BA79DB3-576C-4825-9A08-E0AFB552A87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43463" y="3539702"/>
                <a:ext cx="63792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14:cNvPr>
              <p14:cNvContentPartPr/>
              <p14:nvPr/>
            </p14:nvContentPartPr>
            <p14:xfrm>
              <a:off x="7738183" y="4396862"/>
              <a:ext cx="398160" cy="22932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2D01A8B0-97BC-4976-AC24-C0E9FC398B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02543" y="4360862"/>
                <a:ext cx="46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14:cNvPr>
              <p14:cNvContentPartPr/>
              <p14:nvPr/>
            </p14:nvContentPartPr>
            <p14:xfrm>
              <a:off x="6730543" y="5003102"/>
              <a:ext cx="575280" cy="1249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133B14F-1082-4151-8F08-A92D93EE4F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94903" y="4967462"/>
                <a:ext cx="646920" cy="1965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5C0A6BA-3B52-4F62-B42F-AD35F353462E}"/>
              </a:ext>
            </a:extLst>
          </p:cNvPr>
          <p:cNvSpPr txBox="1"/>
          <p:nvPr/>
        </p:nvSpPr>
        <p:spPr>
          <a:xfrm>
            <a:off x="5584837" y="4774079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7E610-7E96-4DFE-B1B1-B1279EE19D85}"/>
              </a:ext>
            </a:extLst>
          </p:cNvPr>
          <p:cNvSpPr txBox="1"/>
          <p:nvPr/>
        </p:nvSpPr>
        <p:spPr>
          <a:xfrm>
            <a:off x="6192917" y="5076914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Сибирь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14:cNvPr>
              <p14:cNvContentPartPr/>
              <p14:nvPr/>
            </p14:nvContentPartPr>
            <p14:xfrm>
              <a:off x="4692523" y="4502110"/>
              <a:ext cx="531360" cy="212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56523" y="4466470"/>
                <a:ext cx="603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14:cNvPr>
              <p14:cNvContentPartPr/>
              <p14:nvPr/>
            </p14:nvContentPartPr>
            <p14:xfrm>
              <a:off x="3539826" y="4229801"/>
              <a:ext cx="380520" cy="1018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03826" y="4194161"/>
                <a:ext cx="45216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A2D5D94-8A72-47E2-AE4F-8727A1416851}"/>
              </a:ext>
            </a:extLst>
          </p:cNvPr>
          <p:cNvGrpSpPr/>
          <p:nvPr/>
        </p:nvGrpSpPr>
        <p:grpSpPr>
          <a:xfrm>
            <a:off x="5496095" y="5116256"/>
            <a:ext cx="928800" cy="129240"/>
            <a:chOff x="5516263" y="5070782"/>
            <a:chExt cx="928800" cy="12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89059EF5-B815-4F87-ABC9-E9C76E543E8F}"/>
                    </a:ext>
                  </a:extLst>
                </p14:cNvPr>
                <p14:cNvContentPartPr/>
                <p14:nvPr/>
              </p14:nvContentPartPr>
              <p14:xfrm>
                <a:off x="6092983" y="5177342"/>
                <a:ext cx="352080" cy="2268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89059EF5-B815-4F87-ABC9-E9C76E543E8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57343" y="5141342"/>
                  <a:ext cx="423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4B7C76DF-3EB2-4BFD-B732-834C86D63DB2}"/>
                    </a:ext>
                  </a:extLst>
                </p14:cNvPr>
                <p14:cNvContentPartPr/>
                <p14:nvPr/>
              </p14:nvContentPartPr>
              <p14:xfrm>
                <a:off x="5516263" y="5070782"/>
                <a:ext cx="344880" cy="9648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4B7C76DF-3EB2-4BFD-B732-834C86D63DB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80623" y="5034782"/>
                  <a:ext cx="416520" cy="16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8C15EBB6-A8D5-4BCD-95A0-BB3E152696D2}"/>
                  </a:ext>
                </a:extLst>
              </p14:cNvPr>
              <p14:cNvContentPartPr/>
              <p14:nvPr/>
            </p14:nvContentPartPr>
            <p14:xfrm>
              <a:off x="4914703" y="4834622"/>
              <a:ext cx="406080" cy="14472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8C15EBB6-A8D5-4BCD-95A0-BB3E152696D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79063" y="4798982"/>
                <a:ext cx="477720" cy="2163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6437599-4000-42D0-A6D4-FA18AE90E69A}"/>
              </a:ext>
            </a:extLst>
          </p:cNvPr>
          <p:cNvSpPr txBox="1"/>
          <p:nvPr/>
        </p:nvSpPr>
        <p:spPr>
          <a:xfrm>
            <a:off x="4676459" y="3630969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ECF13-963E-4F86-9800-27F87A100FC2}"/>
              </a:ext>
            </a:extLst>
          </p:cNvPr>
          <p:cNvSpPr txBox="1"/>
          <p:nvPr/>
        </p:nvSpPr>
        <p:spPr>
          <a:xfrm>
            <a:off x="4766039" y="3984124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Урал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EF4CE805-36F6-4183-AA74-7A5F0AEBB764}"/>
                  </a:ext>
                </a:extLst>
              </p14:cNvPr>
              <p14:cNvContentPartPr/>
              <p14:nvPr/>
            </p14:nvContentPartPr>
            <p14:xfrm>
              <a:off x="4308463" y="4779542"/>
              <a:ext cx="384840" cy="1332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EF4CE805-36F6-4183-AA74-7A5F0AEBB7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72823" y="4743902"/>
                <a:ext cx="4564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B44666F0-51DD-477E-8E34-A2AE67BBA342}"/>
                  </a:ext>
                </a:extLst>
              </p14:cNvPr>
              <p14:cNvContentPartPr/>
              <p14:nvPr/>
            </p14:nvContentPartPr>
            <p14:xfrm>
              <a:off x="3512863" y="4540502"/>
              <a:ext cx="342720" cy="1522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B44666F0-51DD-477E-8E34-A2AE67BBA34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76863" y="4504862"/>
                <a:ext cx="4143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7C294E8-551C-4435-B1C4-9C43C176BA3A}"/>
                  </a:ext>
                </a:extLst>
              </p14:cNvPr>
              <p14:cNvContentPartPr/>
              <p14:nvPr/>
            </p14:nvContentPartPr>
            <p14:xfrm>
              <a:off x="2985463" y="3966662"/>
              <a:ext cx="231120" cy="38484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7C294E8-551C-4435-B1C4-9C43C176BA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49823" y="3930662"/>
                <a:ext cx="302760" cy="4564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Управляющая кнопка: &quot;Вперед&quot; или &quot;Следующий&quot; 2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133A5B2-A707-4F8D-9A9A-EA7C62E3BAE2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8AFBE5-3C7A-4FDE-9459-A04AE9FA0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8DE5BC7-B150-410D-90ED-CA39ADBD85D8}"/>
              </a:ext>
            </a:extLst>
          </p:cNvPr>
          <p:cNvSpPr/>
          <p:nvPr/>
        </p:nvSpPr>
        <p:spPr>
          <a:xfrm>
            <a:off x="1717040" y="188938"/>
            <a:ext cx="8534400" cy="1101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Вспомни, какую цель ты ставил перед собой в начале занятия?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0A79B9E-D942-403C-B53F-3545D616128A}"/>
              </a:ext>
            </a:extLst>
          </p:cNvPr>
          <p:cNvSpPr/>
          <p:nvPr/>
        </p:nvSpPr>
        <p:spPr>
          <a:xfrm>
            <a:off x="1717040" y="1446094"/>
            <a:ext cx="8534400" cy="7992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Достиг ли цели?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A1E363C-DE11-476B-8F3B-87980985690E}"/>
              </a:ext>
            </a:extLst>
          </p:cNvPr>
          <p:cNvSpPr/>
          <p:nvPr/>
        </p:nvSpPr>
        <p:spPr>
          <a:xfrm>
            <a:off x="1717040" y="2629734"/>
            <a:ext cx="8534400" cy="7992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Что для тебя было самым интересным?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E42A7E9-92B7-4561-B1F2-B03F1A6A91B5}"/>
              </a:ext>
            </a:extLst>
          </p:cNvPr>
          <p:cNvSpPr/>
          <p:nvPr/>
        </p:nvSpPr>
        <p:spPr>
          <a:xfrm>
            <a:off x="1828800" y="3732094"/>
            <a:ext cx="8534400" cy="7992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Оцени свою работу на занятии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1F870BB-381E-4CB4-9555-FB371499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0" y="4178431"/>
            <a:ext cx="2078900" cy="203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108D6AA-CA7E-4014-919F-907DBE87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48" y="4671100"/>
            <a:ext cx="164480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2A28855-DD8B-4F8E-86E0-48BC8171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47" y="4593475"/>
            <a:ext cx="2078900" cy="18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757FF7-71F4-43DE-BDE2-08BC62AD83B0}"/>
              </a:ext>
            </a:extLst>
          </p:cNvPr>
          <p:cNvSpPr txBox="1"/>
          <p:nvPr/>
        </p:nvSpPr>
        <p:spPr>
          <a:xfrm>
            <a:off x="205789" y="5986220"/>
            <a:ext cx="369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я активно работал и мне всё было понятно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2701D-9AB5-43A8-9B15-14A05DD325BA}"/>
              </a:ext>
            </a:extLst>
          </p:cNvPr>
          <p:cNvSpPr txBox="1"/>
          <p:nvPr/>
        </p:nvSpPr>
        <p:spPr>
          <a:xfrm>
            <a:off x="4246880" y="6132895"/>
            <a:ext cx="369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мне было сложно и не все понятно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11E7B-95FD-4506-85AB-432AE6BF47E1}"/>
              </a:ext>
            </a:extLst>
          </p:cNvPr>
          <p:cNvSpPr txBox="1"/>
          <p:nvPr/>
        </p:nvSpPr>
        <p:spPr>
          <a:xfrm>
            <a:off x="8287971" y="6058060"/>
            <a:ext cx="369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мне было совсем непонятно</a:t>
            </a:r>
          </a:p>
        </p:txBody>
      </p:sp>
      <p:sp>
        <p:nvSpPr>
          <p:cNvPr id="14" name="Управляющая кнопка: &quot;Вперед&quot; или &quot;Следующий&quot;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6F257F-1918-4B47-9CB9-8926BE0E9D6F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8AFBE5-3C7A-4FDE-9459-A04AE9FA0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A03E3-247D-45C8-9C09-64B644163587}"/>
              </a:ext>
            </a:extLst>
          </p:cNvPr>
          <p:cNvSpPr txBox="1"/>
          <p:nvPr/>
        </p:nvSpPr>
        <p:spPr>
          <a:xfrm>
            <a:off x="1869440" y="2245360"/>
            <a:ext cx="802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Спасибо </a:t>
            </a:r>
            <a:r>
              <a:rPr lang="ru-RU" sz="6600"/>
              <a:t>за работу!</a:t>
            </a:r>
            <a:endParaRPr lang="ru-RU" sz="6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9274F4-2C4B-4200-9550-342FB15D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3708" y="2570480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cover/>
      </p:transition>
    </mc:Choice>
    <mc:Fallback xmlns="">
      <p:transition spd="slow" advClick="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757B25-76EF-4BF6-985F-213017EA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524723-8418-4FCE-ACED-454EDA6E3166}"/>
              </a:ext>
            </a:extLst>
          </p:cNvPr>
          <p:cNvSpPr/>
          <p:nvPr/>
        </p:nvSpPr>
        <p:spPr>
          <a:xfrm>
            <a:off x="3122612" y="989876"/>
            <a:ext cx="8239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у нас будет необычное занятие, мы отправимся в путешествие. Чтобы оно прошло успешно, тебе надо быть собранным, внимательным и активным. Желаю тебе удачи!</a:t>
            </a:r>
            <a:endParaRPr lang="ru-RU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D0F265-B291-4ED3-8651-5E6626BB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8" y="2611120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F7C6C1-016A-45E8-B2B4-2D13446A7D8A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2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2F054D-2621-4941-A712-8C14C5C7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4" name="внеурочка ископаемые">
            <a:hlinkClick r:id="" action="ppaction://media"/>
            <a:extLst>
              <a:ext uri="{FF2B5EF4-FFF2-40B4-BE49-F238E27FC236}">
                <a16:creationId xmlns:a16="http://schemas.microsoft.com/office/drawing/2014/main" id="{844782E7-D3A5-455D-BEF5-4D2AB31360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" y="1488440"/>
            <a:ext cx="1290320" cy="129032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D1D4C3-5EB1-4C12-AE49-92EF628C18F9}"/>
              </a:ext>
            </a:extLst>
          </p:cNvPr>
          <p:cNvSpPr/>
          <p:nvPr/>
        </p:nvSpPr>
        <p:spPr>
          <a:xfrm>
            <a:off x="4653280" y="477520"/>
            <a:ext cx="6451600" cy="1544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Определи, чему посвящено стихотворение, чтобы узнать, куда мы отправимся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3B7DD-00B3-48B4-91B5-22133752ABA4}"/>
              </a:ext>
            </a:extLst>
          </p:cNvPr>
          <p:cNvSpPr txBox="1"/>
          <p:nvPr/>
        </p:nvSpPr>
        <p:spPr>
          <a:xfrm>
            <a:off x="3434080" y="3429000"/>
            <a:ext cx="719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О полезных ископаемых</a:t>
            </a:r>
            <a:endParaRPr lang="ru-RU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02066-968F-4E27-B248-8C731F3DB6FC}"/>
              </a:ext>
            </a:extLst>
          </p:cNvPr>
          <p:cNvSpPr txBox="1"/>
          <p:nvPr/>
        </p:nvSpPr>
        <p:spPr>
          <a:xfrm>
            <a:off x="3434080" y="4695578"/>
            <a:ext cx="8625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Мы отправимся в места, богатые полезными ископаемыми</a:t>
            </a:r>
            <a:endParaRPr lang="ru-RU" sz="3600" dirty="0"/>
          </a:p>
        </p:txBody>
      </p:sp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8A9A3F-AAA0-49DC-91BA-380BBF45D02D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EA6B9F6-6371-4615-A8D2-8EDCF3BA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065">
            <a:off x="3322559" y="1712385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53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37A7B-DBCA-4856-BECC-0EF6A684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F7D8D14-B061-4DC9-B65E-449664D0D5FF}"/>
              </a:ext>
            </a:extLst>
          </p:cNvPr>
          <p:cNvSpPr/>
          <p:nvPr/>
        </p:nvSpPr>
        <p:spPr>
          <a:xfrm>
            <a:off x="2631440" y="883920"/>
            <a:ext cx="6451600" cy="1544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Тема занятия: Сокровища Земли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8C9457-D16B-458C-85C0-C2A4A8C3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2" y="3145405"/>
            <a:ext cx="3938888" cy="35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9166C8-8017-4CC5-8AC7-0BC8F09D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7388" y="1341120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F56F2C0-57D4-4A04-A19A-DD853309EAED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7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FEFA9-BC48-4974-8C57-19397F42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6F4821F-A42E-4D03-9E04-D67621FEACFC}"/>
              </a:ext>
            </a:extLst>
          </p:cNvPr>
          <p:cNvSpPr/>
          <p:nvPr/>
        </p:nvSpPr>
        <p:spPr>
          <a:xfrm>
            <a:off x="2870200" y="335280"/>
            <a:ext cx="6451600" cy="1127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Какую цель поставим перед собой?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C438261-06D5-4A62-B5BA-3FD4CE372811}"/>
              </a:ext>
            </a:extLst>
          </p:cNvPr>
          <p:cNvSpPr/>
          <p:nvPr/>
        </p:nvSpPr>
        <p:spPr>
          <a:xfrm>
            <a:off x="1620520" y="2946400"/>
            <a:ext cx="9413240" cy="1127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Цель занятия: расширить свои знания о полезных ископаемых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89D2C79-3121-4A40-AABE-560E05DDCDDE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3DC667-C3AD-41B6-9ACA-EF680B0A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065">
            <a:off x="1762999" y="1133839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1F12A9-A6B2-4752-9456-F3E1DECA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1DE70F4-DE36-4BFA-AA40-7EB27E0394CD}"/>
              </a:ext>
            </a:extLst>
          </p:cNvPr>
          <p:cNvSpPr/>
          <p:nvPr/>
        </p:nvSpPr>
        <p:spPr>
          <a:xfrm>
            <a:off x="2870200" y="1097280"/>
            <a:ext cx="6451600" cy="11277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Что возьмем с собой в путешествие?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3E2A2F2-296F-468C-A0CD-EF68313EC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2000" r="4370" b="13185"/>
          <a:stretch/>
        </p:blipFill>
        <p:spPr bwMode="auto">
          <a:xfrm>
            <a:off x="365760" y="2346594"/>
            <a:ext cx="3627120" cy="292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E947099-E0FE-4902-9056-D5F01102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9171">
            <a:off x="7235122" y="2535255"/>
            <a:ext cx="3475092" cy="25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98600F9-333E-42C6-99EF-72238B981971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AB56714-76F0-44B1-8CD4-58FA05AC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2162">
            <a:off x="1897471" y="468230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5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81D58D3-DC12-4825-B43F-241E5DB9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053BB77-5921-4868-8824-2481F05D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84" y="757173"/>
            <a:ext cx="9824231" cy="56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265A955-73BB-444B-ACCF-03C25551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7" y="3546392"/>
            <a:ext cx="866029" cy="5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14:cNvPr>
              <p14:cNvContentPartPr/>
              <p14:nvPr/>
            </p14:nvContentPartPr>
            <p14:xfrm>
              <a:off x="3539826" y="4229801"/>
              <a:ext cx="380520" cy="1018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C111556-D9F9-4433-AFA2-7B7585FEDF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3826" y="4194161"/>
                <a:ext cx="4521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14:cNvPr>
              <p14:cNvContentPartPr/>
              <p14:nvPr/>
            </p14:nvContentPartPr>
            <p14:xfrm>
              <a:off x="4387061" y="4436008"/>
              <a:ext cx="531360" cy="212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BE4FF5D7-9FC0-462E-862C-1C47F0843D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1061" y="4400368"/>
                <a:ext cx="603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14:cNvPr>
              <p14:cNvContentPartPr/>
              <p14:nvPr/>
            </p14:nvContentPartPr>
            <p14:xfrm>
              <a:off x="5564640" y="4322904"/>
              <a:ext cx="531360" cy="1260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9407249-50EF-41AA-953A-8A3CD071A8A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9000" y="4286904"/>
                <a:ext cx="6030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14:cNvPr>
              <p14:cNvContentPartPr/>
              <p14:nvPr/>
            </p14:nvContentPartPr>
            <p14:xfrm>
              <a:off x="6685431" y="3988593"/>
              <a:ext cx="452160" cy="2228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236F0145-1B15-42BD-9EF2-190F35A9CBB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791" y="3952593"/>
                <a:ext cx="523800" cy="2944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4F93091-2B76-4A5E-B745-4C8C35A85FCF}"/>
              </a:ext>
            </a:extLst>
          </p:cNvPr>
          <p:cNvSpPr txBox="1"/>
          <p:nvPr/>
        </p:nvSpPr>
        <p:spPr>
          <a:xfrm>
            <a:off x="7457057" y="2886033"/>
            <a:ext cx="87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2D9D3-7029-44ED-80D4-053BF1121FA5}"/>
              </a:ext>
            </a:extLst>
          </p:cNvPr>
          <p:cNvSpPr txBox="1"/>
          <p:nvPr/>
        </p:nvSpPr>
        <p:spPr>
          <a:xfrm>
            <a:off x="7559040" y="3392127"/>
            <a:ext cx="244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Якутия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34011-E030-4394-94BA-371D3F3E9F92}"/>
              </a:ext>
            </a:extLst>
          </p:cNvPr>
          <p:cNvSpPr/>
          <p:nvPr/>
        </p:nvSpPr>
        <p:spPr>
          <a:xfrm>
            <a:off x="1717040" y="188938"/>
            <a:ext cx="8534400" cy="822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Первая точка назначения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5C96232-1D53-4136-8131-F9119416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" y="2453464"/>
            <a:ext cx="2794639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DDA1D1-E71C-457B-AA2A-3D823F74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"/>
            <a:ext cx="12193127" cy="685736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3A01048-06B6-49A4-A219-AF66C733B9FD}"/>
              </a:ext>
            </a:extLst>
          </p:cNvPr>
          <p:cNvSpPr/>
          <p:nvPr/>
        </p:nvSpPr>
        <p:spPr>
          <a:xfrm>
            <a:off x="1717040" y="188938"/>
            <a:ext cx="8534400" cy="10201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Знаешь ли ты, какие полезные ископаемые здесь добывают?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F90F4BB-B097-49D4-AAA4-47DE0E82D359}"/>
              </a:ext>
            </a:extLst>
          </p:cNvPr>
          <p:cNvSpPr/>
          <p:nvPr/>
        </p:nvSpPr>
        <p:spPr>
          <a:xfrm>
            <a:off x="375920" y="1397978"/>
            <a:ext cx="5262880" cy="745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Сейчас мы это проверим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A76CFEF-54BA-4B77-B041-2057351274C9}"/>
              </a:ext>
            </a:extLst>
          </p:cNvPr>
          <p:cNvSpPr/>
          <p:nvPr/>
        </p:nvSpPr>
        <p:spPr>
          <a:xfrm>
            <a:off x="6319520" y="1397978"/>
            <a:ext cx="5262880" cy="745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Отгадай загадки!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A56120-9AA9-4F86-875B-263EC0CD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31616"/>
              </p:ext>
            </p:extLst>
          </p:nvPr>
        </p:nvGraphicFramePr>
        <p:xfrm>
          <a:off x="756920" y="2578291"/>
          <a:ext cx="3611880" cy="213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1880">
                  <a:extLst>
                    <a:ext uri="{9D8B030D-6E8A-4147-A177-3AD203B41FA5}">
                      <a16:colId xmlns:a16="http://schemas.microsoft.com/office/drawing/2014/main" val="2124482358"/>
                    </a:ext>
                  </a:extLst>
                </a:gridCol>
              </a:tblGrid>
              <a:tr h="17576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Без неё не побежит,</a:t>
                      </a:r>
                      <a:br>
                        <a:rPr lang="ru-RU" sz="2400" dirty="0">
                          <a:effectLst/>
                        </a:rPr>
                      </a:br>
                      <a:r>
                        <a:rPr lang="ru-RU" sz="2400" dirty="0">
                          <a:effectLst/>
                        </a:rPr>
                        <a:t>Ни такси, ни мотоцикл,</a:t>
                      </a:r>
                      <a:br>
                        <a:rPr lang="ru-RU" sz="2400" dirty="0">
                          <a:effectLst/>
                        </a:rPr>
                      </a:br>
                      <a:r>
                        <a:rPr lang="ru-RU" sz="2400" dirty="0">
                          <a:effectLst/>
                        </a:rPr>
                        <a:t>Не поднимется ракета.</a:t>
                      </a:r>
                      <a:br>
                        <a:rPr lang="ru-RU" sz="2400" dirty="0">
                          <a:effectLst/>
                        </a:rPr>
                      </a:br>
                      <a:r>
                        <a:rPr lang="ru-RU" sz="2400" dirty="0">
                          <a:effectLst/>
                        </a:rPr>
                        <a:t>Отгадайте, что же это?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42013282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7FF3ED82-ADEB-4315-83EE-F6A6BF4D0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/>
          <a:stretch/>
        </p:blipFill>
        <p:spPr bwMode="auto">
          <a:xfrm>
            <a:off x="5638800" y="2661920"/>
            <a:ext cx="3605230" cy="24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753B9-61A2-4E44-91F4-7F515D8B2223}"/>
              </a:ext>
            </a:extLst>
          </p:cNvPr>
          <p:cNvSpPr txBox="1"/>
          <p:nvPr/>
        </p:nvSpPr>
        <p:spPr>
          <a:xfrm>
            <a:off x="7000240" y="5134902"/>
            <a:ext cx="140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нефть</a:t>
            </a:r>
          </a:p>
        </p:txBody>
      </p:sp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760D89A-BF45-49F2-BCD2-DF2F7C059691}"/>
              </a:ext>
            </a:extLst>
          </p:cNvPr>
          <p:cNvSpPr/>
          <p:nvPr/>
        </p:nvSpPr>
        <p:spPr>
          <a:xfrm>
            <a:off x="10657840" y="6187440"/>
            <a:ext cx="1330960" cy="57912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4BEFB6B-0079-4971-AC48-088D9D09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935" flipH="1">
            <a:off x="3534307" y="4453164"/>
            <a:ext cx="1870573" cy="11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461</Words>
  <Application>Microsoft Office PowerPoint</Application>
  <PresentationFormat>Широкоэкранный</PresentationFormat>
  <Paragraphs>97</Paragraphs>
  <Slides>24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Добро пожаловать на внеурочное занятие!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на дистанционное занятие!</dc:title>
  <dc:creator>Ирина Кулагина</dc:creator>
  <cp:lastModifiedBy>Мишина Наталья</cp:lastModifiedBy>
  <cp:revision>24</cp:revision>
  <dcterms:created xsi:type="dcterms:W3CDTF">2020-05-12T14:54:52Z</dcterms:created>
  <dcterms:modified xsi:type="dcterms:W3CDTF">2022-06-01T06:13:43Z</dcterms:modified>
</cp:coreProperties>
</file>