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1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МБОУ СОШ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B336-3408-4E56-B7A9-705A153CFAB8}" type="datetime1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8FA76-3FBF-40DE-A1B1-52AF533799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45230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МБОУ СОШ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8383E-0FD9-444E-913B-7A15417E9F72}" type="datetime1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CB650-ACF8-4EDD-A8F0-964CD974E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324462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МБОУ СОШ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8FB482-B26B-4309-AC3B-1984E48BAB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A30AE5-2D5E-47C9-9543-66EACF4D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B905932-3DF6-4728-9978-C1390E799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E6A824-E8D9-4EB1-B3EB-293B1F6F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FFF7-FB42-435D-9553-81F6395E0F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79B570-BA3A-4545-8847-DA6CBCBE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95850" y="536575"/>
            <a:ext cx="4114800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F8FB2F-8628-46AA-AA3A-4F0236BA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61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05CEC5-263F-430B-A7A3-4D60AE53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0A29C9-2F9A-44EA-A794-2566A280D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91D7FB-CAEF-49E1-A84F-4425BE9F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B3B9-38C9-4357-87C0-ACE1D06174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361ADB-CCF5-42A0-AEDF-92107892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80CB7E-B30A-4254-8274-D9915E77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42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16FE38D-78BC-4B22-BDA8-DC4CCAB58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03B2EED-EC6A-478A-8B5C-A6A0DF6B8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47432E-411C-411A-AFF9-3EE1603B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9EE7-94FA-4CAD-BE2B-FC9AE1BBD8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27C35B-2EA8-46DF-9009-6CED653B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9800F6-56B1-4D27-8662-D74DBD02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0D2205-637D-4B70-8FCB-481AF9F0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90EE51-0750-49D4-BCBC-129FFD296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CE7FC5-13B7-4D3E-AE4C-A798B42D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3C27-4A3D-4372-BEF0-26D068177D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68BF7F-E425-43C8-B8E5-C85F1616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3775" y="393700"/>
            <a:ext cx="4114800" cy="365125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56233E-07FC-4471-8E60-433BDF3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39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5F468B-0B83-43CF-A8C8-23D9F95E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9F6F10-2728-4014-BEC6-E9E835A8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9888F6-6E94-4028-8217-41C1187E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C53B-E5BC-4E66-BF2E-A9BAC87B8D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01C364-A376-41DB-B301-24D1E1F4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5885FB-6F31-4590-8FDF-FE1F8E67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55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CBD40B-F342-4D90-BEC6-DA2FE05B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DE47CE-0E5E-40DD-A50B-22D0988FB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E4318F-FBDF-4786-895E-B0323754D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75F8EA-9025-4EC8-B3A9-07041C1D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DFBA-2AB4-4E9B-8D73-5650D1B5B2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D80671-52E1-4601-B543-2BCD0B9F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D6C303-B0EE-43B1-88AE-CB8C86F1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76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D9DF41-99C3-480A-A620-ECB451C4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AA9CA2-DFE2-4596-A97E-9FFF6BB0F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F1DDB2F-96ED-4700-B450-1A23E0C62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8C08846-A790-4F61-91D7-B4318D6DA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7DF7DB8-8F3C-4B15-83E6-3DE91EA02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0C71322-FFB5-455E-A5F9-7A93DF4A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74D6-4558-4B85-B3EE-8D52528E1A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347EFBA-34A2-474A-BE96-4ECEDB01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618FD37-D428-4EFE-A591-CCCF9B87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02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F1F6D5-A5CE-48F4-8A28-C6615B58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2F16455-ADD8-44CE-A795-0885A2CE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8A0D-F974-4C1F-9C02-6CB2D62622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AE7699B-4AEA-4EFD-B828-35B7DDE7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C1174FD-C601-4CFC-8055-F343F0B2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27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6462615-1F0F-4D0C-8F9F-711F8695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CD1F-16BB-4B3A-BD15-BF3FB2BA82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52F6A28-7EAC-41A8-92F0-DA0EBDDA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D996222-B1D1-4A56-AF1E-77AD0096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33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3957DF-CA58-41C2-B7AE-CB6530A4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D8B538-D475-4642-BF15-B4E98D7BC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55252DD-04BF-430A-9AE7-884C693CA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D14F05-FAA6-4A17-A9A0-FA5BD8E1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FD6F-8DB4-4E6E-839C-C3BD9B830C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93A25EF-41D6-4346-9678-E5D54DD1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AC1F72-CAD2-4A0D-BC3C-3618F69D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94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7125D5-27DF-4958-85BA-142AA516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A0545BF-FA67-4093-8B52-F4ABBDABE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20B7E85-4B44-48C5-9440-BBB874297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BFF5613-E157-40CA-A1C4-FDC99370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F8A0-743A-48F2-B499-E251FC1B60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22190DF-8124-47C8-BF4A-90763E31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CCAFD9-5AEA-4395-A244-0EAE26C7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46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D230B2-4E76-49E3-A005-7653FC20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498A829-946B-4D81-8B76-2036FA262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444F91-FDF0-4BAA-B0EC-50C49D57E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ACF6A-E208-4820-A9D1-9890E10D24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7D0E61-3985-45EF-BE61-E3BC41ABE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5054FA-597A-4162-9F1B-0913FF43A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A24B-11CC-407F-9BB3-9F9765EDEF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90E97D4-1F2E-48FB-9BA9-6A1D4C2136E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974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yugorsk-five-school.ru/svedeniya-ob-obrazovatelnoy-organiz/rukovodstvo-pedagogicheskiy-sostav/kharchenko-yesmira-yeldarovn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91;&#1088;&#1086;&#1082;\bd6704ab7470ce8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91;&#1088;&#1086;&#1082;\djatel-stuchit-po-derevu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91;&#1088;&#1086;&#1082;\single_frog_croak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E2171-9817-4C64-92D4-6351AAE83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978" y="1402670"/>
            <a:ext cx="9873465" cy="23876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Урок ритмики в группе детей с ОВЗ по теме:</a:t>
            </a:r>
            <a:br>
              <a:rPr lang="ru-RU" sz="3200" b="1" dirty="0" smtClean="0"/>
            </a:br>
            <a:r>
              <a:rPr lang="ru-RU" sz="3200" b="1" dirty="0" smtClean="0"/>
              <a:t> «Самостоятельное ритмико-танцевальное творчество»</a:t>
            </a:r>
            <a:endParaRPr lang="ru-RU" sz="3200" dirty="0">
              <a:latin typeface="+mn-l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17889" y="680413"/>
            <a:ext cx="6904232" cy="365125"/>
          </a:xfrm>
        </p:spPr>
        <p:txBody>
          <a:bodyPr/>
          <a:lstStyle/>
          <a:p>
            <a:r>
              <a:rPr lang="ru-RU" b="1" u="sng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№5» г.Югорск, ул.Садовая 1 б, </a:t>
            </a:r>
            <a:br>
              <a:rPr lang="ru-RU" b="1" u="sng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Харченко ЭсмираЭльдаровна, 89227757006</a:t>
            </a:r>
            <a:endParaRPr lang="ru-RU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1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39100" y="464659"/>
            <a:ext cx="8852899" cy="365125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№5» г.Югорск, ул.Садовая 1 б, </a:t>
            </a:r>
            <a:b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Харченко </a:t>
            </a:r>
            <a:r>
              <a:rPr lang="ru-RU" b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ЭсмираЭльдаровна</a:t>
            </a: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89227757006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B6F63357-79D3-4B26-A3C9-C8283478977C}"/>
              </a:ext>
            </a:extLst>
          </p:cNvPr>
          <p:cNvGrpSpPr>
            <a:grpSpLocks/>
          </p:cNvGrpSpPr>
          <p:nvPr/>
        </p:nvGrpSpPr>
        <p:grpSpPr bwMode="auto">
          <a:xfrm>
            <a:off x="2171948" y="1166786"/>
            <a:ext cx="9591675" cy="533400"/>
            <a:chOff x="1296" y="2044"/>
            <a:chExt cx="6042" cy="336"/>
          </a:xfrm>
        </p:grpSpPr>
        <p:sp>
          <p:nvSpPr>
            <p:cNvPr id="9" name="Line 8">
              <a:extLst>
                <a:ext uri="{FF2B5EF4-FFF2-40B4-BE49-F238E27FC236}">
                  <a16:creationId xmlns:a16="http://schemas.microsoft.com/office/drawing/2014/main" xmlns="" id="{0DF6A419-5E2A-4E00-8DB3-6FB886C8F5B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2377"/>
              <a:ext cx="5898" cy="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xmlns="" id="{2F8CE34E-CCAC-4556-BD1B-3B879F66DC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4" y="2098"/>
              <a:ext cx="12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Групповая  работа</a:t>
              </a:r>
              <a:endParaRPr lang="ru-RU" b="1" dirty="0" smtClean="0"/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xmlns="" id="{D54B6CF8-FCC0-4162-ABF5-C28C496714C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17" name="Text Box 16">
            <a:extLst>
              <a:ext uri="{FF2B5EF4-FFF2-40B4-BE49-F238E27FC236}">
                <a16:creationId xmlns:a16="http://schemas.microsoft.com/office/drawing/2014/main" xmlns="" id="{7475E854-19CD-4F94-955E-1BCBDD15793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32797" y="116922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32837" y="5008076"/>
            <a:ext cx="361154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объединяют карточки со своими танцами</a:t>
            </a:r>
            <a:endParaRPr lang="ru-RU" sz="14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xmlns="" id="{3BF23D00-37DA-4239-B795-05172009276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57007" y="1172102"/>
            <a:ext cx="6367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xmlns="" id="{1B416CA3-BD61-43D7-B8B6-F01704CD0EF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01825" y="117128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5</a:t>
            </a:r>
          </a:p>
        </p:txBody>
      </p:sp>
      <p:pic>
        <p:nvPicPr>
          <p:cNvPr id="47106" name="Picture 2" descr="https://e7.pngegg.com/pngimages/327/109/png-clipart-dance-child-six-children-dance-people-friendship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697" y="4557457"/>
            <a:ext cx="1939038" cy="1939038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6411433" y="5231360"/>
            <a:ext cx="4455042" cy="32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Получается один общий танец</a:t>
            </a:r>
            <a:endParaRPr lang="ru-RU" sz="14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0770" y="2000129"/>
            <a:ext cx="3968012" cy="2976009"/>
          </a:xfr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098" y="1991177"/>
            <a:ext cx="3993992" cy="2995494"/>
          </a:xfrm>
          <a:prstGeom prst="rect">
            <a:avLst/>
          </a:prstGeom>
        </p:spPr>
      </p:pic>
      <p:grpSp>
        <p:nvGrpSpPr>
          <p:cNvPr id="21" name="Group 17">
            <a:extLst>
              <a:ext uri="{FF2B5EF4-FFF2-40B4-BE49-F238E27FC236}">
                <a16:creationId xmlns:a16="http://schemas.microsoft.com/office/drawing/2014/main" xmlns="" id="{16F133C4-0A28-4110-AA65-EAD59917EB65}"/>
              </a:ext>
            </a:extLst>
          </p:cNvPr>
          <p:cNvGrpSpPr>
            <a:grpSpLocks/>
          </p:cNvGrpSpPr>
          <p:nvPr/>
        </p:nvGrpSpPr>
        <p:grpSpPr bwMode="auto">
          <a:xfrm>
            <a:off x="2244601" y="1130389"/>
            <a:ext cx="520700" cy="484188"/>
            <a:chOff x="1248" y="3230"/>
            <a:chExt cx="328" cy="305"/>
          </a:xfrm>
        </p:grpSpPr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xmlns="" id="{27026E61-E4E6-4A21-82E7-0B148503319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xmlns="" id="{A609054A-54DA-4600-BB98-6FD91B2D5C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4950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39100" y="464659"/>
            <a:ext cx="8852899" cy="365125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№5» г.Югорск, ул.Садовая 1 б, </a:t>
            </a:r>
            <a:b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Харченко </a:t>
            </a:r>
            <a:r>
              <a:rPr lang="ru-RU" b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ЭсмираЭльдаровна</a:t>
            </a: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89227757006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B6F63357-79D3-4B26-A3C9-C8283478977C}"/>
              </a:ext>
            </a:extLst>
          </p:cNvPr>
          <p:cNvGrpSpPr>
            <a:grpSpLocks/>
          </p:cNvGrpSpPr>
          <p:nvPr/>
        </p:nvGrpSpPr>
        <p:grpSpPr bwMode="auto">
          <a:xfrm>
            <a:off x="2171948" y="1166786"/>
            <a:ext cx="9591675" cy="533400"/>
            <a:chOff x="1296" y="2044"/>
            <a:chExt cx="6042" cy="336"/>
          </a:xfrm>
        </p:grpSpPr>
        <p:sp>
          <p:nvSpPr>
            <p:cNvPr id="9" name="Line 8">
              <a:extLst>
                <a:ext uri="{FF2B5EF4-FFF2-40B4-BE49-F238E27FC236}">
                  <a16:creationId xmlns:a16="http://schemas.microsoft.com/office/drawing/2014/main" xmlns="" id="{0DF6A419-5E2A-4E00-8DB3-6FB886C8F5B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2377"/>
              <a:ext cx="5898" cy="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xmlns="" id="{2F8CE34E-CCAC-4556-BD1B-3B879F66DC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4" y="2098"/>
              <a:ext cx="8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Итоги урока</a:t>
              </a:r>
              <a:endParaRPr lang="ru-RU" b="1" dirty="0" smtClean="0"/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xmlns="" id="{D54B6CF8-FCC0-4162-ABF5-C28C496714C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17" name="Text Box 16">
            <a:extLst>
              <a:ext uri="{FF2B5EF4-FFF2-40B4-BE49-F238E27FC236}">
                <a16:creationId xmlns:a16="http://schemas.microsoft.com/office/drawing/2014/main" xmlns="" id="{7475E854-19CD-4F94-955E-1BCBDD15793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32797" y="116922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32837" y="5008076"/>
            <a:ext cx="7846828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вместе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обучающимися подводит итоги урока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организует рефлексию и самооценку учениками собственной учебной деятельности на уроке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наметить цели дальнейшей деятельности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xmlns="" id="{3BF23D00-37DA-4239-B795-05172009276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57007" y="1172102"/>
            <a:ext cx="6367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xmlns="" id="{1B416CA3-BD61-43D7-B8B6-F01704CD0EF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01825" y="117128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5</a:t>
            </a:r>
          </a:p>
        </p:txBody>
      </p:sp>
      <p:pic>
        <p:nvPicPr>
          <p:cNvPr id="47106" name="Picture 2" descr="https://e7.pngegg.com/pngimages/327/109/png-clipart-dance-child-six-children-dance-people-friendship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697" y="4557457"/>
            <a:ext cx="1939038" cy="1939038"/>
          </a:xfrm>
          <a:prstGeom prst="rect">
            <a:avLst/>
          </a:prstGeom>
          <a:noFill/>
        </p:spPr>
      </p:pic>
      <p:grpSp>
        <p:nvGrpSpPr>
          <p:cNvPr id="21" name="Group 2">
            <a:extLst>
              <a:ext uri="{FF2B5EF4-FFF2-40B4-BE49-F238E27FC236}">
                <a16:creationId xmlns:a16="http://schemas.microsoft.com/office/drawing/2014/main" xmlns="" id="{CA4AF503-3B73-4D66-A584-577BCB3B30C6}"/>
              </a:ext>
            </a:extLst>
          </p:cNvPr>
          <p:cNvGrpSpPr>
            <a:grpSpLocks/>
          </p:cNvGrpSpPr>
          <p:nvPr/>
        </p:nvGrpSpPr>
        <p:grpSpPr bwMode="auto">
          <a:xfrm>
            <a:off x="2202067" y="1117981"/>
            <a:ext cx="520700" cy="484188"/>
            <a:chOff x="1248" y="1440"/>
            <a:chExt cx="328" cy="305"/>
          </a:xfrm>
        </p:grpSpPr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xmlns="" id="{270BD67E-1036-4B51-8E65-443BFFDE871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9" name="Text Box 6">
              <a:extLst>
                <a:ext uri="{FF2B5EF4-FFF2-40B4-BE49-F238E27FC236}">
                  <a16:creationId xmlns:a16="http://schemas.microsoft.com/office/drawing/2014/main" xmlns="" id="{3BF23D00-37DA-4239-B795-05172009276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9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1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722" y="1921371"/>
            <a:ext cx="3605054" cy="2703791"/>
          </a:xfr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294" y="1905915"/>
            <a:ext cx="3593445" cy="269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9508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39100" y="464659"/>
            <a:ext cx="8852899" cy="365125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№5» г.Югорск, ул.Садовая 1 б, </a:t>
            </a:r>
            <a:b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Харченко </a:t>
            </a:r>
            <a:r>
              <a:rPr lang="ru-RU" b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ЭсмираЭльдаровна</a:t>
            </a: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89227757006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B6F63357-79D3-4B26-A3C9-C8283478977C}"/>
              </a:ext>
            </a:extLst>
          </p:cNvPr>
          <p:cNvGrpSpPr>
            <a:grpSpLocks/>
          </p:cNvGrpSpPr>
          <p:nvPr/>
        </p:nvGrpSpPr>
        <p:grpSpPr bwMode="auto">
          <a:xfrm>
            <a:off x="2171948" y="1166789"/>
            <a:ext cx="9591675" cy="547688"/>
            <a:chOff x="1296" y="2044"/>
            <a:chExt cx="6042" cy="345"/>
          </a:xfrm>
        </p:grpSpPr>
        <p:sp>
          <p:nvSpPr>
            <p:cNvPr id="9" name="Line 8">
              <a:extLst>
                <a:ext uri="{FF2B5EF4-FFF2-40B4-BE49-F238E27FC236}">
                  <a16:creationId xmlns:a16="http://schemas.microsoft.com/office/drawing/2014/main" xmlns="" id="{0DF6A419-5E2A-4E00-8DB3-6FB886C8F5B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2377"/>
              <a:ext cx="5898" cy="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xmlns="" id="{2F8CE34E-CCAC-4556-BD1B-3B879F66DC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4" y="2098"/>
              <a:ext cx="25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hlinkClick r:id="rId2" tooltip="Харченко Эсмира Эльдаровна"/>
                </a:rPr>
                <a:t>Харченко </a:t>
              </a:r>
              <a:r>
                <a:rPr lang="ru-RU" sz="2400" dirty="0" err="1" smtClean="0">
                  <a:hlinkClick r:id="rId2" tooltip="Харченко Эсмира Эльдаровна"/>
                </a:rPr>
                <a:t>Эсмира</a:t>
              </a:r>
              <a:r>
                <a:rPr lang="ru-RU" sz="2400" dirty="0" smtClean="0">
                  <a:hlinkClick r:id="rId2" tooltip="Харченко Эсмира Эльдаровна"/>
                </a:rPr>
                <a:t> </a:t>
              </a:r>
              <a:r>
                <a:rPr lang="ru-RU" sz="2400" dirty="0" err="1" smtClean="0">
                  <a:hlinkClick r:id="rId2" tooltip="Харченко Эсмира Эльдаровна"/>
                </a:rPr>
                <a:t>Эльдаровна</a:t>
              </a:r>
              <a:endParaRPr lang="ru-RU" sz="2400" b="1" dirty="0" smtClean="0"/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xmlns="" id="{D54B6CF8-FCC0-4162-ABF5-C28C496714C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17" name="Text Box 16">
            <a:extLst>
              <a:ext uri="{FF2B5EF4-FFF2-40B4-BE49-F238E27FC236}">
                <a16:creationId xmlns:a16="http://schemas.microsoft.com/office/drawing/2014/main" xmlns="" id="{7475E854-19CD-4F94-955E-1BCBDD15793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32797" y="116922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xmlns="" id="{3BF23D00-37DA-4239-B795-05172009276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57007" y="1172102"/>
            <a:ext cx="6367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xmlns="" id="{1B416CA3-BD61-43D7-B8B6-F01704CD0EF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01825" y="117128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5</a:t>
            </a:r>
          </a:p>
        </p:txBody>
      </p:sp>
      <p:pic>
        <p:nvPicPr>
          <p:cNvPr id="19" name="Picture 2" descr="image1-3-193x300 Харченко Эсмира Эльдаров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300" y="1818168"/>
            <a:ext cx="1838325" cy="28575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292549" y="194605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Должность: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Уровень образования: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высшее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Категория: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первая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Стаж общий: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Стаж педагогический: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5 лет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50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39100" y="464659"/>
            <a:ext cx="8852899" cy="365125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№5» г.Югорск, ул.Садовая 1 б, </a:t>
            </a:r>
            <a:b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Харченко </a:t>
            </a:r>
            <a:r>
              <a:rPr lang="ru-RU" b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ЭсмираЭльдаровна</a:t>
            </a: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89227757006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9331965"/>
              </p:ext>
            </p:extLst>
          </p:nvPr>
        </p:nvGraphicFramePr>
        <p:xfrm>
          <a:off x="681311" y="1326406"/>
          <a:ext cx="10852728" cy="503371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544276">
                  <a:extLst>
                    <a:ext uri="{9D8B030D-6E8A-4147-A177-3AD203B41FA5}">
                      <a16:colId xmlns:a16="http://schemas.microsoft.com/office/drawing/2014/main" xmlns="" val="624156110"/>
                    </a:ext>
                  </a:extLst>
                </a:gridCol>
                <a:gridCol w="9308452">
                  <a:extLst>
                    <a:ext uri="{9D8B030D-6E8A-4147-A177-3AD203B41FA5}">
                      <a16:colId xmlns:a16="http://schemas.microsoft.com/office/drawing/2014/main" xmlns="" val="238026121"/>
                    </a:ext>
                  </a:extLst>
                </a:gridCol>
              </a:tblGrid>
              <a:tr h="231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037" marR="62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детей с ОВЗ 1-4 класс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037" marR="62037" marT="0" marB="0"/>
                </a:tc>
                <a:extLst>
                  <a:ext uri="{0D108BD9-81ED-4DB2-BD59-A6C34878D82A}">
                    <a16:rowId xmlns:a16="http://schemas.microsoft.com/office/drawing/2014/main" xmlns="" val="3329006379"/>
                  </a:ext>
                </a:extLst>
              </a:tr>
              <a:tr h="231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037" marR="62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Самостоятельное ритмико-танцевальное творчество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037" marR="62037" marT="0" marB="0"/>
                </a:tc>
                <a:extLst>
                  <a:ext uri="{0D108BD9-81ED-4DB2-BD59-A6C34878D82A}">
                    <a16:rowId xmlns:a16="http://schemas.microsoft.com/office/drawing/2014/main" xmlns="" val="3578687362"/>
                  </a:ext>
                </a:extLst>
              </a:tr>
              <a:tr h="231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урока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037" marR="620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Комбинированный 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037" marR="62037" marT="0" marB="0"/>
                </a:tc>
                <a:extLst>
                  <a:ext uri="{0D108BD9-81ED-4DB2-BD59-A6C34878D82A}">
                    <a16:rowId xmlns:a16="http://schemas.microsoft.com/office/drawing/2014/main" xmlns="" val="4008768675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037" marR="62037" marT="0" marB="0"/>
                </a:tc>
                <a:tc>
                  <a:txBody>
                    <a:bodyPr/>
                    <a:lstStyle/>
                    <a:p>
                      <a:pPr marL="457200" indent="1111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умения составлять танец из ранее изученных движений.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037" marR="62037" marT="0" marB="0"/>
                </a:tc>
                <a:extLst>
                  <a:ext uri="{0D108BD9-81ED-4DB2-BD59-A6C34878D82A}">
                    <a16:rowId xmlns:a16="http://schemas.microsoft.com/office/drawing/2014/main" xmlns="" val="4275869201"/>
                  </a:ext>
                </a:extLst>
              </a:tr>
              <a:tr h="4003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037" marR="620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Развивать:</a:t>
                      </a:r>
                    </a:p>
                    <a:p>
                      <a:pPr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творческие способности у детей, </a:t>
                      </a:r>
                    </a:p>
                    <a:p>
                      <a:pPr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умение создавать двигательные образы самостоятельно, используя навыки, полученные ранее.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формирование чувства ритма, посредством движений, развитие танцевальных навыков;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  снижение  психологического напряжения в процессе движения;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развитие опорно­-двигательной системы ребенка и координации движений в процессе игры.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Воспитывать умение выслушать и слышать другого, осознанно выполнять инструкцию взрослого. Воспитывать чувство уважения друг к другу.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Коррекционно-развивающая: Коррекция общей моторики,  недостатков пространственной организации движений (развитию необходимых двигательных навыков, умению управлять своим телом, формированию правильной осанки и походки), координацию движений.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037" marR="62037" marT="0" marB="0"/>
                </a:tc>
                <a:extLst>
                  <a:ext uri="{0D108BD9-81ED-4DB2-BD59-A6C34878D82A}">
                    <a16:rowId xmlns:a16="http://schemas.microsoft.com/office/drawing/2014/main" xmlns="" val="4212912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950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39100" y="464659"/>
            <a:ext cx="8852899" cy="365125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№5» г.Югорск, ул.Садовая 1 б, </a:t>
            </a:r>
            <a:b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Харченко </a:t>
            </a:r>
            <a:r>
              <a:rPr lang="ru-RU" b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ЭсмираЭльдаровна</a:t>
            </a: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89227757006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3628" y="1953061"/>
            <a:ext cx="4204900" cy="315367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6F63357-79D3-4B26-A3C9-C8283478977C}"/>
              </a:ext>
            </a:extLst>
          </p:cNvPr>
          <p:cNvGrpSpPr>
            <a:grpSpLocks/>
          </p:cNvGrpSpPr>
          <p:nvPr/>
        </p:nvGrpSpPr>
        <p:grpSpPr bwMode="auto">
          <a:xfrm>
            <a:off x="1085613" y="1144561"/>
            <a:ext cx="10877551" cy="555625"/>
            <a:chOff x="1248" y="2030"/>
            <a:chExt cx="6852" cy="350"/>
          </a:xfrm>
        </p:grpSpPr>
        <p:sp>
          <p:nvSpPr>
            <p:cNvPr id="9" name="Line 8">
              <a:extLst>
                <a:ext uri="{FF2B5EF4-FFF2-40B4-BE49-F238E27FC236}">
                  <a16:creationId xmlns:a16="http://schemas.microsoft.com/office/drawing/2014/main" xmlns="" id="{0DF6A419-5E2A-4E00-8DB3-6FB886C8F5B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2377"/>
              <a:ext cx="5898" cy="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67712EE-0A52-48BE-B7E2-6CFF71F0546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xmlns="" id="{2F8CE34E-CCAC-4556-BD1B-3B879F66DC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4" y="2098"/>
              <a:ext cx="63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Эмоциональный настрой на урок, подготовка организма к выполнению танцевальных </a:t>
              </a:r>
              <a:r>
                <a:rPr lang="ru-RU" b="1" dirty="0" smtClean="0"/>
                <a:t>движений</a:t>
              </a:r>
              <a:endParaRPr lang="ru-RU" b="1" dirty="0" smtClean="0"/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xmlns="" id="{D54B6CF8-FCC0-4162-ABF5-C28C496714C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pic>
        <p:nvPicPr>
          <p:cNvPr id="1028" name="Picture 4" descr="https://www.nicepng.com/png/full/5-58935_grass-lake-and-trees-transparent-png-clipart-fore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079" y="2992184"/>
            <a:ext cx="11564681" cy="3600000"/>
          </a:xfrm>
          <a:prstGeom prst="rect">
            <a:avLst/>
          </a:prstGeom>
          <a:noFill/>
        </p:spPr>
      </p:pic>
      <p:pic>
        <p:nvPicPr>
          <p:cNvPr id="1030" name="Picture 6" descr="https://phonoteka.org/uploads/posts/2021-05/1620931014_18-phonoteka_org-p-fizkultminutka-fon-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0989" y="2553077"/>
            <a:ext cx="2532161" cy="2519528"/>
          </a:xfrm>
          <a:prstGeom prst="rect">
            <a:avLst/>
          </a:prstGeom>
          <a:noFill/>
        </p:spPr>
      </p:pic>
      <p:pic>
        <p:nvPicPr>
          <p:cNvPr id="16" name="bd6704ab7470ce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994400" y="33274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95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39100" y="464659"/>
            <a:ext cx="8852899" cy="365125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№5» г.Югорск, ул.Садовая 1 б, </a:t>
            </a:r>
            <a:b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Харченко </a:t>
            </a:r>
            <a:r>
              <a:rPr lang="ru-RU" b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ЭсмираЭльдаровна</a:t>
            </a: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89227757006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B6F63357-79D3-4B26-A3C9-C8283478977C}"/>
              </a:ext>
            </a:extLst>
          </p:cNvPr>
          <p:cNvGrpSpPr>
            <a:grpSpLocks/>
          </p:cNvGrpSpPr>
          <p:nvPr/>
        </p:nvGrpSpPr>
        <p:grpSpPr bwMode="auto">
          <a:xfrm>
            <a:off x="2171948" y="1166786"/>
            <a:ext cx="9591675" cy="533400"/>
            <a:chOff x="1296" y="2044"/>
            <a:chExt cx="6042" cy="336"/>
          </a:xfrm>
        </p:grpSpPr>
        <p:sp>
          <p:nvSpPr>
            <p:cNvPr id="9" name="Line 8">
              <a:extLst>
                <a:ext uri="{FF2B5EF4-FFF2-40B4-BE49-F238E27FC236}">
                  <a16:creationId xmlns:a16="http://schemas.microsoft.com/office/drawing/2014/main" xmlns="" id="{0DF6A419-5E2A-4E00-8DB3-6FB886C8F5B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2377"/>
              <a:ext cx="5898" cy="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xmlns="" id="{2F8CE34E-CCAC-4556-BD1B-3B879F66DC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4" y="2098"/>
              <a:ext cx="12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Зарядка-разминка</a:t>
              </a:r>
              <a:endParaRPr lang="ru-RU" b="1" dirty="0" smtClean="0"/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xmlns="" id="{D54B6CF8-FCC0-4162-ABF5-C28C496714C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486FEA0-F646-4CE9-B080-3827B23D2F33}"/>
              </a:ext>
            </a:extLst>
          </p:cNvPr>
          <p:cNvGrpSpPr>
            <a:grpSpLocks/>
          </p:cNvGrpSpPr>
          <p:nvPr/>
        </p:nvGrpSpPr>
        <p:grpSpPr bwMode="auto">
          <a:xfrm>
            <a:off x="2156597" y="1147001"/>
            <a:ext cx="5105400" cy="555625"/>
            <a:chOff x="1248" y="2640"/>
            <a:chExt cx="3216" cy="350"/>
          </a:xfrm>
        </p:grpSpPr>
        <p:sp>
          <p:nvSpPr>
            <p:cNvPr id="14" name="Line 13">
              <a:extLst>
                <a:ext uri="{FF2B5EF4-FFF2-40B4-BE49-F238E27FC236}">
                  <a16:creationId xmlns:a16="http://schemas.microsoft.com/office/drawing/2014/main" xmlns="" id="{5D3D15F6-2D99-4CB5-8BAC-F6A0148EDDB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06E3C5E-C4DB-40EA-B359-9DA7B3C6517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xmlns="" id="{7475E854-19CD-4F94-955E-1BCBDD15793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096" y="2411998"/>
            <a:ext cx="2797776" cy="18303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321020" y="3923414"/>
            <a:ext cx="2466754" cy="185006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90188" y="1891776"/>
            <a:ext cx="5323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1.Чтоб к полянке нам пройти, нужно мостик перейти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Ходьба по сенсорному коврику, руки на поясе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6759" y="2298489"/>
            <a:ext cx="2728685" cy="20465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11887" y="2633339"/>
            <a:ext cx="2354872" cy="176615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22086" y="6038474"/>
            <a:ext cx="5323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Смело к цели ты шагай, ноги выше поднимай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Подъем и спуск со </a:t>
            </a:r>
            <a:r>
              <a:rPr lang="ru-RU" sz="1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степ-скамейки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946709" y="1827981"/>
            <a:ext cx="5323803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 кочки на кочку прыгай смелей, не забывай про своих друзей. (Прыжки на 2 ногах с продвижением вперёд «с кочки на кочку»).</a:t>
            </a:r>
          </a:p>
          <a:p>
            <a:pPr>
              <a:spcAft>
                <a:spcPts val="1000"/>
              </a:spcAft>
            </a:pPr>
            <a:endParaRPr lang="ru-RU" sz="14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50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39100" y="464659"/>
            <a:ext cx="8852899" cy="365125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№5» г.Югорск, ул.Садовая 1 б, </a:t>
            </a:r>
            <a:b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Харченко </a:t>
            </a:r>
            <a:r>
              <a:rPr lang="ru-RU" b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ЭсмираЭльдаровна</a:t>
            </a: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89227757006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B6F63357-79D3-4B26-A3C9-C8283478977C}"/>
              </a:ext>
            </a:extLst>
          </p:cNvPr>
          <p:cNvGrpSpPr>
            <a:grpSpLocks/>
          </p:cNvGrpSpPr>
          <p:nvPr/>
        </p:nvGrpSpPr>
        <p:grpSpPr bwMode="auto">
          <a:xfrm>
            <a:off x="2171948" y="1166786"/>
            <a:ext cx="9591675" cy="533400"/>
            <a:chOff x="1296" y="2044"/>
            <a:chExt cx="6042" cy="336"/>
          </a:xfrm>
        </p:grpSpPr>
        <p:sp>
          <p:nvSpPr>
            <p:cNvPr id="9" name="Line 8">
              <a:extLst>
                <a:ext uri="{FF2B5EF4-FFF2-40B4-BE49-F238E27FC236}">
                  <a16:creationId xmlns:a16="http://schemas.microsoft.com/office/drawing/2014/main" xmlns="" id="{0DF6A419-5E2A-4E00-8DB3-6FB886C8F5B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2377"/>
              <a:ext cx="5898" cy="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xmlns="" id="{2F8CE34E-CCAC-4556-BD1B-3B879F66DC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4" y="2098"/>
              <a:ext cx="171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Дыхательная </a:t>
              </a:r>
              <a:r>
                <a:rPr lang="ru-RU" b="1" dirty="0" smtClean="0"/>
                <a:t>гимнастика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xmlns="" id="{D54B6CF8-FCC0-4162-ABF5-C28C496714C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17" name="Text Box 16">
            <a:extLst>
              <a:ext uri="{FF2B5EF4-FFF2-40B4-BE49-F238E27FC236}">
                <a16:creationId xmlns:a16="http://schemas.microsoft.com/office/drawing/2014/main" xmlns="" id="{7475E854-19CD-4F94-955E-1BCBDD15793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32797" y="116922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28543" y="5718139"/>
            <a:ext cx="6096000" cy="8356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Ветер сверху набежал, ветку дерева сломал: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В-в-в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b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«Дул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долго, зло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ворчал и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деревья все качал: "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Ф-ф-ф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вдох через нос-выдох через рот)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13471" y="5708880"/>
            <a:ext cx="5323803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4.На полянку мы пришли и цветочки там нашли.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Дыхательное упражнение «Глубокий вдох - выдох"</a:t>
            </a:r>
          </a:p>
          <a:p>
            <a:pPr>
              <a:spcAft>
                <a:spcPts val="1000"/>
              </a:spcAft>
            </a:pPr>
            <a:endParaRPr lang="ru-RU" sz="14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17">
            <a:extLst>
              <a:ext uri="{FF2B5EF4-FFF2-40B4-BE49-F238E27FC236}">
                <a16:creationId xmlns:a16="http://schemas.microsoft.com/office/drawing/2014/main" xmlns="" id="{16F133C4-0A28-4110-AA65-EAD59917EB65}"/>
              </a:ext>
            </a:extLst>
          </p:cNvPr>
          <p:cNvGrpSpPr>
            <a:grpSpLocks/>
          </p:cNvGrpSpPr>
          <p:nvPr/>
        </p:nvGrpSpPr>
        <p:grpSpPr bwMode="auto">
          <a:xfrm>
            <a:off x="2191441" y="1151650"/>
            <a:ext cx="520700" cy="479425"/>
            <a:chOff x="1248" y="3230"/>
            <a:chExt cx="328" cy="302"/>
          </a:xfrm>
        </p:grpSpPr>
        <p:sp>
          <p:nvSpPr>
            <p:cNvPr id="31" name="Rectangle 19">
              <a:extLst>
                <a:ext uri="{FF2B5EF4-FFF2-40B4-BE49-F238E27FC236}">
                  <a16:creationId xmlns:a16="http://schemas.microsoft.com/office/drawing/2014/main" xmlns="" id="{27026E61-E4E6-4A21-82E7-0B148503319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" name="Text Box 21">
              <a:extLst>
                <a:ext uri="{FF2B5EF4-FFF2-40B4-BE49-F238E27FC236}">
                  <a16:creationId xmlns:a16="http://schemas.microsoft.com/office/drawing/2014/main" xmlns="" id="{A609054A-54DA-4600-BB98-6FD91B2D5C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9965" y="2382565"/>
            <a:ext cx="3560842" cy="26706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889052" y="2363802"/>
            <a:ext cx="3659181" cy="274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950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39100" y="464659"/>
            <a:ext cx="8852899" cy="365125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№5» г.Югорск, ул.Садовая 1 б, </a:t>
            </a:r>
            <a:b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Харченко </a:t>
            </a:r>
            <a:r>
              <a:rPr lang="ru-RU" b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ЭсмираЭльдаровна</a:t>
            </a: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89227757006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B6F63357-79D3-4B26-A3C9-C8283478977C}"/>
              </a:ext>
            </a:extLst>
          </p:cNvPr>
          <p:cNvGrpSpPr>
            <a:grpSpLocks/>
          </p:cNvGrpSpPr>
          <p:nvPr/>
        </p:nvGrpSpPr>
        <p:grpSpPr bwMode="auto">
          <a:xfrm>
            <a:off x="2171948" y="1166786"/>
            <a:ext cx="9591675" cy="533400"/>
            <a:chOff x="1296" y="2044"/>
            <a:chExt cx="6042" cy="336"/>
          </a:xfrm>
        </p:grpSpPr>
        <p:sp>
          <p:nvSpPr>
            <p:cNvPr id="9" name="Line 8">
              <a:extLst>
                <a:ext uri="{FF2B5EF4-FFF2-40B4-BE49-F238E27FC236}">
                  <a16:creationId xmlns:a16="http://schemas.microsoft.com/office/drawing/2014/main" xmlns="" id="{0DF6A419-5E2A-4E00-8DB3-6FB886C8F5B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2377"/>
              <a:ext cx="5898" cy="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xmlns="" id="{2F8CE34E-CCAC-4556-BD1B-3B879F66DC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4" y="2098"/>
              <a:ext cx="16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Игра </a:t>
              </a:r>
              <a:r>
                <a:rPr lang="ru-RU" b="1" dirty="0" smtClean="0"/>
                <a:t>«Повтори за мной»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xmlns="" id="{D54B6CF8-FCC0-4162-ABF5-C28C496714C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17" name="Text Box 16">
            <a:extLst>
              <a:ext uri="{FF2B5EF4-FFF2-40B4-BE49-F238E27FC236}">
                <a16:creationId xmlns:a16="http://schemas.microsoft.com/office/drawing/2014/main" xmlns="" id="{7475E854-19CD-4F94-955E-1BCBDD15793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32797" y="116922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08773" y="5962688"/>
            <a:ext cx="807152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ученик прохлопывает свой ритмический рисунок, остальные повторяют за ним.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575593" y="5698247"/>
            <a:ext cx="53238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Придумайте свой ритм и прохлопайте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его.</a:t>
            </a:r>
            <a:endParaRPr lang="ru-RU" sz="14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1">
            <a:extLst>
              <a:ext uri="{FF2B5EF4-FFF2-40B4-BE49-F238E27FC236}">
                <a16:creationId xmlns:a16="http://schemas.microsoft.com/office/drawing/2014/main" xmlns="" id="{A609054A-54DA-4600-BB98-6FD91B2D5C4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67641" y="11738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xmlns="" id="{CA4AF503-3B73-4D66-A584-577BCB3B30C6}"/>
              </a:ext>
            </a:extLst>
          </p:cNvPr>
          <p:cNvGrpSpPr>
            <a:grpSpLocks/>
          </p:cNvGrpSpPr>
          <p:nvPr/>
        </p:nvGrpSpPr>
        <p:grpSpPr bwMode="auto">
          <a:xfrm>
            <a:off x="2180807" y="1149877"/>
            <a:ext cx="520700" cy="479425"/>
            <a:chOff x="1248" y="1440"/>
            <a:chExt cx="328" cy="302"/>
          </a:xfrm>
        </p:grpSpPr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xmlns="" id="{270BD67E-1036-4B51-8E65-443BFFDE871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6">
              <a:extLst>
                <a:ext uri="{FF2B5EF4-FFF2-40B4-BE49-F238E27FC236}">
                  <a16:creationId xmlns:a16="http://schemas.microsoft.com/office/drawing/2014/main" xmlns="" id="{3BF23D00-37DA-4239-B795-05172009276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7250" y="1882580"/>
            <a:ext cx="5018675" cy="3764007"/>
          </a:xfrm>
          <a:prstGeom prst="rect">
            <a:avLst/>
          </a:prstGeom>
        </p:spPr>
      </p:pic>
      <p:pic>
        <p:nvPicPr>
          <p:cNvPr id="43010" name="Picture 2" descr="https://www.seekpng.com/png/full/564-5645019_kisspng-sound-wave-music-sound-wave-5ac2a7899c4533-soundwa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8459" y="5427811"/>
            <a:ext cx="1942455" cy="696543"/>
          </a:xfrm>
          <a:prstGeom prst="rect">
            <a:avLst/>
          </a:prstGeom>
          <a:noFill/>
        </p:spPr>
      </p:pic>
      <p:pic>
        <p:nvPicPr>
          <p:cNvPr id="43012" name="Picture 4" descr="https://st2.depositphotos.com/7857468/12367/v/450/depositphotos_123679446-stock-illustration-woodpecker-on-the-tre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8856" y="3352789"/>
            <a:ext cx="2912952" cy="3212815"/>
          </a:xfrm>
          <a:prstGeom prst="rect">
            <a:avLst/>
          </a:prstGeom>
          <a:noFill/>
        </p:spPr>
      </p:pic>
      <p:pic>
        <p:nvPicPr>
          <p:cNvPr id="32" name="djatel-stuchit-po-derev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994400" y="33274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95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39100" y="464659"/>
            <a:ext cx="8852899" cy="365125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№5» г.Югорск, ул.Садовая 1 б, </a:t>
            </a:r>
            <a:b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Харченко </a:t>
            </a:r>
            <a:r>
              <a:rPr lang="ru-RU" b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ЭсмираЭльдаровна</a:t>
            </a: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89227757006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B6F63357-79D3-4B26-A3C9-C8283478977C}"/>
              </a:ext>
            </a:extLst>
          </p:cNvPr>
          <p:cNvGrpSpPr>
            <a:grpSpLocks/>
          </p:cNvGrpSpPr>
          <p:nvPr/>
        </p:nvGrpSpPr>
        <p:grpSpPr bwMode="auto">
          <a:xfrm>
            <a:off x="2171948" y="1166786"/>
            <a:ext cx="9591675" cy="533400"/>
            <a:chOff x="1296" y="2044"/>
            <a:chExt cx="6042" cy="336"/>
          </a:xfrm>
        </p:grpSpPr>
        <p:sp>
          <p:nvSpPr>
            <p:cNvPr id="9" name="Line 8">
              <a:extLst>
                <a:ext uri="{FF2B5EF4-FFF2-40B4-BE49-F238E27FC236}">
                  <a16:creationId xmlns:a16="http://schemas.microsoft.com/office/drawing/2014/main" xmlns="" id="{0DF6A419-5E2A-4E00-8DB3-6FB886C8F5B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2377"/>
              <a:ext cx="5898" cy="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xmlns="" id="{2F8CE34E-CCAC-4556-BD1B-3B879F66DC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4" y="2098"/>
              <a:ext cx="16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Игра «Цапля и </a:t>
              </a:r>
              <a:r>
                <a:rPr lang="ru-RU" b="1" dirty="0" smtClean="0"/>
                <a:t>лягушка»</a:t>
              </a:r>
              <a:endParaRPr lang="ru-RU" b="1" dirty="0" smtClean="0"/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xmlns="" id="{D54B6CF8-FCC0-4162-ABF5-C28C496714C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17" name="Text Box 16">
            <a:extLst>
              <a:ext uri="{FF2B5EF4-FFF2-40B4-BE49-F238E27FC236}">
                <a16:creationId xmlns:a16="http://schemas.microsoft.com/office/drawing/2014/main" xmlns="" id="{7475E854-19CD-4F94-955E-1BCBDD15793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32797" y="116922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51813" y="5273889"/>
            <a:ext cx="8644241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 дети двигаются по кругу, учитель хлопает в бубен, </a:t>
            </a:r>
            <a:b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хлопок — дети останавливаются и принимают позу цапли </a:t>
            </a:r>
            <a:b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(руки на пояс, стойка на одной ноге), </a:t>
            </a:r>
            <a:b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хлопка — поза «лягушки» (упор присев, руки между колен) </a:t>
            </a:r>
            <a:b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хлопка — движение по кругу возобновляется.</a:t>
            </a:r>
            <a:endParaRPr lang="ru-RU" sz="14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7091" y="1806730"/>
            <a:ext cx="5323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полянке мы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играли, много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нового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узнали.</a:t>
            </a:r>
            <a:b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болоту мы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пришли и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кого мы там нашли?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xmlns="" id="{3BF23D00-37DA-4239-B795-05172009276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57007" y="1172102"/>
            <a:ext cx="6367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4</a:t>
            </a:r>
          </a:p>
        </p:txBody>
      </p:sp>
      <p:grpSp>
        <p:nvGrpSpPr>
          <p:cNvPr id="26" name="Group 22">
            <a:extLst>
              <a:ext uri="{FF2B5EF4-FFF2-40B4-BE49-F238E27FC236}">
                <a16:creationId xmlns:a16="http://schemas.microsoft.com/office/drawing/2014/main" xmlns="" id="{971C45FD-F429-49D3-A966-4BA12FCDFF40}"/>
              </a:ext>
            </a:extLst>
          </p:cNvPr>
          <p:cNvGrpSpPr>
            <a:grpSpLocks/>
          </p:cNvGrpSpPr>
          <p:nvPr/>
        </p:nvGrpSpPr>
        <p:grpSpPr bwMode="auto">
          <a:xfrm>
            <a:off x="1925625" y="1149064"/>
            <a:ext cx="520700" cy="479425"/>
            <a:chOff x="1248" y="3230"/>
            <a:chExt cx="328" cy="302"/>
          </a:xfrm>
        </p:grpSpPr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xmlns="" id="{216313BE-CDD7-4FEA-A5D6-AE63F8D1E80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" name="Text Box 26">
              <a:extLst>
                <a:ext uri="{FF2B5EF4-FFF2-40B4-BE49-F238E27FC236}">
                  <a16:creationId xmlns:a16="http://schemas.microsoft.com/office/drawing/2014/main" xmlns="" id="{1B416CA3-BD61-43D7-B8B6-F01704CD0EF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85106" y="2801090"/>
            <a:ext cx="3368218" cy="252616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6483" y="2486089"/>
            <a:ext cx="3583144" cy="26873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9475" y="2425709"/>
            <a:ext cx="3627266" cy="2720449"/>
          </a:xfrm>
          <a:prstGeom prst="rect">
            <a:avLst/>
          </a:prstGeom>
        </p:spPr>
      </p:pic>
      <p:pic>
        <p:nvPicPr>
          <p:cNvPr id="46082" name="Picture 2" descr="https://fs.znanio.ru/methodology/images/28/6f/286f065ee27b402c4f59e10f3a3a58e8db964b5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325" y="5152325"/>
            <a:ext cx="1981569" cy="1486177"/>
          </a:xfrm>
          <a:prstGeom prst="rect">
            <a:avLst/>
          </a:prstGeom>
          <a:noFill/>
        </p:spPr>
      </p:pic>
      <p:pic>
        <p:nvPicPr>
          <p:cNvPr id="38" name="single_frog_croa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994400" y="33274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95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39100" y="464659"/>
            <a:ext cx="8852899" cy="365125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№5» г.Югорск, ул.Садовая 1 б, </a:t>
            </a:r>
            <a:b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Харченко </a:t>
            </a:r>
            <a:r>
              <a:rPr lang="ru-RU" b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ЭсмираЭльдаровна</a:t>
            </a: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89227757006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B6F63357-79D3-4B26-A3C9-C8283478977C}"/>
              </a:ext>
            </a:extLst>
          </p:cNvPr>
          <p:cNvGrpSpPr>
            <a:grpSpLocks/>
          </p:cNvGrpSpPr>
          <p:nvPr/>
        </p:nvGrpSpPr>
        <p:grpSpPr bwMode="auto">
          <a:xfrm>
            <a:off x="2171948" y="1166786"/>
            <a:ext cx="9591675" cy="533400"/>
            <a:chOff x="1296" y="2044"/>
            <a:chExt cx="6042" cy="336"/>
          </a:xfrm>
        </p:grpSpPr>
        <p:sp>
          <p:nvSpPr>
            <p:cNvPr id="9" name="Line 8">
              <a:extLst>
                <a:ext uri="{FF2B5EF4-FFF2-40B4-BE49-F238E27FC236}">
                  <a16:creationId xmlns:a16="http://schemas.microsoft.com/office/drawing/2014/main" xmlns="" id="{0DF6A419-5E2A-4E00-8DB3-6FB886C8F5B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2377"/>
              <a:ext cx="5898" cy="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xmlns="" id="{2F8CE34E-CCAC-4556-BD1B-3B879F66DC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4" y="2098"/>
              <a:ext cx="22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Элемент методики </a:t>
              </a:r>
              <a:r>
                <a:rPr lang="ru-RU" b="1" dirty="0" err="1" smtClean="0"/>
                <a:t>Базарнова</a:t>
              </a:r>
              <a:r>
                <a:rPr lang="ru-RU" b="1" dirty="0" smtClean="0"/>
                <a:t> В.Ф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xmlns="" id="{D54B6CF8-FCC0-4162-ABF5-C28C496714C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17" name="Text Box 16">
            <a:extLst>
              <a:ext uri="{FF2B5EF4-FFF2-40B4-BE49-F238E27FC236}">
                <a16:creationId xmlns:a16="http://schemas.microsoft.com/office/drawing/2014/main" xmlns="" id="{7475E854-19CD-4F94-955E-1BCBDD15793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32797" y="116922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29600" y="4837954"/>
            <a:ext cx="361154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индивидуальная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выбирают карточки,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раскладывают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на </a:t>
            </a:r>
            <a:r>
              <a:rPr lang="ru-RU" sz="1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степ-скамейки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репетируют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танец)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94804" y="5028395"/>
            <a:ext cx="5323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выполняют танцевальные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движение, </a:t>
            </a:r>
            <a:b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изображенные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карточках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xmlns="" id="{3BF23D00-37DA-4239-B795-05172009276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57007" y="1172102"/>
            <a:ext cx="6367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xmlns="" id="{1B416CA3-BD61-43D7-B8B6-F01704CD0EF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01825" y="117128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5</a:t>
            </a:r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B6F63357-79D3-4B26-A3C9-C8283478977C}"/>
              </a:ext>
            </a:extLst>
          </p:cNvPr>
          <p:cNvGrpSpPr>
            <a:grpSpLocks/>
          </p:cNvGrpSpPr>
          <p:nvPr/>
        </p:nvGrpSpPr>
        <p:grpSpPr bwMode="auto">
          <a:xfrm>
            <a:off x="2170176" y="1102030"/>
            <a:ext cx="520700" cy="484188"/>
            <a:chOff x="1248" y="2030"/>
            <a:chExt cx="328" cy="305"/>
          </a:xfrm>
        </p:grpSpPr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xmlns="" id="{667712EE-0A52-48BE-B7E2-6CFF71F0546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" name="Text Box 11">
              <a:extLst>
                <a:ext uri="{FF2B5EF4-FFF2-40B4-BE49-F238E27FC236}">
                  <a16:creationId xmlns:a16="http://schemas.microsoft.com/office/drawing/2014/main" xmlns="" id="{D54B6CF8-FCC0-4162-ABF5-C28C496714C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5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052" y="1892103"/>
            <a:ext cx="3346368" cy="2509776"/>
          </a:xfr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1887" y="1952007"/>
            <a:ext cx="3737748" cy="27022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2541" y="2307724"/>
            <a:ext cx="3512268" cy="2634201"/>
          </a:xfrm>
          <a:prstGeom prst="rect">
            <a:avLst/>
          </a:prstGeom>
        </p:spPr>
      </p:pic>
      <p:pic>
        <p:nvPicPr>
          <p:cNvPr id="47106" name="Picture 2" descr="https://e7.pngegg.com/pngimages/327/109/png-clipart-dance-child-six-children-dance-people-friendship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697" y="4557457"/>
            <a:ext cx="1939038" cy="1939038"/>
          </a:xfrm>
          <a:prstGeom prst="rect">
            <a:avLst/>
          </a:prstGeom>
          <a:noFill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6" cstate="print"/>
          <a:srcRect l="60523" t="56124" r="22297" b="13953"/>
          <a:stretch>
            <a:fillRect/>
          </a:stretch>
        </p:blipFill>
        <p:spPr bwMode="auto">
          <a:xfrm>
            <a:off x="2241651" y="4667693"/>
            <a:ext cx="1660498" cy="162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9508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39100" y="464659"/>
            <a:ext cx="8852899" cy="365125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№5» г.Югорск, ул.Садовая 1 б, </a:t>
            </a:r>
            <a:b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Харченко </a:t>
            </a:r>
            <a:r>
              <a:rPr lang="ru-RU" b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ЭсмираЭльдаровна</a:t>
            </a:r>
            <a:r>
              <a:rPr lang="ru-RU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89227757006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B6F63357-79D3-4B26-A3C9-C8283478977C}"/>
              </a:ext>
            </a:extLst>
          </p:cNvPr>
          <p:cNvGrpSpPr>
            <a:grpSpLocks/>
          </p:cNvGrpSpPr>
          <p:nvPr/>
        </p:nvGrpSpPr>
        <p:grpSpPr bwMode="auto">
          <a:xfrm>
            <a:off x="2171948" y="1166786"/>
            <a:ext cx="9591675" cy="533400"/>
            <a:chOff x="1296" y="2044"/>
            <a:chExt cx="6042" cy="336"/>
          </a:xfrm>
        </p:grpSpPr>
        <p:sp>
          <p:nvSpPr>
            <p:cNvPr id="9" name="Line 8">
              <a:extLst>
                <a:ext uri="{FF2B5EF4-FFF2-40B4-BE49-F238E27FC236}">
                  <a16:creationId xmlns:a16="http://schemas.microsoft.com/office/drawing/2014/main" xmlns="" id="{0DF6A419-5E2A-4E00-8DB3-6FB886C8F5B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2377"/>
              <a:ext cx="5898" cy="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xmlns="" id="{2F8CE34E-CCAC-4556-BD1B-3B879F66DC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4" y="2098"/>
              <a:ext cx="167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Индивидуальная работа</a:t>
              </a:r>
              <a:endParaRPr lang="ru-RU" b="1" dirty="0" smtClean="0"/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xmlns="" id="{D54B6CF8-FCC0-4162-ABF5-C28C496714C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17" name="Text Box 16">
            <a:extLst>
              <a:ext uri="{FF2B5EF4-FFF2-40B4-BE49-F238E27FC236}">
                <a16:creationId xmlns:a16="http://schemas.microsoft.com/office/drawing/2014/main" xmlns="" id="{7475E854-19CD-4F94-955E-1BCBDD15793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32797" y="116922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32837" y="5008076"/>
            <a:ext cx="3611543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выбирают карточки,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раскладывают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на </a:t>
            </a:r>
            <a:r>
              <a:rPr lang="ru-RU" sz="1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степ-скамейки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репетируют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танец.</a:t>
            </a:r>
            <a:endParaRPr lang="ru-RU" sz="14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xmlns="" id="{3BF23D00-37DA-4239-B795-05172009276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57007" y="1172102"/>
            <a:ext cx="6367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xmlns="" id="{1B416CA3-BD61-43D7-B8B6-F01704CD0EF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01825" y="117128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5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101" y="2123783"/>
            <a:ext cx="3897235" cy="2884152"/>
          </a:xfrm>
          <a:prstGeom prst="rect">
            <a:avLst/>
          </a:prstGeom>
        </p:spPr>
      </p:pic>
      <p:pic>
        <p:nvPicPr>
          <p:cNvPr id="47106" name="Picture 2" descr="https://e7.pngegg.com/pngimages/327/109/png-clipart-dance-child-six-children-dance-people-friendsh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697" y="4557457"/>
            <a:ext cx="1939038" cy="1939038"/>
          </a:xfrm>
          <a:prstGeom prst="rect">
            <a:avLst/>
          </a:prstGeom>
          <a:noFill/>
        </p:spPr>
      </p:pic>
      <p:grpSp>
        <p:nvGrpSpPr>
          <p:cNvPr id="31" name="Group 12">
            <a:extLst>
              <a:ext uri="{FF2B5EF4-FFF2-40B4-BE49-F238E27FC236}">
                <a16:creationId xmlns:a16="http://schemas.microsoft.com/office/drawing/2014/main" xmlns="" id="{9486FEA0-F646-4CE9-B080-3827B23D2F33}"/>
              </a:ext>
            </a:extLst>
          </p:cNvPr>
          <p:cNvGrpSpPr>
            <a:grpSpLocks/>
          </p:cNvGrpSpPr>
          <p:nvPr/>
        </p:nvGrpSpPr>
        <p:grpSpPr bwMode="auto">
          <a:xfrm>
            <a:off x="2191434" y="1089630"/>
            <a:ext cx="520700" cy="484188"/>
            <a:chOff x="1248" y="2640"/>
            <a:chExt cx="328" cy="3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xmlns="" id="{A06E3C5E-C4DB-40EA-B359-9DA7B3C6517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6" name="Text Box 16">
              <a:extLst>
                <a:ext uri="{FF2B5EF4-FFF2-40B4-BE49-F238E27FC236}">
                  <a16:creationId xmlns:a16="http://schemas.microsoft.com/office/drawing/2014/main" xmlns="" id="{7475E854-19CD-4F94-955E-1BCBDD15793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7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5859" y="2120224"/>
            <a:ext cx="3827722" cy="2870792"/>
          </a:xfrm>
        </p:spPr>
      </p:pic>
      <p:sp>
        <p:nvSpPr>
          <p:cNvPr id="38" name="Прямоугольник 37"/>
          <p:cNvSpPr/>
          <p:nvPr/>
        </p:nvSpPr>
        <p:spPr>
          <a:xfrm>
            <a:off x="6411433" y="5231360"/>
            <a:ext cx="4455042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каждого получился свой неповторимый танец</a:t>
            </a:r>
          </a:p>
        </p:txBody>
      </p:sp>
    </p:spTree>
    <p:extLst>
      <p:ext uri="{BB962C8B-B14F-4D97-AF65-F5344CB8AC3E}">
        <p14:creationId xmlns:p14="http://schemas.microsoft.com/office/powerpoint/2010/main" xmlns="" val="3549508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295</TotalTime>
  <Words>456</Words>
  <Application>Microsoft Office PowerPoint</Application>
  <PresentationFormat>Произвольный</PresentationFormat>
  <Paragraphs>106</Paragraphs>
  <Slides>12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Урок ритмики в группе детей с ОВЗ по теме:  «Самостоятельное ритмико-танцевальное творчество»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Звезда</dc:creator>
  <cp:lastModifiedBy>учитель</cp:lastModifiedBy>
  <cp:revision>63</cp:revision>
  <dcterms:created xsi:type="dcterms:W3CDTF">2021-11-18T04:53:53Z</dcterms:created>
  <dcterms:modified xsi:type="dcterms:W3CDTF">2021-11-19T07:28:41Z</dcterms:modified>
</cp:coreProperties>
</file>