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63" r:id="rId17"/>
    <p:sldId id="272" r:id="rId18"/>
  </p:sldIdLst>
  <p:sldSz cx="9144000" cy="5143500" type="screen16x9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Merriweather" panose="020B0604020202020204" charset="-52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1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69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C82"/>
    <a:srgbClr val="FACE47"/>
    <a:srgbClr val="F2F2F2"/>
    <a:srgbClr val="E7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0447" autoAdjust="0"/>
  </p:normalViewPr>
  <p:slideViewPr>
    <p:cSldViewPr snapToGrid="0" showGuides="1">
      <p:cViewPr>
        <p:scale>
          <a:sx n="116" d="100"/>
          <a:sy n="116" d="100"/>
        </p:scale>
        <p:origin x="-725" y="-58"/>
      </p:cViewPr>
      <p:guideLst>
        <p:guide orient="horz" pos="3012"/>
        <p:guide orient="horz" pos="228"/>
        <p:guide pos="226"/>
        <p:guide pos="5534"/>
        <p:guide pos="2993"/>
        <p:guide pos="2767"/>
        <p:guide pos="2069"/>
        <p:guide pos="3692"/>
        <p:guide pos="1845"/>
        <p:guide pos="3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2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078" y="-192419"/>
            <a:ext cx="9486078" cy="53359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9206" y="0"/>
            <a:ext cx="5795585" cy="1846659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самостоятельной работы на уроке математики, как средство активизации познавательной деятельности обучаемых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горь\Desktop\billionphotos-186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96" y="-17430"/>
            <a:ext cx="2802665" cy="24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76530"/>
              </p:ext>
            </p:extLst>
          </p:nvPr>
        </p:nvGraphicFramePr>
        <p:xfrm>
          <a:off x="5183793" y="3664177"/>
          <a:ext cx="3394463" cy="78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463"/>
              </a:tblGrid>
              <a:tr h="78464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ЧОУ СОШ «Ступени» г. Солнечногорск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Петряев И.В.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84777"/>
              </p:ext>
            </p:extLst>
          </p:nvPr>
        </p:nvGraphicFramePr>
        <p:xfrm>
          <a:off x="13157" y="2877729"/>
          <a:ext cx="3572080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080"/>
              </a:tblGrid>
              <a:tr h="11745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b="0" i="1" dirty="0" smtClean="0">
                          <a:solidFill>
                            <a:schemeClr val="bg1"/>
                          </a:solidFill>
                        </a:rPr>
                        <a:t>Знание только тогда знание, когда оно приобретено усилиями своей </a:t>
                      </a:r>
                      <a:r>
                        <a:rPr lang="ru-RU" b="0" i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мысли</a:t>
                      </a:r>
                      <a:r>
                        <a:rPr lang="ru-RU" b="0" i="1" dirty="0" smtClean="0">
                          <a:solidFill>
                            <a:schemeClr val="bg1"/>
                          </a:solidFill>
                        </a:rPr>
                        <a:t>, а не памятью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                                       Л.Н. Толстой</a:t>
                      </a:r>
                    </a:p>
                    <a:p>
                      <a:endParaRPr lang="ru-RU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368391"/>
            <a:ext cx="8804171" cy="4431983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Специфика </a:t>
            </a:r>
            <a:r>
              <a:rPr lang="ru-RU" sz="1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уроков математики   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математики обладает рядом специфических особенностей: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Содержание урока математики не является самостоятельным, оно всегда развивается на ранее изученном материале и подготавливает базу для изучения новых знаний.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процессе овладения математическими знаниями в большей степени по сравнению с другими предметами уделяется внимание развитию логического мышления, умениям рассуждать, доказывать.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 обучении математике должны быть созданы условия, при которых каждый ученик мог усвоить на уроке главное в изученном материале, поскольку без базовой математической подготовки невозможно продвижение вперед.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Математика служит опорным предметом для изучения смежных дисциплин.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Теоретический материал осознается и усваивается преимущественно в процессе решения задач, значит, теория не отрывается от практики. 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368391"/>
            <a:ext cx="8804171" cy="3600986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Самостоятельное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усвоение учащимися новых знаний как структурный элемент занимает на уроке различное место и осуществляется разными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методами.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Урок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начинаться самостоятельным изучением учебного материала, тогда объяснение преподавателя направлено на уточнение и углубление знаний, самостоятельно усвоенных учащимися. 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Самостоятельное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доступного для учащихся учебного материала может сочетаться с изложением преподавателя, а также проводиться после изложения в целях осмысления и систематизации полученных  знаний, но всегда самостоятельная работа учащихся по усвоению новых знаний проводится под руководством преподавателя. 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постоянно заботится об организации деятельности учащихся, направляет ее, делает дополнения по ходу работы, т.е. управляет познавательной деятельностью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40742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368391"/>
            <a:ext cx="8804171" cy="4031873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элементов модульной технологии в формировании  навыков   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самостоятельной работы учащихся 5 – 6 классов по изучению нового   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материала 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Основными мотивами внедрения в учебный процесс </a:t>
            </a:r>
            <a:r>
              <a:rPr lang="ru-RU" sz="16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модульной технологии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могут быть: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гарантированность достижения результатов обучения;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союз, основанный на взаимной выгоде и равных правах учителя и учеников;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возможность работы обучаемых в парах, в группах;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возможность выбора уровня обучения;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возможность работы в индивидуальном темпе;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мягкий" контроль в процессе освоения учебного содержания  (само- и взаимоконтроль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систематическом использовании данной технологии реализуются все навыки «само» учащихся: самообучение, самоопределение, самоконтроль, самооценка, самоанализ, самореализация.</a:t>
            </a:r>
          </a:p>
        </p:txBody>
      </p:sp>
    </p:spTree>
    <p:extLst>
      <p:ext uri="{BB962C8B-B14F-4D97-AF65-F5344CB8AC3E}">
        <p14:creationId xmlns:p14="http://schemas.microsoft.com/office/powerpoint/2010/main" val="11309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368391"/>
            <a:ext cx="8804171" cy="4470455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модульного урока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постановка цели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(очень важно, чтобы процедура целевой установки на урок вызывала у учащихся положительные эмоции по отношению к деятельности; это имеет огромное значение для пробуждения и поддержания интереса учащихся к изучению материала урока);</a:t>
            </a:r>
          </a:p>
          <a:p>
            <a:pPr marL="171450" indent="-171450">
              <a:buFontTx/>
              <a:buChar char="-"/>
            </a:pPr>
            <a:r>
              <a:rPr lang="ru-RU" sz="105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усвоение содержания и учебную деятельность, актуализация знаний 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интеллектуальные разминки, математические диктанты, небольшие тесты, приведение занимательных примеров, аналогий, парадоксальных фактов, создание эмоционально-нравственных переживаний, проведение занимательных учебных экспериментов, создание ситуаций удивления, исторические сведения и т.д</a:t>
            </a:r>
            <a:r>
              <a:rPr lang="ru-RU" sz="105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171450" indent="-171450">
              <a:buFontTx/>
              <a:buChar char="-"/>
            </a:pPr>
            <a:endParaRPr lang="ru-RU" sz="105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(сложение и вычитание десятичных дробей</a:t>
            </a:r>
            <a:r>
              <a:rPr lang="ru-RU" sz="105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05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 с историческими сведениями (сравнение десятичных дробей),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с близкими для детей жизненными ситуациями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(сложение отрицательных чисел, сложение смешанных чисел, сложение десятичных дробей</a:t>
            </a:r>
            <a:r>
              <a:rPr lang="ru-RU" sz="105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05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информационный блок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(содержание в виде рассказа учителя, лекции, фильма, </a:t>
            </a:r>
            <a:r>
              <a:rPr lang="ru-RU" sz="105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сообщений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учащихся, чтения учебника или комбинаций этих компонентов),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проблемная </a:t>
            </a:r>
            <a:r>
              <a:rPr lang="ru-RU" sz="105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ситуация, </a:t>
            </a:r>
            <a:endParaRPr lang="ru-RU" sz="105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распечатка с методическими </a:t>
            </a:r>
            <a:r>
              <a:rPr lang="ru-RU" sz="105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указаниями</a:t>
            </a:r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5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отработка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материала 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(практические работы, решение учебных задач, проблем, ответы  на вопросы, выполнение заданий, игры, конференции и др</a:t>
            </a:r>
            <a:r>
              <a:rPr lang="ru-RU" sz="105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171450" indent="-171450">
              <a:buFontTx/>
              <a:buChar char="-"/>
            </a:pPr>
            <a:endParaRPr lang="ru-RU" sz="105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 за  его   усвоением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самоконтроль по готовому решению учителя</a:t>
            </a:r>
            <a:r>
              <a:rPr lang="ru-RU" sz="105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тестирование и т.п.)  </a:t>
            </a:r>
            <a:r>
              <a:rPr lang="ru-RU" sz="105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коррекцией знаний и умений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(особенность коррекции в модульном </a:t>
            </a:r>
            <a:r>
              <a:rPr lang="ru-RU" sz="105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обучении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заключается в том, что она проводится сразу же после контроля, на том же уроке, а не </a:t>
            </a:r>
            <a:r>
              <a:rPr lang="ru-RU" sz="105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следующем, как при традиционном обучении)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рассказ правил при решении примеров, решение задач, </a:t>
            </a:r>
            <a:r>
              <a:rPr lang="ru-RU" sz="105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логические задачи и т.д.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(оценка своей работы ).</a:t>
            </a:r>
          </a:p>
        </p:txBody>
      </p:sp>
    </p:spTree>
    <p:extLst>
      <p:ext uri="{BB962C8B-B14F-4D97-AF65-F5344CB8AC3E}">
        <p14:creationId xmlns:p14="http://schemas.microsoft.com/office/powerpoint/2010/main" val="10673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368391"/>
            <a:ext cx="8804171" cy="4478149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самостоятельного формирования учебных  навыков на уроках геометрии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5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Самостоятельное изучение материала по учебнику. 7 класс «Прямоугольный треугольник». </a:t>
            </a:r>
          </a:p>
          <a:p>
            <a:endParaRPr lang="ru-RU" sz="105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 учащихся с книгой не столько в чтении, сколько в обдумывании, в анализе текста. Из текста учащийся должен суметь извлечь главное, т.е. усвоить систему понятий, изложенных в ней, получить информацию, содержащуюся в рисунках, схемах, чертежах, формулах, справочных таблицах. 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Из приемов самостоятельной работы учащихся с книгой к наиболее широко применяемым относятся самостоятельное изучение текста нового учебного материала, нахождение в учебнике ответов на вопросы преподавателя; заполнение таблиц, предложенных преподавателем, на основе изучения текста, составление плана прочитанного; нахождение в книге необходимых сведений для решения задач с неполными данными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После  </a:t>
            </a: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обсуждения ответов спросить, что мы знаем о прямоугольном треугольнике (только определение).Объявить цели урока.</a:t>
            </a:r>
          </a:p>
          <a:p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Организуя на уроке самостоятельную работу по приобретению новых знаний по учебнику, учитель продумывает план. 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Важной составной частью этого элемента урока является целевая установка учащихся на изучение нового учебного 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материала. </a:t>
            </a: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Целевая установка - это не просто объявление учащимся цели урока, записанной в плане. Основное значение ее - стимулирование мотивации активной познавательной деятельности учащихся на уроке.</a:t>
            </a:r>
          </a:p>
          <a:p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Очень важно после самостоятельной работы с учебником провести обсуждение, первичное закрепление материала, необходимую коррекцию полученных 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знаний.     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 самостоятельной работе, требующей выполнения новой задачи, учащихся необходимо готовить: учить самостоятельно читать задание в учебнике, на доске или карточке; разбираться в последовательности предстоящей работы; выполнять ее и делать нужный вывод. По мере того как ученики овладевают этими умениями, им следует предоставлять больше самостоятельности в нахождении способов выполнения задания, планировании работы.</a:t>
            </a:r>
          </a:p>
          <a:p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математике часто способ решения задачи зависит от широты знаний учащихся по теме. 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Учителю полезно через специально подобранную систему задач знакомить учащихся с частными случаями основных формул, тренировать в их применении.</a:t>
            </a:r>
          </a:p>
          <a:p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06" y="-171040"/>
            <a:ext cx="9512392" cy="53507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368391"/>
            <a:ext cx="8804171" cy="4801314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Прямоугольный треугольник  ( Пр. </a:t>
            </a:r>
            <a:r>
              <a:rPr lang="el-G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Дать определение прямоугольного треугольника, название его сторон.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Рассмотреть свойства прямоугольных треугольников.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Рассмотреть признаки равенства прямоугольных треугольников.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4.Формировать  навыки работы с учебным текстом, умение выделять главное, составлять конспект.</a:t>
            </a:r>
          </a:p>
          <a:p>
            <a:endParaRPr lang="ru-RU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нужно сделать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1.Прочитать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35 стр. 57.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2.Начертить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тетради прямоугольный треугольник, подписать название сторон.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3.Обдумать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каким свойством обладают углы.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4.Выписать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признак равенства пр. Δ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5.Вспомнить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п. 20, 22, 27) признаки равенства  Δ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Уметь:</a:t>
            </a:r>
            <a:endParaRPr lang="ru-RU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Уметь чертить прямоугольный треугольник, знать название его сторон.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Знать  свойство  острых углов прямоугольных треугольников, применять в решении задач.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Применять  признаки равенства прямоугольных треугольников.</a:t>
            </a:r>
          </a:p>
          <a:p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73647"/>
            <a:ext cx="8453265" cy="4669853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использования самостоятельной работы на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уроках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(активизация познавательной деятельности):</a:t>
            </a:r>
          </a:p>
          <a:p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Разнообразие учебного материала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ситуации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успеха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Активность на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уроке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 качества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Высокая производительность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мышления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73647"/>
            <a:ext cx="8453265" cy="3262432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организованная самостоятельная работа способствует умственной и творческой активности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учащихся, формированию навыков познавательной деятельности.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Ребёнок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умеющий самостоятельно справляться с поставленной целью, сможет реализовать себя во взрослой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7555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51" y="-65786"/>
            <a:ext cx="9260951" cy="52092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2872" y="157881"/>
            <a:ext cx="8644040" cy="4154984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Организация </a:t>
            </a:r>
            <a:r>
              <a:rPr lang="ru-RU" sz="1800" u="sng" dirty="0" smtClean="0">
                <a:solidFill>
                  <a:schemeClr val="bg1"/>
                </a:solidFill>
                <a:latin typeface="+mj-lt"/>
              </a:rPr>
              <a:t>самостоятельной работы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, руководство ею – это ответственная и сложная задача каждого учителя.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Воспитание и формирование активности и навыков с/р необходимо рассматривать как составную часть воспитания учащихся.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Данная задача  выступает перед каждым учителем как первостепенная.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Говоря, о формировании у школьников навыков самостоятельности, необходимо иметь </a:t>
            </a:r>
            <a:r>
              <a:rPr lang="ru-RU" sz="1800" u="sng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ru-RU" sz="1800" u="sng" dirty="0" err="1" smtClean="0">
                <a:solidFill>
                  <a:schemeClr val="bg1"/>
                </a:solidFill>
                <a:latin typeface="+mj-lt"/>
              </a:rPr>
              <a:t>тесносвязанные</a:t>
            </a:r>
            <a:r>
              <a:rPr lang="ru-RU" sz="1800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между собой </a:t>
            </a:r>
            <a:r>
              <a:rPr lang="ru-RU" sz="1800" u="sng" dirty="0" smtClean="0">
                <a:solidFill>
                  <a:schemeClr val="bg1"/>
                </a:solidFill>
                <a:latin typeface="+mj-lt"/>
              </a:rPr>
              <a:t>задачи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800" u="sng" dirty="0" smtClean="0">
                <a:solidFill>
                  <a:schemeClr val="bg1"/>
                </a:solidFill>
                <a:latin typeface="+mj-lt"/>
              </a:rPr>
              <a:t>Первая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, развивать у учащихся самостоятельность в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познавательной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деятельности, научить их овладевать знаниями, формировать у них свое мировоззрение.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800" u="sng" dirty="0" smtClean="0">
                <a:solidFill>
                  <a:schemeClr val="bg1"/>
                </a:solidFill>
                <a:latin typeface="+mj-lt"/>
              </a:rPr>
              <a:t>Вторая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, научить их самостоятельно применять имеющиеся знания в учении и практической деятельности.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2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0753" y="190774"/>
            <a:ext cx="7433611" cy="4185761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Самостоятельная работа не самоцель.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С/р  является средством борьбы за глубокие и прочные знания учащихся, средством формирования у них активности и самостоятельности как черт личности и развития их умственных способностей.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Ребенок, переступивший порог школы, не может самостоятельно ставить цель своей деятельности, планировать и корректировать ее.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В процессе обучения он должен достичь достаточно высокого уровня самостоятельности, открывающего возможность справиться с разными заданиями, добывать новое в процессе решения учебных задач.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Актуальность этой проблемы бесспорна. Знания, умения, убеждения, духовность передаются посредством некого процесса, включающего в себя знакомство, восприятие, самостоятельную переработку, осознание и принятие этих умения и понятий.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56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85" y="-235904"/>
            <a:ext cx="9563385" cy="5379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5763" y="111832"/>
            <a:ext cx="8170395" cy="2062103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Под </a:t>
            </a:r>
            <a:r>
              <a:rPr lang="ru-RU" sz="20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самостоятельной учебной работой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обычно понимают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любую организованную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учителем активную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учащихся, направленную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выполнение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поставленной дидактической цели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специально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отведенное для этого время: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 знаний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их осмысление, закрепление,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умений и навыков , обобщение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систематизацию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знаний.</a:t>
            </a:r>
          </a:p>
          <a:p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4" y="2256396"/>
            <a:ext cx="3906593" cy="260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0"/>
            <a:ext cx="8120016" cy="4401205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endParaRPr lang="ru-RU" sz="12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самостоятельной деятельности учащихся на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уроке: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Любая самостоятельная работа на любом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уровне самостоятельности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конкретную цель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 порядок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приемы выполнения работы.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соответствует учебным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возможностям ученика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Обеспечивается сочетание разнообразных видов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самостоятельных работ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управление самим процессом работы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Назначение самостоятельной работы: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познавательных способностей, инициативы в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принятии решения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творческого мышления, поэтому, подбирая задания,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 свести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минимуму шаблонное их выполнение.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Содержание, форма должны вызвать интерес у учащихся,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желание выполнить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до конца.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Самостоятельные работы организуются так, чтобы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вырабатывали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навыки и привычку к труду.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за проведением самостоятельной работы: со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стороны учителя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самоконтроль, взаимоконтроль, другие виды контроля.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Подведение итогов самостоятельной работы (обратная связь)</a:t>
            </a:r>
          </a:p>
        </p:txBody>
      </p:sp>
    </p:spTree>
    <p:extLst>
      <p:ext uri="{BB962C8B-B14F-4D97-AF65-F5344CB8AC3E}">
        <p14:creationId xmlns:p14="http://schemas.microsoft.com/office/powerpoint/2010/main" val="582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256559"/>
            <a:ext cx="8120016" cy="3077766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самостоятельных работ в зависимости от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целей:</a:t>
            </a:r>
          </a:p>
          <a:p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Тренировочные</a:t>
            </a: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Закрепляющие</a:t>
            </a: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Повторительные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Творческие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Контрольные  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256559"/>
            <a:ext cx="8120016" cy="4001095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самостоятельных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 при изучении предмета  «Математика»:</a:t>
            </a:r>
          </a:p>
          <a:p>
            <a:pPr algn="ctr"/>
            <a:endParaRPr lang="ru-RU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упражнений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задач и упражнений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самими учащимися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Тестовые задания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домашних заданий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текстом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докладов,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рефератов, проектов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Проверочные самостоятельные,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контрольные работы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Математические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диктанты</a:t>
            </a:r>
          </a:p>
          <a:p>
            <a:endParaRPr lang="ru-RU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256559"/>
            <a:ext cx="8120016" cy="4308872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Самостоятельное учение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характеризуется тем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 ученик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-знает и понимает цели обучения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умеет самостоятельно мыслить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-способен ориентироваться в новой ситуации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-стремиться найти свой подход к новой задаче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-способен высказать свою точку зрения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-умеет работать в определенном темпе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-умеет планировать свою работу по времени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-осуществляет систематически самоконтроль,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взаимоконтроль, самооценку,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самокоррекцию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934" y="-217088"/>
            <a:ext cx="9529934" cy="5360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57" y="256559"/>
            <a:ext cx="8120016" cy="3816429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организации самостоятельной работы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Фронтальная</a:t>
            </a:r>
          </a:p>
          <a:p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Групповая,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парная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62" y="1960563"/>
            <a:ext cx="3947050" cy="262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3081</TotalTime>
  <Words>1702</Words>
  <Application>Microsoft Office PowerPoint</Application>
  <PresentationFormat>Экран (16:9)</PresentationFormat>
  <Paragraphs>168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Roboto</vt:lpstr>
      <vt:lpstr>Merriweather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Иван</cp:lastModifiedBy>
  <cp:revision>413</cp:revision>
  <dcterms:created xsi:type="dcterms:W3CDTF">2017-06-06T14:34:21Z</dcterms:created>
  <dcterms:modified xsi:type="dcterms:W3CDTF">2021-10-28T06:32:36Z</dcterms:modified>
</cp:coreProperties>
</file>