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5" r:id="rId3"/>
    <p:sldId id="266" r:id="rId4"/>
    <p:sldId id="285" r:id="rId5"/>
    <p:sldId id="261" r:id="rId6"/>
    <p:sldId id="268" r:id="rId7"/>
    <p:sldId id="276" r:id="rId8"/>
    <p:sldId id="275" r:id="rId9"/>
    <p:sldId id="274" r:id="rId10"/>
    <p:sldId id="284" r:id="rId11"/>
    <p:sldId id="283" r:id="rId12"/>
    <p:sldId id="282" r:id="rId13"/>
    <p:sldId id="281" r:id="rId14"/>
    <p:sldId id="277" r:id="rId15"/>
    <p:sldId id="278" r:id="rId16"/>
    <p:sldId id="267" r:id="rId17"/>
    <p:sldId id="280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9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1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2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9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0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3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0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0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9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1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1C26-C46F-4417-A51C-CCF104A9D8F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AD2D-C3CE-4480-AAD1-F1983A4F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9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text=%D1%87%D0%B5%D0%BC%D0%BE%D0%B4%D0%B0%D0%BD%20%D0%BA%D0%B0%D1%80%D1%82%D0%B8%D0%BD%D0%BA%D0%B0&amp;from=tabbar&amp;pos=0&amp;img_url=https%3A%2F%2Fpngimg.com%2Fuploads%2Fsuitcase%2Fsuitcase_PNG10772.png&amp;rpt=sim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961" y="592850"/>
            <a:ext cx="8436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</a:t>
            </a:r>
            <a:endParaRPr lang="ru-RU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90" y="592850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28" y="2140771"/>
            <a:ext cx="802865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u="sng" dirty="0">
                <a:solidFill>
                  <a:prstClr val="white"/>
                </a:solidFill>
              </a:rPr>
              <a:t>2. Почему милосердие хотело обойти третий дом?</a:t>
            </a:r>
          </a:p>
          <a:p>
            <a:pPr lvl="0"/>
            <a:endParaRPr lang="ru-RU" sz="2800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800" i="1" dirty="0">
                <a:solidFill>
                  <a:prstClr val="white"/>
                </a:solidFill>
              </a:rPr>
              <a:t>А) не понравился;</a:t>
            </a:r>
            <a:endParaRPr lang="ru-RU" sz="2800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i="1" dirty="0">
                <a:solidFill>
                  <a:prstClr val="white"/>
                </a:solidFill>
              </a:rPr>
              <a:t>B</a:t>
            </a:r>
            <a:r>
              <a:rPr lang="ru-RU" sz="2800" i="1" dirty="0">
                <a:solidFill>
                  <a:prstClr val="white"/>
                </a:solidFill>
              </a:rPr>
              <a:t>) думало, что нет места в нем;</a:t>
            </a:r>
            <a:endParaRPr lang="ru-RU" sz="2800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800" i="1" dirty="0">
                <a:solidFill>
                  <a:prstClr val="white"/>
                </a:solidFill>
              </a:rPr>
              <a:t>С) оказался пустым.</a:t>
            </a:r>
            <a:endParaRPr lang="ru-RU" sz="2800" dirty="0">
              <a:solidFill>
                <a:prstClr val="white"/>
              </a:solidFill>
            </a:endParaRPr>
          </a:p>
          <a:p>
            <a:r>
              <a:rPr lang="ru-RU" sz="2400" i="1" dirty="0">
                <a:solidFill>
                  <a:schemeClr val="bg1"/>
                </a:solidFill>
              </a:rPr>
              <a:t/>
            </a:r>
            <a:br>
              <a:rPr lang="ru-RU" sz="2400" i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90" y="592850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28" y="2140771"/>
            <a:ext cx="802865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u="sng" dirty="0">
                <a:solidFill>
                  <a:prstClr val="white"/>
                </a:solidFill>
              </a:rPr>
              <a:t>3. Почему милосердие поселилось в этом доме?</a:t>
            </a:r>
          </a:p>
          <a:p>
            <a:pPr lvl="0"/>
            <a:endParaRPr lang="ru-RU" sz="2800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800" i="1" dirty="0">
                <a:solidFill>
                  <a:prstClr val="white"/>
                </a:solidFill>
              </a:rPr>
              <a:t>А) появились друзья;</a:t>
            </a:r>
            <a:endParaRPr lang="ru-RU" sz="2800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i="1" dirty="0">
                <a:solidFill>
                  <a:prstClr val="white"/>
                </a:solidFill>
              </a:rPr>
              <a:t>B</a:t>
            </a:r>
            <a:r>
              <a:rPr lang="ru-RU" sz="2800" i="1" dirty="0">
                <a:solidFill>
                  <a:prstClr val="white"/>
                </a:solidFill>
              </a:rPr>
              <a:t>) негде было жить;</a:t>
            </a:r>
            <a:endParaRPr lang="ru-RU" sz="2800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800" i="1" dirty="0">
                <a:solidFill>
                  <a:prstClr val="white"/>
                </a:solidFill>
              </a:rPr>
              <a:t>С) хозяева были гостеприимными.</a:t>
            </a:r>
            <a:endParaRPr lang="ru-RU" sz="2800" dirty="0">
              <a:solidFill>
                <a:prstClr val="white"/>
              </a:solidFill>
            </a:endParaRPr>
          </a:p>
          <a:p>
            <a:r>
              <a:rPr lang="ru-RU" sz="2400" i="1" dirty="0">
                <a:solidFill>
                  <a:schemeClr val="bg1"/>
                </a:solidFill>
              </a:rPr>
              <a:t/>
            </a:r>
            <a:br>
              <a:rPr lang="ru-RU" sz="2400" i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90" y="592850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673" y="1624577"/>
            <a:ext cx="802865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u="sng" dirty="0">
                <a:solidFill>
                  <a:prstClr val="white"/>
                </a:solidFill>
              </a:rPr>
              <a:t>4. Расположите данные ниже пункты плана в соответствии с содержанием.</a:t>
            </a:r>
            <a:endParaRPr lang="ru-RU" sz="2800" dirty="0">
              <a:solidFill>
                <a:prstClr val="white"/>
              </a:solidFill>
            </a:endParaRPr>
          </a:p>
          <a:p>
            <a:pPr lvl="0"/>
            <a:r>
              <a:rPr lang="ru-RU" sz="2800" i="1" dirty="0">
                <a:solidFill>
                  <a:prstClr val="white"/>
                </a:solidFill>
              </a:rPr>
              <a:t>А) Первое разочарование.</a:t>
            </a:r>
            <a:endParaRPr lang="ru-RU" sz="2800" dirty="0">
              <a:solidFill>
                <a:prstClr val="white"/>
              </a:solidFill>
            </a:endParaRPr>
          </a:p>
          <a:p>
            <a:pPr lvl="0"/>
            <a:r>
              <a:rPr lang="en-US" sz="2800" i="1" dirty="0">
                <a:solidFill>
                  <a:prstClr val="white"/>
                </a:solidFill>
              </a:rPr>
              <a:t>B</a:t>
            </a:r>
            <a:r>
              <a:rPr lang="ru-RU" sz="2800" i="1" dirty="0">
                <a:solidFill>
                  <a:prstClr val="white"/>
                </a:solidFill>
              </a:rPr>
              <a:t>) Лучшее место на земле.</a:t>
            </a:r>
            <a:endParaRPr lang="ru-RU" sz="2800" dirty="0">
              <a:solidFill>
                <a:prstClr val="white"/>
              </a:solidFill>
            </a:endParaRPr>
          </a:p>
          <a:p>
            <a:pPr lvl="0"/>
            <a:r>
              <a:rPr lang="ru-RU" sz="2800" i="1" dirty="0">
                <a:solidFill>
                  <a:prstClr val="white"/>
                </a:solidFill>
              </a:rPr>
              <a:t>С) Начало пути.</a:t>
            </a:r>
            <a:endParaRPr lang="ru-RU" sz="2800" dirty="0">
              <a:solidFill>
                <a:prstClr val="white"/>
              </a:solidFill>
            </a:endParaRPr>
          </a:p>
          <a:p>
            <a:pPr lvl="0"/>
            <a:r>
              <a:rPr lang="en-US" sz="2800" i="1" dirty="0">
                <a:solidFill>
                  <a:prstClr val="white"/>
                </a:solidFill>
              </a:rPr>
              <a:t>D</a:t>
            </a:r>
            <a:r>
              <a:rPr lang="ru-RU" sz="2800" i="1" dirty="0">
                <a:solidFill>
                  <a:prstClr val="white"/>
                </a:solidFill>
              </a:rPr>
              <a:t>) Отказ во дворце поменьше.</a:t>
            </a:r>
            <a:endParaRPr lang="ru-RU" sz="2800" dirty="0">
              <a:solidFill>
                <a:prstClr val="white"/>
              </a:solidFill>
            </a:endParaRPr>
          </a:p>
          <a:p>
            <a:pPr lvl="0"/>
            <a:r>
              <a:rPr lang="en-US" sz="2800" i="1" dirty="0">
                <a:solidFill>
                  <a:prstClr val="white"/>
                </a:solidFill>
              </a:rPr>
              <a:t>E</a:t>
            </a:r>
            <a:r>
              <a:rPr lang="ru-RU" sz="2800" i="1" dirty="0">
                <a:solidFill>
                  <a:prstClr val="white"/>
                </a:solidFill>
              </a:rPr>
              <a:t>) Гостеприимство в хижине.</a:t>
            </a:r>
            <a:endParaRPr lang="ru-RU" sz="2800" dirty="0">
              <a:solidFill>
                <a:prstClr val="white"/>
              </a:solidFill>
            </a:endParaRPr>
          </a:p>
          <a:p>
            <a:r>
              <a:rPr lang="ru-RU" sz="2400" i="1" dirty="0">
                <a:solidFill>
                  <a:schemeClr val="bg1"/>
                </a:solidFill>
              </a:rPr>
              <a:t/>
            </a:r>
            <a:br>
              <a:rPr lang="ru-RU" sz="2400" i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585" y="4770819"/>
            <a:ext cx="484674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90" y="592850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673" y="1624577"/>
            <a:ext cx="802865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</a:rPr>
              <a:t>5</a:t>
            </a:r>
            <a:r>
              <a:rPr lang="ru-RU" sz="2800" u="sng" dirty="0">
                <a:solidFill>
                  <a:schemeClr val="bg1"/>
                </a:solidFill>
              </a:rPr>
              <a:t>. Чему учит притча</a:t>
            </a:r>
            <a:r>
              <a:rPr lang="ru-RU" sz="2800" u="sng" dirty="0" smtClean="0">
                <a:solidFill>
                  <a:schemeClr val="bg1"/>
                </a:solidFill>
              </a:rPr>
              <a:t>?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i="1" dirty="0">
                <a:solidFill>
                  <a:schemeClr val="bg1"/>
                </a:solidFill>
              </a:rPr>
              <a:t>А) лучшее место на земле - где живет гостеприимство и милосердие;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chemeClr val="bg1"/>
                </a:solidFill>
              </a:rPr>
              <a:t>B</a:t>
            </a:r>
            <a:r>
              <a:rPr lang="ru-RU" sz="2800" i="1" dirty="0">
                <a:solidFill>
                  <a:schemeClr val="bg1"/>
                </a:solidFill>
              </a:rPr>
              <a:t>) быть честным и добропорядочным человеком;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i="1" dirty="0">
                <a:solidFill>
                  <a:schemeClr val="bg1"/>
                </a:solidFill>
              </a:rPr>
              <a:t>С) быть веселым и заботливым к другим.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400" i="1" dirty="0">
                <a:solidFill>
                  <a:schemeClr val="bg1"/>
                </a:solidFill>
              </a:rPr>
              <a:t/>
            </a:r>
            <a:br>
              <a:rPr lang="ru-RU" sz="2400" i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308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308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6C23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15" y="1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90" y="592850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2007" y="1362291"/>
            <a:ext cx="7501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Милосердие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начинается дома. Если для проявления милосердия нужно куда-то ехать, то это едва ли есть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милосердие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Л.Н.Толстой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ed-kopilka.ru/upload/blogs2/2016/4/6818_1c2bf5577af3e19613d002023caf29b5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41" y="3597391"/>
            <a:ext cx="2647156" cy="2177772"/>
          </a:xfrm>
          <a:prstGeom prst="ellipse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88" y="334103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982" y="1075787"/>
            <a:ext cx="7856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Чемодан, корзина, мясорубка» </a:t>
            </a:r>
            <a:endParaRPr lang="ru-RU" sz="24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2262" y="1734630"/>
            <a:ext cx="547399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Чемодан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всё, что пригодится в дальнейшем.</a:t>
            </a:r>
          </a:p>
          <a:p>
            <a:pPr>
              <a:spcAft>
                <a:spcPts val="0"/>
              </a:spcAft>
            </a:pPr>
            <a:endPara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Мясорубка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информацию переработаю.</a:t>
            </a:r>
          </a:p>
          <a:p>
            <a:pPr>
              <a:spcAft>
                <a:spcPts val="0"/>
              </a:spcAft>
            </a:pPr>
            <a:endPara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Корзина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всё выброшу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pngimg.com/upload/suitcase_PNG107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55" y="1585597"/>
            <a:ext cx="1717327" cy="158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clipshrine.com/wheel/large-meat-grinder-kitchen-cooking-equipment-166.6-155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22" y="3171160"/>
            <a:ext cx="1649095" cy="17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annochka-detskay.ru/images/eksv7gul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96" y="4640557"/>
            <a:ext cx="1272540" cy="12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9805" y="432733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www.kelownanow.com/files/files/images/13713750_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3"/>
          <a:stretch/>
        </p:blipFill>
        <p:spPr bwMode="auto">
          <a:xfrm>
            <a:off x="2211824" y="1538260"/>
            <a:ext cx="2581667" cy="1381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sdnet.ucoz.ru/_nw/0/46747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75" y="1510557"/>
            <a:ext cx="2813141" cy="16979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dug.ru/lib/lit/cosmet/02apr/cosmet208/Image19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9" t="552" r="2615" b="61941"/>
          <a:stretch/>
        </p:blipFill>
        <p:spPr bwMode="auto">
          <a:xfrm>
            <a:off x="1094175" y="3448337"/>
            <a:ext cx="1781760" cy="2636649"/>
          </a:xfrm>
          <a:prstGeom prst="snip2SameRect">
            <a:avLst>
              <a:gd name="adj1" fmla="val 31208"/>
              <a:gd name="adj2" fmla="val 0"/>
            </a:avLst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odila-help.com/images/img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66" y="3796303"/>
            <a:ext cx="2752692" cy="21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4737" y="1001112"/>
            <a:ext cx="263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</a:rPr>
              <a:t>т ударения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9734" y="988930"/>
            <a:ext cx="2826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от согласной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345" y="2885339"/>
            <a:ext cx="274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от суффикса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0072" y="3262952"/>
            <a:ext cx="3935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от значения слова </a:t>
            </a:r>
          </a:p>
        </p:txBody>
      </p:sp>
    </p:spTree>
    <p:extLst>
      <p:ext uri="{BB962C8B-B14F-4D97-AF65-F5344CB8AC3E}">
        <p14:creationId xmlns:p14="http://schemas.microsoft.com/office/powerpoint/2010/main" val="29996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95" y="761374"/>
            <a:ext cx="6669602" cy="664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90" y="592850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0159" y="1048815"/>
            <a:ext cx="7501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УРОК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498" y="2045980"/>
            <a:ext cx="4815218" cy="3681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50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95" y="761374"/>
            <a:ext cx="6669602" cy="664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90" y="592850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948" y="1048815"/>
            <a:ext cx="787010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https://yandex.ru/images/search?text=%</a:t>
            </a:r>
            <a:r>
              <a:rPr lang="de-DE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0%BA%D0%BB%D0%B0%D1%81%D1%81%D0%BD%D0%B0%D1%8F%20%D0%B4%D0%BE%D1%81%D0%BA%D0%B0&amp;from=tabbar&amp;pos=16&amp;img_url=https%3A%2F%2Fsun9-23.userapi.com%2Fimpg%2FbKVluwjdFS9qxuc8O-euukLE5u2jgDRdh9EaOQ%2F9rlYHOD54iQ.jpg%3Fsize%3D604x351%26quality%3D96%26sign%3D6af94ebf48710c7d38b7cdd13927182d&amp;rpt=simage</a:t>
            </a:r>
            <a:endParaRPr lang="ru-RU" sz="11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https://yandex.ru/images/search?text=%</a:t>
            </a:r>
            <a:r>
              <a:rPr lang="de-DE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0%BC%D0%B8%D0%BB%D0%BE%D1%81%D0%B5%D1%80%D0%B4%D0%B8%D0%B5&amp;from=tabbar&amp;pos=3&amp;img_url=https%3A%2F%2Fscontent-hel3-1.cdninstagram.com%2Fv%2Ft51.2885-15%2Fe35%2F197267171_525214552191310_2970033162168456068_n.jpg%3Ftp%3D1%26_nc_ht%3Dscontent-hel3-1.cdninstagram.com%26_nc_cat%3D110%26_nc_ohc%3Dz19C0UZTSZUAX_YuBMz%26edm%3DABfd0MgBAAAA%26ccb%3D7-4%26oh%3D84a7f869f05951be4e08f7cbf998a46d%26oe%3D60C35421%26_nc_sid%3D7bff83&amp;rpt=simage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https://yandex.ru/images/search?text=%</a:t>
            </a:r>
            <a:r>
              <a:rPr lang="de-DE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D1%87%D0%B5%D0%BC%D0%BE%D0%B4%D0%B0%D0%BD%20%D0%BA%D0%B0%D1%80%D1%82%D0%B8%D0%BD%D0%BA%D0%B0&amp;from=tabbar&amp;pos=0&amp;img_url=https%3A%2F%2Fpngimg.com%2Fuploads%2Fsuitcase%2Fsuitcase_PNG10772.png&amp;rpt=simage</a:t>
            </a:r>
            <a:endParaRPr lang="ru-RU" sz="11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https://yandex.ru/images/search?text=%</a:t>
            </a:r>
            <a:r>
              <a:rPr lang="de-DE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0%BC%D1%8F%D1%81%D0%BE%D1%80%D1%83%D0%B1%D0%BA%D0%B0%20%D0%BA%D0%B0%D1%80%D1%82%D0%B8%D0%BD%D0%BA%D0%B0%20%D0%B4%D0%BB%D1%8F%20%D0%B4%D0%B5%D1%82%D0%B5%D0%B9&amp;from=tabbar&amp;pos=11&amp;img_url=https%3A%2F%2Fwww.pinclipart.com%2Fpicdir%2Fmiddle%2F268-2683912_meat-grinder-kitchen-cooking-equipment-vector-clip-png.png&amp;rpt=simage</a:t>
            </a:r>
            <a:endParaRPr lang="ru-RU" sz="11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3961" y="359239"/>
            <a:ext cx="8318091" cy="6072279"/>
            <a:chOff x="-223147" y="0"/>
            <a:chExt cx="6757297" cy="395811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223147" y="0"/>
              <a:ext cx="6757297" cy="3958116"/>
              <a:chOff x="-223147" y="0"/>
              <a:chExt cx="6757297" cy="3958116"/>
            </a:xfrm>
          </p:grpSpPr>
          <p:sp>
            <p:nvSpPr>
              <p:cNvPr id="11" name="Надпись 2"/>
              <p:cNvSpPr txBox="1">
                <a:spLocks noChangeArrowheads="1"/>
              </p:cNvSpPr>
              <p:nvPr/>
            </p:nvSpPr>
            <p:spPr bwMode="auto">
              <a:xfrm>
                <a:off x="1943100" y="0"/>
                <a:ext cx="2514600" cy="11493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«Собери слово»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приставку возьмите у слова </a:t>
                </a:r>
                <a:r>
                  <a:rPr lang="ru-RU" sz="16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раздуть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корень – у слова </a:t>
                </a:r>
                <a:r>
                  <a:rPr lang="ru-RU" sz="16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бором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окончание – у слова </a:t>
                </a:r>
                <a:r>
                  <a:rPr lang="ru-RU" sz="16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пень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Надпись 2"/>
              <p:cNvSpPr txBox="1">
                <a:spLocks noChangeArrowheads="1"/>
              </p:cNvSpPr>
              <p:nvPr/>
            </p:nvSpPr>
            <p:spPr bwMode="auto">
              <a:xfrm>
                <a:off x="-223147" y="1054100"/>
                <a:ext cx="1832872" cy="2242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__________?_________</a:t>
                </a:r>
              </a:p>
            </p:txBody>
          </p:sp>
          <p:sp>
            <p:nvSpPr>
              <p:cNvPr id="13" name="Надпись 2"/>
              <p:cNvSpPr txBox="1">
                <a:spLocks noChangeArrowheads="1"/>
              </p:cNvSpPr>
              <p:nvPr/>
            </p:nvSpPr>
            <p:spPr bwMode="auto">
              <a:xfrm>
                <a:off x="4641148" y="1054100"/>
                <a:ext cx="1893002" cy="2319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словообразовательный</a:t>
                </a:r>
              </a:p>
            </p:txBody>
          </p:sp>
          <p:sp>
            <p:nvSpPr>
              <p:cNvPr id="14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1587500"/>
                <a:ext cx="1293717" cy="2201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корень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Надпись 2"/>
              <p:cNvSpPr txBox="1">
                <a:spLocks noChangeArrowheads="1"/>
              </p:cNvSpPr>
              <p:nvPr/>
            </p:nvSpPr>
            <p:spPr bwMode="auto">
              <a:xfrm>
                <a:off x="2476500" y="3187699"/>
                <a:ext cx="1281017" cy="2370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суффикс</a:t>
                </a:r>
                <a:endParaRPr lang="ru-RU" sz="2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Надпись 2"/>
              <p:cNvSpPr txBox="1">
                <a:spLocks noChangeArrowheads="1"/>
              </p:cNvSpPr>
              <p:nvPr/>
            </p:nvSpPr>
            <p:spPr bwMode="auto">
              <a:xfrm>
                <a:off x="2476500" y="1879600"/>
                <a:ext cx="1281017" cy="2428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суффиксальный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2654299"/>
                <a:ext cx="1293717" cy="2448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приставка</a:t>
                </a:r>
                <a:endParaRPr lang="ru-RU" sz="2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2159000"/>
                <a:ext cx="1293717" cy="2095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приставочный</a:t>
                </a:r>
                <a:endParaRPr lang="ru-RU" sz="2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2908299"/>
                <a:ext cx="1293717" cy="279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сложение</a:t>
                </a:r>
                <a:endParaRPr lang="ru-RU" sz="2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3441700"/>
                <a:ext cx="1293717" cy="2624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_______________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Надпись 2"/>
              <p:cNvSpPr txBox="1">
                <a:spLocks noChangeArrowheads="1"/>
              </p:cNvSpPr>
              <p:nvPr/>
            </p:nvSpPr>
            <p:spPr bwMode="auto">
              <a:xfrm>
                <a:off x="2451100" y="2413000"/>
                <a:ext cx="1306417" cy="2047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окончание</a:t>
                </a:r>
                <a:endParaRPr lang="ru-RU" sz="2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3721100"/>
                <a:ext cx="1293717" cy="2370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______________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Прямая со стрелкой 7"/>
            <p:cNvCxnSpPr/>
            <p:nvPr/>
          </p:nvCxnSpPr>
          <p:spPr>
            <a:xfrm flipH="1">
              <a:off x="768350" y="419100"/>
              <a:ext cx="1155700" cy="647700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Прямая со стрелкой 8"/>
            <p:cNvCxnSpPr/>
            <p:nvPr/>
          </p:nvCxnSpPr>
          <p:spPr>
            <a:xfrm>
              <a:off x="4502150" y="495300"/>
              <a:ext cx="1219200" cy="546100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Прямая со стрелкой 9"/>
            <p:cNvCxnSpPr/>
            <p:nvPr/>
          </p:nvCxnSpPr>
          <p:spPr>
            <a:xfrm flipH="1" flipV="1">
              <a:off x="768350" y="1286024"/>
              <a:ext cx="1676401" cy="2022326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3346450" y="437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753501"/>
              </p:ext>
            </p:extLst>
          </p:nvPr>
        </p:nvGraphicFramePr>
        <p:xfrm>
          <a:off x="3556011" y="1666944"/>
          <a:ext cx="2077872" cy="309425"/>
        </p:xfrm>
        <a:graphic>
          <a:graphicData uri="http://schemas.openxmlformats.org/drawingml/2006/table">
            <a:tbl>
              <a:tblPr firstRow="1" firstCol="1" bandRow="1"/>
              <a:tblGrid>
                <a:gridCol w="346312"/>
                <a:gridCol w="346312"/>
                <a:gridCol w="346312"/>
                <a:gridCol w="346312"/>
                <a:gridCol w="346312"/>
                <a:gridCol w="346312"/>
              </a:tblGrid>
              <a:tr h="309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5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3961" y="359239"/>
            <a:ext cx="8318091" cy="6072279"/>
            <a:chOff x="-223147" y="0"/>
            <a:chExt cx="6757297" cy="395811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223147" y="0"/>
              <a:ext cx="6757297" cy="3958116"/>
              <a:chOff x="-223147" y="0"/>
              <a:chExt cx="6757297" cy="3958116"/>
            </a:xfrm>
          </p:grpSpPr>
          <p:sp>
            <p:nvSpPr>
              <p:cNvPr id="11" name="Надпись 2"/>
              <p:cNvSpPr txBox="1">
                <a:spLocks noChangeArrowheads="1"/>
              </p:cNvSpPr>
              <p:nvPr/>
            </p:nvSpPr>
            <p:spPr bwMode="auto">
              <a:xfrm>
                <a:off x="1943100" y="0"/>
                <a:ext cx="2514600" cy="11493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«Собери слово»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приставку возьмите у слова </a:t>
                </a:r>
                <a:r>
                  <a:rPr lang="ru-RU" sz="16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раздуть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корень – у слова </a:t>
                </a:r>
                <a:r>
                  <a:rPr lang="ru-RU" sz="16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бором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окончание – у слова </a:t>
                </a:r>
                <a:r>
                  <a:rPr lang="ru-RU" sz="16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пень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Надпись 2"/>
              <p:cNvSpPr txBox="1">
                <a:spLocks noChangeArrowheads="1"/>
              </p:cNvSpPr>
              <p:nvPr/>
            </p:nvSpPr>
            <p:spPr bwMode="auto">
              <a:xfrm>
                <a:off x="-223147" y="1054100"/>
                <a:ext cx="1832872" cy="2319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МОРФЕМНЫЙ</a:t>
                </a:r>
              </a:p>
            </p:txBody>
          </p:sp>
          <p:sp>
            <p:nvSpPr>
              <p:cNvPr id="13" name="Надпись 2"/>
              <p:cNvSpPr txBox="1">
                <a:spLocks noChangeArrowheads="1"/>
              </p:cNvSpPr>
              <p:nvPr/>
            </p:nvSpPr>
            <p:spPr bwMode="auto">
              <a:xfrm>
                <a:off x="4641148" y="1054100"/>
                <a:ext cx="1893002" cy="2319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словообразовательный</a:t>
                </a:r>
              </a:p>
            </p:txBody>
          </p:sp>
          <p:sp>
            <p:nvSpPr>
              <p:cNvPr id="14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1587500"/>
                <a:ext cx="1293717" cy="22018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корень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Надпись 2"/>
              <p:cNvSpPr txBox="1">
                <a:spLocks noChangeArrowheads="1"/>
              </p:cNvSpPr>
              <p:nvPr/>
            </p:nvSpPr>
            <p:spPr bwMode="auto">
              <a:xfrm>
                <a:off x="2476500" y="3187699"/>
                <a:ext cx="1281017" cy="2370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суффикс</a:t>
                </a:r>
                <a:endParaRPr lang="ru-RU" sz="2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Надпись 2"/>
              <p:cNvSpPr txBox="1">
                <a:spLocks noChangeArrowheads="1"/>
              </p:cNvSpPr>
              <p:nvPr/>
            </p:nvSpPr>
            <p:spPr bwMode="auto">
              <a:xfrm>
                <a:off x="2476500" y="1879600"/>
                <a:ext cx="1281017" cy="2428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суффиксальный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2654299"/>
                <a:ext cx="1293717" cy="2448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приставка</a:t>
                </a:r>
                <a:endParaRPr lang="ru-RU" sz="2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2159000"/>
                <a:ext cx="1293717" cy="2095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приставочный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2908299"/>
                <a:ext cx="1293717" cy="279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сложение</a:t>
                </a:r>
                <a:endParaRPr lang="ru-RU" sz="2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3441700"/>
                <a:ext cx="1293717" cy="2624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ПРИСТАВОЧНО-СУФФИКСАЛЬНЫЙ</a:t>
                </a:r>
                <a:endParaRPr lang="ru-RU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Надпись 2"/>
              <p:cNvSpPr txBox="1">
                <a:spLocks noChangeArrowheads="1"/>
              </p:cNvSpPr>
              <p:nvPr/>
            </p:nvSpPr>
            <p:spPr bwMode="auto">
              <a:xfrm>
                <a:off x="2451100" y="2413000"/>
                <a:ext cx="1306417" cy="20470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окончание</a:t>
                </a:r>
                <a:endParaRPr lang="ru-RU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Надпись 2"/>
              <p:cNvSpPr txBox="1">
                <a:spLocks noChangeArrowheads="1"/>
              </p:cNvSpPr>
              <p:nvPr/>
            </p:nvSpPr>
            <p:spPr bwMode="auto">
              <a:xfrm>
                <a:off x="2463800" y="3721100"/>
                <a:ext cx="1293717" cy="2370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ОСНОВА</a:t>
                </a:r>
                <a:endParaRPr lang="ru-RU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Прямая со стрелкой 7"/>
            <p:cNvCxnSpPr/>
            <p:nvPr/>
          </p:nvCxnSpPr>
          <p:spPr>
            <a:xfrm flipH="1">
              <a:off x="768350" y="419100"/>
              <a:ext cx="1155700" cy="647700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Прямая со стрелкой 8"/>
            <p:cNvCxnSpPr/>
            <p:nvPr/>
          </p:nvCxnSpPr>
          <p:spPr>
            <a:xfrm>
              <a:off x="4502150" y="495300"/>
              <a:ext cx="1219200" cy="546100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Прямая со стрелкой 9"/>
            <p:cNvCxnSpPr/>
            <p:nvPr/>
          </p:nvCxnSpPr>
          <p:spPr>
            <a:xfrm flipH="1" flipV="1">
              <a:off x="768350" y="1286024"/>
              <a:ext cx="1676401" cy="2022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3346450" y="437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426302"/>
              </p:ext>
            </p:extLst>
          </p:nvPr>
        </p:nvGraphicFramePr>
        <p:xfrm>
          <a:off x="3556011" y="1666944"/>
          <a:ext cx="2077872" cy="309425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346312"/>
                <a:gridCol w="346312"/>
                <a:gridCol w="346312"/>
                <a:gridCol w="346312"/>
                <a:gridCol w="346312"/>
                <a:gridCol w="346312"/>
              </a:tblGrid>
              <a:tr h="309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Р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А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 flipH="1" flipV="1">
            <a:off x="1621155" y="2346175"/>
            <a:ext cx="2071652" cy="236751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1" idx="1"/>
          </p:cNvCxnSpPr>
          <p:nvPr/>
        </p:nvCxnSpPr>
        <p:spPr>
          <a:xfrm flipH="1" flipV="1">
            <a:off x="1691291" y="2309898"/>
            <a:ext cx="1954612" cy="190822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2" idx="1"/>
          </p:cNvCxnSpPr>
          <p:nvPr/>
        </p:nvCxnSpPr>
        <p:spPr>
          <a:xfrm flipH="1" flipV="1">
            <a:off x="1574473" y="2354444"/>
            <a:ext cx="2087063" cy="389526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1"/>
          </p:cNvCxnSpPr>
          <p:nvPr/>
        </p:nvCxnSpPr>
        <p:spPr>
          <a:xfrm flipH="1" flipV="1">
            <a:off x="1691291" y="2378090"/>
            <a:ext cx="1970245" cy="58548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6" idx="3"/>
            <a:endCxn id="13" idx="2"/>
          </p:cNvCxnSpPr>
          <p:nvPr/>
        </p:nvCxnSpPr>
        <p:spPr>
          <a:xfrm flipV="1">
            <a:off x="5254075" y="2332171"/>
            <a:ext cx="2252854" cy="109687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8" idx="3"/>
            <a:endCxn id="13" idx="2"/>
          </p:cNvCxnSpPr>
          <p:nvPr/>
        </p:nvCxnSpPr>
        <p:spPr>
          <a:xfrm flipV="1">
            <a:off x="5254075" y="2332171"/>
            <a:ext cx="2252854" cy="150000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3" idx="2"/>
          </p:cNvCxnSpPr>
          <p:nvPr/>
        </p:nvCxnSpPr>
        <p:spPr>
          <a:xfrm flipV="1">
            <a:off x="5215379" y="2332171"/>
            <a:ext cx="2291550" cy="270720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0" idx="3"/>
            <a:endCxn id="13" idx="2"/>
          </p:cNvCxnSpPr>
          <p:nvPr/>
        </p:nvCxnSpPr>
        <p:spPr>
          <a:xfrm flipV="1">
            <a:off x="5254075" y="2332171"/>
            <a:ext cx="2252854" cy="35083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961" y="592850"/>
            <a:ext cx="84360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</a:t>
            </a:r>
            <a:endParaRPr lang="ru-RU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Морфемный и словообразовательный разбор.</a:t>
            </a:r>
            <a:endParaRPr lang="ru-RU" sz="4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0529" y="529678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513" y="1533831"/>
            <a:ext cx="734685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i="1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Сформулируйте цели урока с помощью глаголов:</a:t>
            </a: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ru-RU" sz="5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сопоставить</a:t>
            </a:r>
            <a:endParaRPr lang="ru-RU" sz="5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5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использовать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90" y="592850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9761" y="1551353"/>
            <a:ext cx="7388942" cy="303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4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Морфемика, морфемы, основа, корень, приставка, суффикс, окончание. </a:t>
            </a:r>
            <a:endParaRPr lang="ru-R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95" y="761374"/>
            <a:ext cx="6669602" cy="664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90" y="592850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4555" y="673465"/>
            <a:ext cx="66441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Доброта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4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улыбка, </a:t>
            </a: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милосердие, </a:t>
            </a: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любовь, </a:t>
            </a: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щедрость, </a:t>
            </a: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сострадание, </a:t>
            </a: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чуткость</a:t>
            </a:r>
            <a:endParaRPr lang="ru-R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ed-kopilka.ru/upload/blogs2/2016/4/6818_1c2bf5577af3e19613d002023caf29b5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18" y="870851"/>
            <a:ext cx="2647156" cy="2432171"/>
          </a:xfrm>
          <a:prstGeom prst="ellipse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95" y="761374"/>
            <a:ext cx="6669602" cy="664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90" y="592850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6019" t="52117" r="34357" b="26109"/>
          <a:stretch/>
        </p:blipFill>
        <p:spPr>
          <a:xfrm>
            <a:off x="606526" y="1353268"/>
            <a:ext cx="7757652" cy="192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3754" t="17165" r="4255" b="62939"/>
          <a:stretch/>
        </p:blipFill>
        <p:spPr>
          <a:xfrm>
            <a:off x="383457" y="183041"/>
            <a:ext cx="8421330" cy="988142"/>
          </a:xfrm>
          <a:prstGeom prst="rect">
            <a:avLst/>
          </a:prstGeom>
        </p:spPr>
      </p:pic>
      <p:pic>
        <p:nvPicPr>
          <p:cNvPr id="1026" name="Picture 2" descr="http://www.proza.ru/pics/2013/06/12/9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78" y="3475089"/>
            <a:ext cx="3048000" cy="227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ntofart.com/data_images/56a811c60c3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94766"/>
            <a:ext cx="1870248" cy="2582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290" y="592850"/>
            <a:ext cx="535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 декабря.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673" y="2431346"/>
            <a:ext cx="8028653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u="sng" dirty="0">
                <a:solidFill>
                  <a:prstClr val="white"/>
                </a:solidFill>
              </a:rPr>
              <a:t>1. С какой целью отправилось милосердие по свету?</a:t>
            </a:r>
          </a:p>
          <a:p>
            <a:pPr lvl="0"/>
            <a:endParaRPr lang="ru-RU" sz="2800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800" i="1" dirty="0">
                <a:solidFill>
                  <a:prstClr val="white"/>
                </a:solidFill>
              </a:rPr>
              <a:t>А) не хотело сидеть дома;</a:t>
            </a:r>
            <a:endParaRPr lang="ru-RU" sz="2800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i="1" dirty="0">
                <a:solidFill>
                  <a:prstClr val="white"/>
                </a:solidFill>
              </a:rPr>
              <a:t>B</a:t>
            </a:r>
            <a:r>
              <a:rPr lang="ru-RU" sz="2800" i="1" dirty="0">
                <a:solidFill>
                  <a:prstClr val="white"/>
                </a:solidFill>
              </a:rPr>
              <a:t>) хотело найти место где жить;</a:t>
            </a:r>
            <a:endParaRPr lang="ru-RU" sz="2800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800" i="1" dirty="0">
                <a:solidFill>
                  <a:prstClr val="white"/>
                </a:solidFill>
              </a:rPr>
              <a:t>С) хотело найти друзей</a:t>
            </a:r>
            <a:r>
              <a:rPr lang="ru-RU" sz="2800" i="1" dirty="0" smtClean="0">
                <a:solidFill>
                  <a:prstClr val="white"/>
                </a:solidFill>
              </a:rPr>
              <a:t>.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961" y="1326400"/>
            <a:ext cx="8524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Блок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(читательская грамотность)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378</Words>
  <Application>Microsoft Office PowerPoint</Application>
  <PresentationFormat>Экран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42</cp:revision>
  <dcterms:created xsi:type="dcterms:W3CDTF">2016-12-01T10:59:20Z</dcterms:created>
  <dcterms:modified xsi:type="dcterms:W3CDTF">2022-05-24T16:17:31Z</dcterms:modified>
</cp:coreProperties>
</file>