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9" r:id="rId10"/>
    <p:sldId id="267" r:id="rId11"/>
    <p:sldId id="271" r:id="rId12"/>
    <p:sldId id="257" r:id="rId13"/>
    <p:sldId id="272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18" autoAdjust="0"/>
    <p:restoredTop sz="86380" autoAdjust="0"/>
  </p:normalViewPr>
  <p:slideViewPr>
    <p:cSldViewPr>
      <p:cViewPr varScale="1">
        <p:scale>
          <a:sx n="67" d="100"/>
          <a:sy n="67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'Лист1'!$B$1</c:f>
              <c:strCache>
                <c:ptCount val="1"/>
                <c:pt idx="0">
                  <c:v>-1</c:v>
                </c:pt>
              </c:strCache>
            </c:strRef>
          </c:tx>
          <c:spPr>
            <a:ln w="41275">
              <a:solidFill>
                <a:srgbClr val="FF0000"/>
              </a:solidFill>
            </a:ln>
          </c:spPr>
          <c:marker>
            <c:spPr>
              <a:ln w="41275">
                <a:solidFill>
                  <a:srgbClr val="FF0000"/>
                </a:solidFill>
              </a:ln>
            </c:spPr>
          </c:marker>
          <c:cat>
            <c:numRef>
              <c:f>'Лист1'!$A$2:$A$7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cat>
          <c:val>
            <c:numRef>
              <c:f>'Лист1'!$B$2:$B$7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0751408"/>
        <c:axId val="280756896"/>
      </c:lineChart>
      <c:catAx>
        <c:axId val="280751408"/>
        <c:scaling>
          <c:orientation val="minMax"/>
        </c:scaling>
        <c:delete val="0"/>
        <c:axPos val="b"/>
        <c:minorGridlines/>
        <c:numFmt formatCode="General" sourceLinked="1"/>
        <c:majorTickMark val="out"/>
        <c:minorTickMark val="none"/>
        <c:tickLblPos val="nextTo"/>
        <c:crossAx val="280756896"/>
        <c:crosses val="autoZero"/>
        <c:auto val="1"/>
        <c:lblAlgn val="ctr"/>
        <c:lblOffset val="100"/>
        <c:noMultiLvlLbl val="0"/>
      </c:catAx>
      <c:valAx>
        <c:axId val="280756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07514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023388811496507E-2"/>
          <c:y val="9.1242903442205744E-2"/>
          <c:w val="0.89317970525698354"/>
          <c:h val="0.75432124395001865"/>
        </c:manualLayout>
      </c:layout>
      <c:lineChart>
        <c:grouping val="standard"/>
        <c:varyColors val="0"/>
        <c:ser>
          <c:idx val="0"/>
          <c:order val="0"/>
          <c:tx>
            <c:strRef>
              <c:f>'Лист1'!$B$1</c:f>
              <c:strCache>
                <c:ptCount val="1"/>
                <c:pt idx="0">
                  <c:v>23</c:v>
                </c:pt>
              </c:strCache>
            </c:strRef>
          </c:tx>
          <c:spPr>
            <a:ln w="41275"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 w="41275">
                <a:solidFill>
                  <a:srgbClr val="0070C0"/>
                </a:solidFill>
              </a:ln>
            </c:spPr>
          </c:marker>
          <c:cat>
            <c:numRef>
              <c:f>'Лист1'!$A$2:$A$7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cat>
          <c:val>
            <c:numRef>
              <c:f>'Лист1'!$B$2:$B$7</c:f>
              <c:numCache>
                <c:formatCode>General</c:formatCode>
                <c:ptCount val="6"/>
                <c:pt idx="0">
                  <c:v>20</c:v>
                </c:pt>
                <c:pt idx="1">
                  <c:v>17</c:v>
                </c:pt>
                <c:pt idx="2">
                  <c:v>14</c:v>
                </c:pt>
                <c:pt idx="3">
                  <c:v>11</c:v>
                </c:pt>
                <c:pt idx="4">
                  <c:v>8</c:v>
                </c:pt>
                <c:pt idx="5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0756112"/>
        <c:axId val="280749840"/>
      </c:lineChart>
      <c:catAx>
        <c:axId val="280756112"/>
        <c:scaling>
          <c:orientation val="minMax"/>
        </c:scaling>
        <c:delete val="0"/>
        <c:axPos val="b"/>
        <c:majorGridlines/>
        <c:minorGridlines/>
        <c:numFmt formatCode="General" sourceLinked="1"/>
        <c:majorTickMark val="out"/>
        <c:minorTickMark val="none"/>
        <c:tickLblPos val="nextTo"/>
        <c:crossAx val="280749840"/>
        <c:crosses val="autoZero"/>
        <c:auto val="1"/>
        <c:lblAlgn val="ctr"/>
        <c:lblOffset val="100"/>
        <c:noMultiLvlLbl val="0"/>
      </c:catAx>
      <c:valAx>
        <c:axId val="280749840"/>
        <c:scaling>
          <c:orientation val="minMax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280756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505053915260861E-2"/>
          <c:y val="3.051312143117783E-2"/>
          <c:w val="0.90178262285851762"/>
          <c:h val="0.8558990337424339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-12</c:v>
                </c:pt>
              </c:strCache>
            </c:strRef>
          </c:tx>
          <c:spPr>
            <a:ln w="41275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 w="41275">
                <a:solidFill>
                  <a:srgbClr val="FF0000"/>
                </a:solidFill>
              </a:ln>
            </c:spPr>
          </c:marker>
          <c:cat>
            <c:numRef>
              <c:f>Лист1!$A$2:$A$8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23</c:v>
                </c:pt>
              </c:strCache>
            </c:strRef>
          </c:tx>
          <c:spPr>
            <a:ln w="41275">
              <a:solidFill>
                <a:srgbClr val="0070C0"/>
              </a:solidFill>
            </a:ln>
          </c:spPr>
          <c:marker>
            <c:spPr>
              <a:ln w="41275">
                <a:solidFill>
                  <a:srgbClr val="0070C0"/>
                </a:solidFill>
              </a:ln>
            </c:spPr>
          </c:marker>
          <c:cat>
            <c:numRef>
              <c:f>Лист1!$A$2:$A$8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</c:numCache>
            </c:num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20</c:v>
                </c:pt>
                <c:pt idx="1">
                  <c:v>17</c:v>
                </c:pt>
                <c:pt idx="2">
                  <c:v>14</c:v>
                </c:pt>
                <c:pt idx="3">
                  <c:v>11</c:v>
                </c:pt>
                <c:pt idx="4">
                  <c:v>8</c:v>
                </c:pt>
                <c:pt idx="5">
                  <c:v>5</c:v>
                </c:pt>
                <c:pt idx="6">
                  <c:v>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0757288"/>
        <c:axId val="280753368"/>
      </c:lineChart>
      <c:catAx>
        <c:axId val="280757288"/>
        <c:scaling>
          <c:orientation val="minMax"/>
        </c:scaling>
        <c:delete val="0"/>
        <c:axPos val="b"/>
        <c:minorGridlines/>
        <c:numFmt formatCode="General" sourceLinked="1"/>
        <c:majorTickMark val="out"/>
        <c:minorTickMark val="none"/>
        <c:tickLblPos val="nextTo"/>
        <c:crossAx val="280753368"/>
        <c:crosses val="autoZero"/>
        <c:auto val="1"/>
        <c:lblAlgn val="ctr"/>
        <c:lblOffset val="100"/>
        <c:noMultiLvlLbl val="0"/>
      </c:catAx>
      <c:valAx>
        <c:axId val="280753368"/>
        <c:scaling>
          <c:orientation val="minMax"/>
        </c:scaling>
        <c:delete val="0"/>
        <c:axPos val="l"/>
        <c:minorGridlines/>
        <c:numFmt formatCode="General" sourceLinked="1"/>
        <c:majorTickMark val="out"/>
        <c:minorTickMark val="none"/>
        <c:tickLblPos val="nextTo"/>
        <c:crossAx val="2807572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658152887139107E-2"/>
          <c:y val="6.5429625984251963E-2"/>
          <c:w val="0.88050180446194226"/>
          <c:h val="0.823825541338583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0</c:v>
                </c:pt>
              </c:strCache>
            </c:strRef>
          </c:tx>
          <c:spPr>
            <a:ln w="41275">
              <a:solidFill>
                <a:srgbClr val="000099"/>
              </a:solidFill>
            </a:ln>
          </c:spPr>
          <c:marker>
            <c:spPr>
              <a:solidFill>
                <a:srgbClr val="000099"/>
              </a:solidFill>
              <a:ln w="34925">
                <a:solidFill>
                  <a:srgbClr val="000099"/>
                </a:solidFill>
              </a:ln>
            </c:spPr>
          </c:marker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  <c:pt idx="1">
                  <c:v>6</c:v>
                </c:pt>
                <c:pt idx="2">
                  <c:v>9</c:v>
                </c:pt>
                <c:pt idx="3">
                  <c:v>12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</c:v>
                </c:pt>
              </c:strCache>
            </c:strRef>
          </c:tx>
          <c:spPr>
            <a:ln w="41275"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 w="31750">
                <a:solidFill>
                  <a:srgbClr val="C00000"/>
                </a:solidFill>
              </a:ln>
            </c:spPr>
          </c:marker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0752976"/>
        <c:axId val="280758464"/>
      </c:lineChart>
      <c:catAx>
        <c:axId val="280752976"/>
        <c:scaling>
          <c:orientation val="minMax"/>
        </c:scaling>
        <c:delete val="0"/>
        <c:axPos val="b"/>
        <c:majorGridlines/>
        <c:minorGridlines/>
        <c:numFmt formatCode="General" sourceLinked="1"/>
        <c:majorTickMark val="out"/>
        <c:minorTickMark val="none"/>
        <c:tickLblPos val="nextTo"/>
        <c:crossAx val="280758464"/>
        <c:crosses val="autoZero"/>
        <c:auto val="1"/>
        <c:lblAlgn val="ctr"/>
        <c:lblOffset val="100"/>
        <c:noMultiLvlLbl val="0"/>
      </c:catAx>
      <c:valAx>
        <c:axId val="280758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07529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0.04124</cdr:x>
      <cdr:y>0.89855</cdr:y>
    </cdr:from>
    <cdr:to>
      <cdr:x>1</cdr:x>
      <cdr:y>0.89855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>
          <a:off x="298335" y="4140207"/>
          <a:ext cx="6935795" cy="0"/>
        </a:xfrm>
        <a:prstGeom xmlns:a="http://schemas.openxmlformats.org/drawingml/2006/main" prst="straightConnector1">
          <a:avLst/>
        </a:prstGeom>
        <a:ln xmlns:a="http://schemas.openxmlformats.org/drawingml/2006/main" w="41275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gif"/><Relationship Id="rId13" Type="http://schemas.openxmlformats.org/officeDocument/2006/relationships/image" Target="../media/image27.wmf"/><Relationship Id="rId3" Type="http://schemas.openxmlformats.org/officeDocument/2006/relationships/oleObject" Target="../embeddings/oleObject21.bin"/><Relationship Id="rId7" Type="http://schemas.openxmlformats.org/officeDocument/2006/relationships/image" Target="../media/image28.jpeg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wmf"/><Relationship Id="rId11" Type="http://schemas.openxmlformats.org/officeDocument/2006/relationships/image" Target="../media/image26.wmf"/><Relationship Id="rId5" Type="http://schemas.openxmlformats.org/officeDocument/2006/relationships/oleObject" Target="../embeddings/oleObject22.bin"/><Relationship Id="rId10" Type="http://schemas.openxmlformats.org/officeDocument/2006/relationships/oleObject" Target="../embeddings/oleObject23.bin"/><Relationship Id="rId4" Type="http://schemas.openxmlformats.org/officeDocument/2006/relationships/image" Target="../media/image24.wmf"/><Relationship Id="rId9" Type="http://schemas.openxmlformats.org/officeDocument/2006/relationships/image" Target="../media/image30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30.bin"/><Relationship Id="rId18" Type="http://schemas.openxmlformats.org/officeDocument/2006/relationships/image" Target="../media/image38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5.wmf"/><Relationship Id="rId1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7.wmf"/><Relationship Id="rId20" Type="http://schemas.openxmlformats.org/officeDocument/2006/relationships/image" Target="../media/image30.gi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10" Type="http://schemas.openxmlformats.org/officeDocument/2006/relationships/image" Target="../media/image34.wmf"/><Relationship Id="rId19" Type="http://schemas.openxmlformats.org/officeDocument/2006/relationships/image" Target="../media/image29.gi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3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gif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gi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4.jpe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10" Type="http://schemas.openxmlformats.org/officeDocument/2006/relationships/image" Target="../media/image3.wmf"/><Relationship Id="rId4" Type="http://schemas.openxmlformats.org/officeDocument/2006/relationships/hyperlink" Target="http://smiles.33b.ru/smile.104982.html" TargetMode="External"/><Relationship Id="rId9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7" Type="http://schemas.openxmlformats.org/officeDocument/2006/relationships/image" Target="../media/image5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miles.33b.ru/smile.104982.html" TargetMode="External"/><Relationship Id="rId5" Type="http://schemas.openxmlformats.org/officeDocument/2006/relationships/image" Target="../media/image6.gif"/><Relationship Id="rId4" Type="http://schemas.openxmlformats.org/officeDocument/2006/relationships/image" Target="../media/image9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8.gif"/><Relationship Id="rId7" Type="http://schemas.openxmlformats.org/officeDocument/2006/relationships/image" Target="../media/image15.wmf"/><Relationship Id="rId12" Type="http://schemas.openxmlformats.org/officeDocument/2006/relationships/image" Target="../media/image6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5.gif"/><Relationship Id="rId5" Type="http://schemas.openxmlformats.org/officeDocument/2006/relationships/image" Target="../media/image14.wmf"/><Relationship Id="rId10" Type="http://schemas.openxmlformats.org/officeDocument/2006/relationships/hyperlink" Target="http://smiles.33b.ru/smile.104982.html" TargetMode="External"/><Relationship Id="rId4" Type="http://schemas.openxmlformats.org/officeDocument/2006/relationships/oleObject" Target="../embeddings/oleObject7.bin"/><Relationship Id="rId9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Решение задач кинематики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717032"/>
            <a:ext cx="7920880" cy="1296144"/>
          </a:xfrm>
        </p:spPr>
        <p:txBody>
          <a:bodyPr>
            <a:normAutofit fontScale="25000" lnSpcReduction="20000"/>
          </a:bodyPr>
          <a:lstStyle/>
          <a:p>
            <a:r>
              <a:rPr lang="ru-RU" sz="16000" dirty="0" smtClean="0">
                <a:solidFill>
                  <a:srgbClr val="000099"/>
                </a:solidFill>
              </a:rPr>
              <a:t>   Задача «Встреча»</a:t>
            </a:r>
          </a:p>
          <a:p>
            <a:r>
              <a:rPr lang="ru-RU" sz="16000" dirty="0" smtClean="0">
                <a:solidFill>
                  <a:srgbClr val="000099"/>
                </a:solidFill>
              </a:rPr>
              <a:t>       Задача «Погоня»</a:t>
            </a:r>
          </a:p>
          <a:p>
            <a:r>
              <a:rPr lang="ru-RU" sz="12800" dirty="0" smtClean="0">
                <a:solidFill>
                  <a:srgbClr val="000099"/>
                </a:solidFill>
              </a:rPr>
              <a:t>7 класс </a:t>
            </a:r>
          </a:p>
          <a:p>
            <a:endParaRPr lang="ru-RU" sz="6400" dirty="0" smtClean="0">
              <a:solidFill>
                <a:srgbClr val="000099"/>
              </a:solidFill>
            </a:endParaRPr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56895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Шаг 5</a:t>
            </a:r>
            <a:r>
              <a:rPr lang="ru-RU" sz="2800" b="1" dirty="0" smtClean="0"/>
              <a:t>.</a:t>
            </a:r>
            <a:r>
              <a:rPr lang="ru-RU" sz="2800" dirty="0" smtClean="0"/>
              <a:t> </a:t>
            </a:r>
            <a:r>
              <a:rPr lang="ru-RU" sz="2400" dirty="0" smtClean="0"/>
              <a:t>Построим график зависимости координаты пешехода от времени. Его координата за каждую секунду увеличивается на 1м, поэтому это будет «поднимающаяся» прямая, проходящая через точки с координатами (0;0),(1;1),(2;2),(3;3),(4;4), (5;5) и т.д.</a:t>
            </a:r>
            <a:endParaRPr lang="ru-RU" sz="2400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344102" y="2852936"/>
            <a:ext cx="8466177" cy="3600400"/>
            <a:chOff x="755576" y="836712"/>
            <a:chExt cx="7407905" cy="4987716"/>
          </a:xfrm>
        </p:grpSpPr>
        <p:graphicFrame>
          <p:nvGraphicFramePr>
            <p:cNvPr id="4" name="Диаграмма 3"/>
            <p:cNvGraphicFramePr/>
            <p:nvPr/>
          </p:nvGraphicFramePr>
          <p:xfrm>
            <a:off x="755576" y="1484784"/>
            <a:ext cx="6975775" cy="398992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5" name="Группа 8"/>
            <p:cNvGrpSpPr/>
            <p:nvPr/>
          </p:nvGrpSpPr>
          <p:grpSpPr>
            <a:xfrm>
              <a:off x="800581" y="836712"/>
              <a:ext cx="7362900" cy="4987716"/>
              <a:chOff x="656565" y="908720"/>
              <a:chExt cx="7362900" cy="4987716"/>
            </a:xfrm>
          </p:grpSpPr>
          <p:grpSp>
            <p:nvGrpSpPr>
              <p:cNvPr id="6" name="Группа 2"/>
              <p:cNvGrpSpPr/>
              <p:nvPr/>
            </p:nvGrpSpPr>
            <p:grpSpPr>
              <a:xfrm>
                <a:off x="1034608" y="908720"/>
                <a:ext cx="6984857" cy="4635896"/>
                <a:chOff x="817929" y="548680"/>
                <a:chExt cx="7560840" cy="5544616"/>
              </a:xfrm>
            </p:grpSpPr>
            <p:cxnSp>
              <p:nvCxnSpPr>
                <p:cNvPr id="9" name="Прямая со стрелкой 3"/>
                <p:cNvCxnSpPr/>
                <p:nvPr/>
              </p:nvCxnSpPr>
              <p:spPr>
                <a:xfrm flipV="1">
                  <a:off x="1259632" y="548680"/>
                  <a:ext cx="0" cy="5544616"/>
                </a:xfrm>
                <a:prstGeom prst="straightConnector1">
                  <a:avLst/>
                </a:prstGeom>
                <a:ln w="412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Прямая со стрелкой 4"/>
                <p:cNvCxnSpPr/>
                <p:nvPr/>
              </p:nvCxnSpPr>
              <p:spPr>
                <a:xfrm>
                  <a:off x="817929" y="5320999"/>
                  <a:ext cx="7560840" cy="0"/>
                </a:xfrm>
                <a:prstGeom prst="straightConnector1">
                  <a:avLst/>
                </a:prstGeom>
                <a:ln w="412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" name="TextBox 6"/>
              <p:cNvSpPr txBox="1"/>
              <p:nvPr/>
            </p:nvSpPr>
            <p:spPr>
              <a:xfrm>
                <a:off x="656565" y="908720"/>
                <a:ext cx="80983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dirty="0" err="1" smtClean="0"/>
                  <a:t>Х,м</a:t>
                </a:r>
                <a:endParaRPr lang="ru-RU" sz="2800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7308304" y="5373216"/>
                <a:ext cx="64312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t</a:t>
                </a:r>
                <a:r>
                  <a:rPr lang="ru-RU" sz="2800" dirty="0" smtClean="0"/>
                  <a:t>,</a:t>
                </a:r>
                <a:r>
                  <a:rPr lang="en-US" sz="2800" dirty="0" smtClean="0"/>
                  <a:t>c</a:t>
                </a:r>
                <a:endParaRPr lang="ru-RU" sz="28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3529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График зависимости от времени координаты </a:t>
            </a:r>
            <a:r>
              <a:rPr lang="ru-RU" sz="2400" dirty="0" err="1" smtClean="0"/>
              <a:t>вело-сипедиста</a:t>
            </a:r>
            <a:r>
              <a:rPr lang="ru-RU" sz="2400" dirty="0" smtClean="0"/>
              <a:t> –это тоже прямая, но она «опускается» за каждую секунду на 3м, т.е координата </a:t>
            </a:r>
            <a:r>
              <a:rPr lang="ru-RU" sz="2400" dirty="0" err="1" smtClean="0"/>
              <a:t>велоси-педиста</a:t>
            </a:r>
            <a:r>
              <a:rPr lang="ru-RU" sz="2400" dirty="0" smtClean="0"/>
              <a:t> со временем </a:t>
            </a:r>
            <a:r>
              <a:rPr lang="ru-RU" sz="2400" dirty="0" err="1" smtClean="0"/>
              <a:t>уменьшается.Она</a:t>
            </a:r>
            <a:r>
              <a:rPr lang="ru-RU" sz="2400" dirty="0" smtClean="0"/>
              <a:t> проходит через точки с координатами (0;20),(1;17),(2;14),</a:t>
            </a:r>
          </a:p>
          <a:p>
            <a:r>
              <a:rPr lang="ru-RU" sz="2400" dirty="0" smtClean="0"/>
              <a:t>(3;11),(4;8),(5;5) и т.д.</a:t>
            </a:r>
            <a:endParaRPr lang="ru-RU" sz="2400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539552" y="2564904"/>
            <a:ext cx="8136904" cy="3691572"/>
            <a:chOff x="611560" y="861511"/>
            <a:chExt cx="7560840" cy="4962917"/>
          </a:xfrm>
        </p:grpSpPr>
        <p:graphicFrame>
          <p:nvGraphicFramePr>
            <p:cNvPr id="4" name="Диаграмма 3"/>
            <p:cNvGraphicFramePr/>
            <p:nvPr/>
          </p:nvGraphicFramePr>
          <p:xfrm>
            <a:off x="755576" y="1556792"/>
            <a:ext cx="6336704" cy="391791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5" name="Группа 8"/>
            <p:cNvGrpSpPr/>
            <p:nvPr/>
          </p:nvGrpSpPr>
          <p:grpSpPr>
            <a:xfrm>
              <a:off x="611560" y="861511"/>
              <a:ext cx="7560840" cy="4962917"/>
              <a:chOff x="467544" y="933519"/>
              <a:chExt cx="7560840" cy="4962917"/>
            </a:xfrm>
          </p:grpSpPr>
          <p:grpSp>
            <p:nvGrpSpPr>
              <p:cNvPr id="6" name="Группа 2"/>
              <p:cNvGrpSpPr/>
              <p:nvPr/>
            </p:nvGrpSpPr>
            <p:grpSpPr>
              <a:xfrm>
                <a:off x="1043527" y="933519"/>
                <a:ext cx="6984857" cy="4635896"/>
                <a:chOff x="827584" y="578340"/>
                <a:chExt cx="7560840" cy="5544616"/>
              </a:xfrm>
            </p:grpSpPr>
            <p:cxnSp>
              <p:nvCxnSpPr>
                <p:cNvPr id="9" name="Прямая со стрелкой 3"/>
                <p:cNvCxnSpPr/>
                <p:nvPr/>
              </p:nvCxnSpPr>
              <p:spPr>
                <a:xfrm flipV="1">
                  <a:off x="1362947" y="578340"/>
                  <a:ext cx="0" cy="5544616"/>
                </a:xfrm>
                <a:prstGeom prst="straightConnector1">
                  <a:avLst/>
                </a:prstGeom>
                <a:ln w="412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Прямая со стрелкой 4"/>
                <p:cNvCxnSpPr/>
                <p:nvPr/>
              </p:nvCxnSpPr>
              <p:spPr>
                <a:xfrm>
                  <a:off x="827584" y="5517232"/>
                  <a:ext cx="7560840" cy="0"/>
                </a:xfrm>
                <a:prstGeom prst="straightConnector1">
                  <a:avLst/>
                </a:prstGeom>
                <a:ln w="412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" name="TextBox 6"/>
              <p:cNvSpPr txBox="1"/>
              <p:nvPr/>
            </p:nvSpPr>
            <p:spPr>
              <a:xfrm>
                <a:off x="467544" y="1052736"/>
                <a:ext cx="80983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dirty="0" err="1" smtClean="0"/>
                  <a:t>Х,м</a:t>
                </a:r>
                <a:endParaRPr lang="ru-RU" sz="2800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7308304" y="5373216"/>
                <a:ext cx="64312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t</a:t>
                </a:r>
                <a:r>
                  <a:rPr lang="ru-RU" sz="2800" dirty="0" smtClean="0"/>
                  <a:t>,</a:t>
                </a:r>
                <a:r>
                  <a:rPr lang="en-US" sz="2800" dirty="0" smtClean="0"/>
                  <a:t>c</a:t>
                </a:r>
                <a:endParaRPr lang="ru-RU" sz="28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 flipH="1">
            <a:off x="251521" y="1344781"/>
            <a:ext cx="351171" cy="342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/>
          </a:p>
        </p:txBody>
      </p:sp>
      <p:grpSp>
        <p:nvGrpSpPr>
          <p:cNvPr id="15" name="Группа 14"/>
          <p:cNvGrpSpPr/>
          <p:nvPr/>
        </p:nvGrpSpPr>
        <p:grpSpPr>
          <a:xfrm>
            <a:off x="251520" y="1412776"/>
            <a:ext cx="7854524" cy="5227960"/>
            <a:chOff x="971600" y="620688"/>
            <a:chExt cx="7714462" cy="5441095"/>
          </a:xfrm>
        </p:grpSpPr>
        <p:graphicFrame>
          <p:nvGraphicFramePr>
            <p:cNvPr id="23" name="Диаграмма 22"/>
            <p:cNvGraphicFramePr/>
            <p:nvPr/>
          </p:nvGraphicFramePr>
          <p:xfrm>
            <a:off x="988485" y="1278002"/>
            <a:ext cx="7234130" cy="460764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25" name="Прямая со стрелкой 24"/>
            <p:cNvCxnSpPr/>
            <p:nvPr/>
          </p:nvCxnSpPr>
          <p:spPr>
            <a:xfrm flipV="1">
              <a:off x="2053018" y="896387"/>
              <a:ext cx="11019" cy="4786944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7884368" y="5517232"/>
              <a:ext cx="801694" cy="5445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t</a:t>
              </a:r>
              <a:r>
                <a:rPr lang="ru-RU" sz="2800" b="1" dirty="0" smtClean="0"/>
                <a:t>, с</a:t>
              </a:r>
              <a:endParaRPr lang="ru-RU" sz="28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71600" y="620688"/>
              <a:ext cx="771781" cy="4804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err="1" smtClean="0"/>
                <a:t>Х,м</a:t>
              </a:r>
              <a:endParaRPr lang="ru-RU" sz="2400" b="1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0" y="26064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0099"/>
                </a:solidFill>
              </a:rPr>
              <a:t>Графики движения велосипедиста и пешехода</a:t>
            </a:r>
            <a:endParaRPr lang="ru-RU" sz="28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75656" y="692696"/>
            <a:ext cx="7668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Что </a:t>
            </a:r>
            <a:r>
              <a:rPr lang="ru-RU" sz="2400" dirty="0" err="1" smtClean="0"/>
              <a:t>означет</a:t>
            </a:r>
            <a:r>
              <a:rPr lang="ru-RU" sz="2400" dirty="0" smtClean="0"/>
              <a:t> точка пересечения графиков? </a:t>
            </a:r>
            <a:endParaRPr lang="ru-RU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2123728" y="1124744"/>
            <a:ext cx="66967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Точка пересечения графиков означает, что через 5с после начала движения координаты велосипедиста и пешехода становятся равными Х</a:t>
            </a:r>
            <a:r>
              <a:rPr lang="ru-RU" dirty="0" smtClean="0"/>
              <a:t>1</a:t>
            </a:r>
            <a:r>
              <a:rPr lang="ru-RU" sz="2400" dirty="0" smtClean="0"/>
              <a:t>=Х</a:t>
            </a:r>
            <a:r>
              <a:rPr lang="ru-RU" dirty="0" smtClean="0"/>
              <a:t>2</a:t>
            </a:r>
            <a:r>
              <a:rPr lang="ru-RU" sz="2400" dirty="0" smtClean="0"/>
              <a:t>=5м.   </a:t>
            </a:r>
            <a:endParaRPr lang="ru-RU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3347864" y="2636912"/>
            <a:ext cx="5796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Таким образом точка пересечения графиков дает ответ на вопрос: «Где и когда состоится встреча?»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29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000"/>
                            </p:stCondLst>
                            <p:childTnLst>
                              <p:par>
                                <p:cTn id="22" presetID="29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683569" y="1556792"/>
          <a:ext cx="2088231" cy="816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0" name="Формула" r:id="rId3" imgW="634680" imgH="304560" progId="Equation.3">
                  <p:embed/>
                </p:oleObj>
              </mc:Choice>
              <mc:Fallback>
                <p:oleObj name="Формула" r:id="rId3" imgW="634680" imgH="3045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9" y="1556792"/>
                        <a:ext cx="2088231" cy="8167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915816" y="1988840"/>
          <a:ext cx="1800200" cy="7837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1" name="Формула" r:id="rId5" imgW="672840" imgH="304560" progId="Equation.3">
                  <p:embed/>
                </p:oleObj>
              </mc:Choice>
              <mc:Fallback>
                <p:oleObj name="Формула" r:id="rId5" imgW="672840" imgH="3045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1988840"/>
                        <a:ext cx="1800200" cy="7837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95536" y="404664"/>
            <a:ext cx="874846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Рассмотрим задачу о погоне. </a:t>
            </a:r>
            <a:r>
              <a:rPr lang="ru-RU" sz="2800" dirty="0" smtClean="0"/>
              <a:t>По ровному полу в сторону своей норки по прямой бежит мышка со скоростью, модуль которой     </a:t>
            </a:r>
          </a:p>
          <a:p>
            <a:r>
              <a:rPr lang="ru-RU" sz="2800" dirty="0" smtClean="0"/>
              <a:t>                   . Вслед за мышкой гонится кот со скоростью               . Поймает ли кот мышку, если расстояние между ними </a:t>
            </a:r>
            <a:r>
              <a:rPr lang="en-US" sz="2800" dirty="0" smtClean="0"/>
              <a:t> </a:t>
            </a:r>
            <a:r>
              <a:rPr lang="ru-RU" sz="2800" dirty="0" smtClean="0"/>
              <a:t>         , а от мышки до ее норки              .</a:t>
            </a:r>
            <a:endParaRPr lang="ru-RU" sz="2800" dirty="0"/>
          </a:p>
        </p:txBody>
      </p:sp>
      <p:grpSp>
        <p:nvGrpSpPr>
          <p:cNvPr id="13" name="Группа 12"/>
          <p:cNvGrpSpPr/>
          <p:nvPr/>
        </p:nvGrpSpPr>
        <p:grpSpPr>
          <a:xfrm>
            <a:off x="539552" y="3717032"/>
            <a:ext cx="8064896" cy="2736304"/>
            <a:chOff x="539552" y="3717032"/>
            <a:chExt cx="8064896" cy="2736304"/>
          </a:xfrm>
        </p:grpSpPr>
        <p:pic>
          <p:nvPicPr>
            <p:cNvPr id="31753" name="Picture 9" descr="http://i130.photobucket.com/albums/p249/react0rhh/WallQuality2/wallp_2560x1600_55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39552" y="3717032"/>
              <a:ext cx="8064896" cy="2736304"/>
            </a:xfrm>
            <a:prstGeom prst="rect">
              <a:avLst/>
            </a:prstGeom>
            <a:noFill/>
          </p:spPr>
        </p:pic>
        <p:grpSp>
          <p:nvGrpSpPr>
            <p:cNvPr id="11" name="Группа 10"/>
            <p:cNvGrpSpPr/>
            <p:nvPr/>
          </p:nvGrpSpPr>
          <p:grpSpPr>
            <a:xfrm>
              <a:off x="827584" y="4941168"/>
              <a:ext cx="5439097" cy="1466851"/>
              <a:chOff x="827584" y="4941168"/>
              <a:chExt cx="5439097" cy="1466851"/>
            </a:xfrm>
          </p:grpSpPr>
          <p:pic>
            <p:nvPicPr>
              <p:cNvPr id="5" name="Picture 4" descr="http://se.gosupermodel.com/displaypicture?imageid=1286927&amp;large=1"/>
              <p:cNvPicPr>
                <a:picLocks noChangeAspect="1" noChangeArrowheads="1" noCrop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827584" y="4941168"/>
                <a:ext cx="2105025" cy="1466851"/>
              </a:xfrm>
              <a:prstGeom prst="rect">
                <a:avLst/>
              </a:prstGeom>
              <a:noFill/>
            </p:spPr>
          </p:pic>
          <p:pic>
            <p:nvPicPr>
              <p:cNvPr id="6" name="Picture 6" descr="http://img-fotki.yandex.ru/get/4901/mangiana.b6/0_4c7f0_71bb9f61_S.jpg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5076056" y="5157192"/>
                <a:ext cx="1190625" cy="1047751"/>
              </a:xfrm>
              <a:prstGeom prst="rect">
                <a:avLst/>
              </a:prstGeom>
              <a:noFill/>
            </p:spPr>
          </p:pic>
        </p:grpSp>
      </p:grp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7452320" y="2492896"/>
          <a:ext cx="1368152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2" name="Формула" r:id="rId10" imgW="469800" imgH="215640" progId="Equation.3">
                  <p:embed/>
                </p:oleObj>
              </mc:Choice>
              <mc:Fallback>
                <p:oleObj name="Формула" r:id="rId10" imgW="46980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2320" y="2492896"/>
                        <a:ext cx="1368152" cy="648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5220072" y="2924944"/>
          <a:ext cx="1486754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3" name="Формула" r:id="rId12" imgW="495000" imgH="215640" progId="Equation.3">
                  <p:embed/>
                </p:oleObj>
              </mc:Choice>
              <mc:Fallback>
                <p:oleObj name="Формула" r:id="rId12" imgW="49500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2924944"/>
                        <a:ext cx="1486754" cy="648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820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</a:rPr>
              <a:t>Решите эту задачу аналитическим и </a:t>
            </a:r>
            <a:r>
              <a:rPr lang="ru-RU" sz="2400" b="1" dirty="0" err="1" smtClean="0">
                <a:solidFill>
                  <a:srgbClr val="000099"/>
                </a:solidFill>
              </a:rPr>
              <a:t>графиче</a:t>
            </a:r>
            <a:r>
              <a:rPr lang="ru-RU" sz="2400" b="1" dirty="0" smtClean="0">
                <a:solidFill>
                  <a:srgbClr val="000099"/>
                </a:solidFill>
              </a:rPr>
              <a:t>- </a:t>
            </a:r>
            <a:r>
              <a:rPr lang="ru-RU" sz="2400" b="1" dirty="0" err="1" smtClean="0">
                <a:solidFill>
                  <a:srgbClr val="000099"/>
                </a:solidFill>
              </a:rPr>
              <a:t>ским</a:t>
            </a:r>
            <a:r>
              <a:rPr lang="ru-RU" sz="2400" b="1" dirty="0" smtClean="0">
                <a:solidFill>
                  <a:srgbClr val="000099"/>
                </a:solidFill>
              </a:rPr>
              <a:t> способом, соблюдая пошаговое решение:</a:t>
            </a:r>
            <a:endParaRPr lang="ru-RU" sz="2400" b="1" dirty="0">
              <a:solidFill>
                <a:srgbClr val="00009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980728"/>
            <a:ext cx="88924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Шаг 1,2,3</a:t>
            </a:r>
            <a:r>
              <a:rPr lang="ru-RU" sz="2400" dirty="0" smtClean="0"/>
              <a:t> Выбрать систему отсчета, определить начальные координаты тел и значения скорости для каждого тела.</a:t>
            </a:r>
          </a:p>
          <a:p>
            <a:r>
              <a:rPr lang="ru-RU" sz="2400" b="1" dirty="0" smtClean="0"/>
              <a:t>Шаг 4. </a:t>
            </a:r>
            <a:r>
              <a:rPr lang="ru-RU" sz="2400" dirty="0" smtClean="0"/>
              <a:t>Записать уравнение координаты (закон движения) для каждого тела.</a:t>
            </a:r>
          </a:p>
          <a:p>
            <a:r>
              <a:rPr lang="ru-RU" sz="2400" b="1" dirty="0" smtClean="0"/>
              <a:t>Шаг 5. </a:t>
            </a:r>
            <a:r>
              <a:rPr lang="ru-RU" sz="2400" dirty="0" smtClean="0"/>
              <a:t>Записать  в виде уравнения условие встречи участников движения.</a:t>
            </a:r>
          </a:p>
          <a:p>
            <a:r>
              <a:rPr lang="ru-RU" sz="2400" b="1" dirty="0" smtClean="0"/>
              <a:t>Шаг 6. </a:t>
            </a:r>
            <a:r>
              <a:rPr lang="ru-RU" sz="2400" dirty="0" smtClean="0"/>
              <a:t>Решить полученные уравнения совместно, найти время и координату места встречи.</a:t>
            </a:r>
          </a:p>
          <a:p>
            <a:r>
              <a:rPr lang="ru-RU" sz="2400" b="1" dirty="0" smtClean="0"/>
              <a:t>Шаг 7. </a:t>
            </a:r>
            <a:r>
              <a:rPr lang="ru-RU" sz="2400" dirty="0" smtClean="0"/>
              <a:t>Построить систему координат, состоящую из оси времени </a:t>
            </a:r>
            <a:r>
              <a:rPr lang="en-US" sz="2400" dirty="0" smtClean="0"/>
              <a:t>t</a:t>
            </a:r>
            <a:r>
              <a:rPr lang="ru-RU" sz="2400" dirty="0" smtClean="0"/>
              <a:t> и оси координаты Х, отметить на ней начальные координаты тел.</a:t>
            </a:r>
          </a:p>
          <a:p>
            <a:r>
              <a:rPr lang="ru-RU" sz="2400" b="1" dirty="0" smtClean="0"/>
              <a:t>Шаг 8. </a:t>
            </a:r>
            <a:r>
              <a:rPr lang="ru-RU" sz="2400" dirty="0" smtClean="0"/>
              <a:t>Построить график зависимости координаты от времени для каждого тела. Определить координату точки пересечения - время и место встречи.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04664"/>
            <a:ext cx="80249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0099"/>
                </a:solidFill>
              </a:rPr>
              <a:t>Результаты решения данной задачи: </a:t>
            </a:r>
          </a:p>
        </p:txBody>
      </p:sp>
      <p:grpSp>
        <p:nvGrpSpPr>
          <p:cNvPr id="17" name="Группа 16"/>
          <p:cNvGrpSpPr/>
          <p:nvPr/>
        </p:nvGrpSpPr>
        <p:grpSpPr>
          <a:xfrm>
            <a:off x="1547664" y="4797152"/>
            <a:ext cx="6001816" cy="1224136"/>
            <a:chOff x="1475656" y="5013176"/>
            <a:chExt cx="6001816" cy="1224136"/>
          </a:xfrm>
        </p:grpSpPr>
        <p:sp>
          <p:nvSpPr>
            <p:cNvPr id="12" name="TextBox 11"/>
            <p:cNvSpPr txBox="1"/>
            <p:nvPr/>
          </p:nvSpPr>
          <p:spPr>
            <a:xfrm>
              <a:off x="2267744" y="5013176"/>
              <a:ext cx="4589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 smtClean="0"/>
                <a:t>Время и место встречи </a:t>
              </a:r>
              <a:endParaRPr lang="ru-RU" sz="2800" dirty="0"/>
            </a:p>
          </p:txBody>
        </p:sp>
        <p:grpSp>
          <p:nvGrpSpPr>
            <p:cNvPr id="16" name="Группа 15"/>
            <p:cNvGrpSpPr/>
            <p:nvPr/>
          </p:nvGrpSpPr>
          <p:grpSpPr>
            <a:xfrm>
              <a:off x="1475656" y="5445224"/>
              <a:ext cx="6001816" cy="792088"/>
              <a:chOff x="1475656" y="5013176"/>
              <a:chExt cx="6001816" cy="792088"/>
            </a:xfrm>
          </p:grpSpPr>
          <p:graphicFrame>
            <p:nvGraphicFramePr>
              <p:cNvPr id="14" name="Объект 13"/>
              <p:cNvGraphicFramePr>
                <a:graphicFrameLocks noChangeAspect="1"/>
              </p:cNvGraphicFramePr>
              <p:nvPr/>
            </p:nvGraphicFramePr>
            <p:xfrm>
              <a:off x="1475656" y="5013176"/>
              <a:ext cx="1697331" cy="7920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6874" name="Формула" r:id="rId3" imgW="380880" imgH="177480" progId="Equation.3">
                      <p:embed/>
                    </p:oleObj>
                  </mc:Choice>
                  <mc:Fallback>
                    <p:oleObj name="Формула" r:id="rId3" imgW="380880" imgH="177480" progId="Equation.3">
                      <p:embed/>
                      <p:pic>
                        <p:nvPicPr>
                          <p:cNvPr id="0" name="Picture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75656" y="5013176"/>
                            <a:ext cx="1697331" cy="79208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" name="Объект 14"/>
              <p:cNvGraphicFramePr>
                <a:graphicFrameLocks noChangeAspect="1"/>
              </p:cNvGraphicFramePr>
              <p:nvPr/>
            </p:nvGraphicFramePr>
            <p:xfrm>
              <a:off x="5440674" y="5013176"/>
              <a:ext cx="2036798" cy="7920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6875" name="Формула" r:id="rId5" imgW="457200" imgH="177480" progId="Equation.3">
                      <p:embed/>
                    </p:oleObj>
                  </mc:Choice>
                  <mc:Fallback>
                    <p:oleObj name="Формула" r:id="rId5" imgW="457200" imgH="177480" progId="Equation.3">
                      <p:embed/>
                      <p:pic>
                        <p:nvPicPr>
                          <p:cNvPr id="0" name="Picture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440674" y="5013176"/>
                            <a:ext cx="2036798" cy="79208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19" name="Группа 18"/>
          <p:cNvGrpSpPr/>
          <p:nvPr/>
        </p:nvGrpSpPr>
        <p:grpSpPr>
          <a:xfrm>
            <a:off x="899592" y="3356992"/>
            <a:ext cx="7900892" cy="1440160"/>
            <a:chOff x="899592" y="3356992"/>
            <a:chExt cx="7900892" cy="1440160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899592" y="3789040"/>
              <a:ext cx="7900892" cy="1008112"/>
              <a:chOff x="899592" y="3068960"/>
              <a:chExt cx="7900892" cy="1008112"/>
            </a:xfrm>
          </p:grpSpPr>
          <p:graphicFrame>
            <p:nvGraphicFramePr>
              <p:cNvPr id="8" name="Объект 7"/>
              <p:cNvGraphicFramePr>
                <a:graphicFrameLocks noChangeAspect="1"/>
              </p:cNvGraphicFramePr>
              <p:nvPr/>
            </p:nvGraphicFramePr>
            <p:xfrm>
              <a:off x="899592" y="3068960"/>
              <a:ext cx="3261539" cy="10081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6876" name="Формула" r:id="rId7" imgW="698400" imgH="215640" progId="Equation.3">
                      <p:embed/>
                    </p:oleObj>
                  </mc:Choice>
                  <mc:Fallback>
                    <p:oleObj name="Формула" r:id="rId7" imgW="698400" imgH="215640" progId="Equation.3">
                      <p:embed/>
                      <p:pic>
                        <p:nvPicPr>
                          <p:cNvPr id="0" name="Picture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99592" y="3068960"/>
                            <a:ext cx="3261539" cy="100811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" name="Объект 8"/>
              <p:cNvGraphicFramePr>
                <a:graphicFrameLocks noChangeAspect="1"/>
              </p:cNvGraphicFramePr>
              <p:nvPr/>
            </p:nvGraphicFramePr>
            <p:xfrm>
              <a:off x="5220072" y="3068960"/>
              <a:ext cx="3580412" cy="10081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6877" name="Формула" r:id="rId9" imgW="736560" imgH="215640" progId="Equation.3">
                      <p:embed/>
                    </p:oleObj>
                  </mc:Choice>
                  <mc:Fallback>
                    <p:oleObj name="Формула" r:id="rId9" imgW="736560" imgH="215640" progId="Equation.3">
                      <p:embed/>
                      <p:pic>
                        <p:nvPicPr>
                          <p:cNvPr id="0" name="Picture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20072" y="3068960"/>
                            <a:ext cx="3580412" cy="100811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8" name="TextBox 17"/>
            <p:cNvSpPr txBox="1"/>
            <p:nvPr/>
          </p:nvSpPr>
          <p:spPr>
            <a:xfrm>
              <a:off x="2483768" y="3356992"/>
              <a:ext cx="41408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 smtClean="0"/>
                <a:t>Уравнения движения</a:t>
              </a:r>
              <a:endParaRPr lang="ru-RU" sz="2800" dirty="0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323528" y="980728"/>
            <a:ext cx="8634095" cy="2448272"/>
            <a:chOff x="323528" y="980728"/>
            <a:chExt cx="8634095" cy="2448272"/>
          </a:xfrm>
        </p:grpSpPr>
        <p:grpSp>
          <p:nvGrpSpPr>
            <p:cNvPr id="10" name="Группа 9"/>
            <p:cNvGrpSpPr/>
            <p:nvPr/>
          </p:nvGrpSpPr>
          <p:grpSpPr>
            <a:xfrm>
              <a:off x="683568" y="1268760"/>
              <a:ext cx="7405462" cy="2160240"/>
              <a:chOff x="1307934" y="908720"/>
              <a:chExt cx="6781096" cy="2232248"/>
            </a:xfrm>
          </p:grpSpPr>
          <p:graphicFrame>
            <p:nvGraphicFramePr>
              <p:cNvPr id="4" name="Объект 3"/>
              <p:cNvGraphicFramePr>
                <a:graphicFrameLocks noChangeAspect="1"/>
              </p:cNvGraphicFramePr>
              <p:nvPr/>
            </p:nvGraphicFramePr>
            <p:xfrm>
              <a:off x="1307934" y="1052512"/>
              <a:ext cx="2116304" cy="93632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6878" name="Формула" r:id="rId11" imgW="507960" imgH="215640" progId="Equation.3">
                      <p:embed/>
                    </p:oleObj>
                  </mc:Choice>
                  <mc:Fallback>
                    <p:oleObj name="Формула" r:id="rId11" imgW="507960" imgH="215640" progId="Equation.3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07934" y="1052512"/>
                            <a:ext cx="2116304" cy="93632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" name="Объект 4"/>
              <p:cNvGraphicFramePr>
                <a:graphicFrameLocks noChangeAspect="1"/>
              </p:cNvGraphicFramePr>
              <p:nvPr/>
            </p:nvGraphicFramePr>
            <p:xfrm>
              <a:off x="5580112" y="908720"/>
              <a:ext cx="1740048" cy="92386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6879" name="Формула" r:id="rId13" imgW="406080" imgH="215640" progId="Equation.3">
                      <p:embed/>
                    </p:oleObj>
                  </mc:Choice>
                  <mc:Fallback>
                    <p:oleObj name="Формула" r:id="rId13" imgW="406080" imgH="215640" progId="Equation.3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580112" y="908720"/>
                            <a:ext cx="1740048" cy="92386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" name="Объект 5"/>
              <p:cNvGraphicFramePr>
                <a:graphicFrameLocks noChangeAspect="1"/>
              </p:cNvGraphicFramePr>
              <p:nvPr/>
            </p:nvGraphicFramePr>
            <p:xfrm>
              <a:off x="1331640" y="1916832"/>
              <a:ext cx="2348513" cy="12241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6880" name="Формула" r:id="rId15" imgW="583920" imgH="304560" progId="Equation.3">
                      <p:embed/>
                    </p:oleObj>
                  </mc:Choice>
                  <mc:Fallback>
                    <p:oleObj name="Формула" r:id="rId15" imgW="583920" imgH="304560" progId="Equation.3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31640" y="1916832"/>
                            <a:ext cx="2348513" cy="12241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" name="Объект 6"/>
              <p:cNvGraphicFramePr>
                <a:graphicFrameLocks noChangeAspect="1"/>
              </p:cNvGraphicFramePr>
              <p:nvPr/>
            </p:nvGraphicFramePr>
            <p:xfrm>
              <a:off x="5580112" y="1772816"/>
              <a:ext cx="2508918" cy="122937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6881" name="Формула" r:id="rId17" imgW="622080" imgH="304560" progId="Equation.3">
                      <p:embed/>
                    </p:oleObj>
                  </mc:Choice>
                  <mc:Fallback>
                    <p:oleObj name="Формула" r:id="rId17" imgW="622080" imgH="304560" progId="Equation.3">
                      <p:embed/>
                      <p:pic>
                        <p:nvPicPr>
                          <p:cNvPr id="0" name="Picture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580112" y="1772816"/>
                            <a:ext cx="2508918" cy="122937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0" name="TextBox 19"/>
            <p:cNvSpPr txBox="1"/>
            <p:nvPr/>
          </p:nvSpPr>
          <p:spPr>
            <a:xfrm>
              <a:off x="323528" y="980728"/>
              <a:ext cx="863409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Начальные координаты и значения скорости</a:t>
              </a:r>
              <a:endParaRPr lang="ru-RU" sz="2800" dirty="0"/>
            </a:p>
          </p:txBody>
        </p:sp>
      </p:grpSp>
      <p:pic>
        <p:nvPicPr>
          <p:cNvPr id="22" name="Picture 4" descr="http://se.gosupermodel.com/displaypicture?imageid=1286927&amp;large=1"/>
          <p:cNvPicPr>
            <a:picLocks noChangeAspect="1" noChangeArrowheads="1" noCrop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 flipH="1">
            <a:off x="3275856" y="1844824"/>
            <a:ext cx="1963386" cy="1368152"/>
          </a:xfrm>
          <a:prstGeom prst="rect">
            <a:avLst/>
          </a:prstGeom>
          <a:noFill/>
        </p:spPr>
      </p:pic>
      <p:pic>
        <p:nvPicPr>
          <p:cNvPr id="25" name="Picture 6" descr="http://img-fotki.yandex.ru/get/4901/mangiana.b6/0_4c7f0_71bb9f61_S.jpg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4139952" y="5373216"/>
            <a:ext cx="1190625" cy="1047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379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</a:rPr>
              <a:t>График  зависимости координаты от времени</a:t>
            </a:r>
            <a:endParaRPr lang="ru-RU" sz="2400" b="1" dirty="0">
              <a:solidFill>
                <a:srgbClr val="000099"/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1547664" y="692696"/>
            <a:ext cx="6480720" cy="4555668"/>
            <a:chOff x="1187624" y="692696"/>
            <a:chExt cx="6669482" cy="4699684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1187624" y="692696"/>
              <a:ext cx="6552728" cy="4496048"/>
              <a:chOff x="1187624" y="692696"/>
              <a:chExt cx="6552728" cy="4496048"/>
            </a:xfrm>
          </p:grpSpPr>
          <p:grpSp>
            <p:nvGrpSpPr>
              <p:cNvPr id="9" name="Группа 8"/>
              <p:cNvGrpSpPr/>
              <p:nvPr/>
            </p:nvGrpSpPr>
            <p:grpSpPr>
              <a:xfrm>
                <a:off x="1547664" y="692696"/>
                <a:ext cx="6192688" cy="4496048"/>
                <a:chOff x="1547664" y="692696"/>
                <a:chExt cx="6192688" cy="4496048"/>
              </a:xfrm>
            </p:grpSpPr>
            <p:graphicFrame>
              <p:nvGraphicFramePr>
                <p:cNvPr id="3" name="Диаграмма 2"/>
                <p:cNvGraphicFramePr/>
                <p:nvPr/>
              </p:nvGraphicFramePr>
              <p:xfrm>
                <a:off x="1547664" y="1124744"/>
                <a:ext cx="6096000" cy="40640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"/>
                </a:graphicData>
              </a:graphic>
            </p:graphicFrame>
            <p:grpSp>
              <p:nvGrpSpPr>
                <p:cNvPr id="8" name="Группа 7"/>
                <p:cNvGrpSpPr/>
                <p:nvPr/>
              </p:nvGrpSpPr>
              <p:grpSpPr>
                <a:xfrm>
                  <a:off x="1979712" y="692696"/>
                  <a:ext cx="5760640" cy="4248472"/>
                  <a:chOff x="1979712" y="692696"/>
                  <a:chExt cx="5760640" cy="4248472"/>
                </a:xfrm>
              </p:grpSpPr>
              <p:cxnSp>
                <p:nvCxnSpPr>
                  <p:cNvPr id="5" name="Прямая со стрелкой 4"/>
                  <p:cNvCxnSpPr/>
                  <p:nvPr/>
                </p:nvCxnSpPr>
                <p:spPr>
                  <a:xfrm flipV="1">
                    <a:off x="2123728" y="692696"/>
                    <a:ext cx="0" cy="4248472"/>
                  </a:xfrm>
                  <a:prstGeom prst="straightConnector1">
                    <a:avLst/>
                  </a:prstGeom>
                  <a:ln w="412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" name="Прямая со стрелкой 6"/>
                  <p:cNvCxnSpPr/>
                  <p:nvPr/>
                </p:nvCxnSpPr>
                <p:spPr>
                  <a:xfrm>
                    <a:off x="1979712" y="4725144"/>
                    <a:ext cx="5760640" cy="0"/>
                  </a:xfrm>
                  <a:prstGeom prst="straightConnector1">
                    <a:avLst/>
                  </a:prstGeom>
                  <a:ln w="412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0" name="TextBox 9"/>
              <p:cNvSpPr txBox="1"/>
              <p:nvPr/>
            </p:nvSpPr>
            <p:spPr>
              <a:xfrm>
                <a:off x="1187624" y="764704"/>
                <a:ext cx="7857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 err="1" smtClean="0"/>
                  <a:t>Х,м</a:t>
                </a:r>
                <a:endParaRPr lang="ru-RU" sz="2400" b="1" dirty="0"/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7164288" y="4869160"/>
              <a:ext cx="6928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t</a:t>
              </a:r>
              <a:r>
                <a:rPr lang="ru-RU" sz="2800" b="1" dirty="0" smtClean="0"/>
                <a:t>,с</a:t>
              </a:r>
              <a:endParaRPr lang="ru-RU" sz="2800" b="1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51520" y="5085184"/>
            <a:ext cx="88924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Точка пересечения</a:t>
            </a:r>
            <a:r>
              <a:rPr lang="en-US" sz="2800" dirty="0" smtClean="0"/>
              <a:t> t=</a:t>
            </a:r>
            <a:r>
              <a:rPr lang="ru-RU" sz="2800" dirty="0" smtClean="0"/>
              <a:t>3с, х=9м. </a:t>
            </a:r>
          </a:p>
          <a:p>
            <a:r>
              <a:rPr lang="ru-RU" sz="2800" dirty="0" smtClean="0"/>
              <a:t>Кот не догонит мышку, она спрячется в норке, координата которой х=8м через 2с .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395536" y="1196752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800" dirty="0"/>
          </a:p>
        </p:txBody>
      </p:sp>
      <p:pic>
        <p:nvPicPr>
          <p:cNvPr id="39938" name="Picture 2" descr="http://img0.liveinternet.ru/images/attach/c/4/83/661/83661644_large_c3c34e99972a1c3d38c13272f2bcbc3d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51520" y="3140968"/>
            <a:ext cx="1485900" cy="1885950"/>
          </a:xfrm>
          <a:prstGeom prst="rect">
            <a:avLst/>
          </a:prstGeom>
          <a:noFill/>
        </p:spPr>
      </p:pic>
      <p:pic>
        <p:nvPicPr>
          <p:cNvPr id="20" name="Picture 25" descr="46# бегущий мышонок&#10;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5085184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6" presetClass="entr" presetSubtype="2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6" name="Picture 4" descr="http://www.oreninform.ru/upload/iblock/e24/0001-001-Pravopisanie-bezudarnykh-okonchanij-suschestvitelnyk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140968"/>
            <a:ext cx="3240360" cy="324036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467544" y="1052736"/>
            <a:ext cx="8136904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ContrastingRightFacing"/>
              <a:lightRig rig="threePt" dir="t"/>
            </a:scene3d>
          </a:bodyPr>
          <a:lstStyle/>
          <a:p>
            <a:pPr algn="ctr"/>
            <a:r>
              <a:rPr lang="ru-RU" sz="6000" b="1" dirty="0" smtClean="0">
                <a:ln w="19050">
                  <a:solidFill>
                    <a:srgbClr val="00B0F0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Молодцы! </a:t>
            </a:r>
          </a:p>
          <a:p>
            <a:pPr algn="ctr"/>
            <a:r>
              <a:rPr lang="ru-RU" sz="6000" b="1" dirty="0" smtClean="0">
                <a:ln w="19050">
                  <a:solidFill>
                    <a:srgbClr val="00B0F0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Спасибо за урок!</a:t>
            </a:r>
            <a:endParaRPr lang="ru-RU" sz="6000" b="1" dirty="0">
              <a:ln w="19050">
                <a:solidFill>
                  <a:srgbClr val="00B0F0"/>
                </a:solidFill>
                <a:prstDash val="solid"/>
              </a:ln>
              <a:solidFill>
                <a:srgbClr val="000099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Группа 23"/>
          <p:cNvGrpSpPr/>
          <p:nvPr/>
        </p:nvGrpSpPr>
        <p:grpSpPr>
          <a:xfrm>
            <a:off x="467544" y="3429000"/>
            <a:ext cx="8208912" cy="2927631"/>
            <a:chOff x="467544" y="4005064"/>
            <a:chExt cx="8208912" cy="2351567"/>
          </a:xfrm>
        </p:grpSpPr>
        <p:pic>
          <p:nvPicPr>
            <p:cNvPr id="6160" name="Picture 16" descr="http://im0-tub-ru.yandex.net/i?id=489836954-27-72&amp;n=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7544" y="4005064"/>
              <a:ext cx="8208912" cy="2304256"/>
            </a:xfrm>
            <a:prstGeom prst="rect">
              <a:avLst/>
            </a:prstGeom>
            <a:noFill/>
          </p:spPr>
        </p:pic>
        <p:pic>
          <p:nvPicPr>
            <p:cNvPr id="22" name="Picture 33" descr="9ebddb1c0b977ae95b0dbaaf99b33418">
              <a:hlinkClick r:id="rId4"/>
            </p:cNvPr>
            <p:cNvPicPr>
              <a:picLocks noChangeAspect="1" noChangeArrowheads="1" noCrop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21600000">
              <a:off x="539552" y="5157192"/>
              <a:ext cx="2020398" cy="1199439"/>
            </a:xfrm>
            <a:prstGeom prst="rect">
              <a:avLst/>
            </a:prstGeom>
            <a:noFill/>
            <a:scene3d>
              <a:camera prst="orthographicFront">
                <a:rot lat="0" lon="300000" rev="0"/>
              </a:camera>
              <a:lightRig rig="threePt" dir="t"/>
            </a:scene3d>
          </p:spPr>
        </p:pic>
        <p:pic>
          <p:nvPicPr>
            <p:cNvPr id="23" name="Picture 5" descr="razvboy"/>
            <p:cNvPicPr>
              <a:picLocks noChangeAspect="1" noChangeArrowheads="1" noCrop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flipH="1">
              <a:off x="5292080" y="4848540"/>
              <a:ext cx="504056" cy="868097"/>
            </a:xfrm>
            <a:prstGeom prst="rect">
              <a:avLst/>
            </a:prstGeom>
            <a:noFill/>
          </p:spPr>
        </p:pic>
      </p:grpSp>
      <p:sp>
        <p:nvSpPr>
          <p:cNvPr id="2" name="TextBox 1"/>
          <p:cNvSpPr txBox="1"/>
          <p:nvPr/>
        </p:nvSpPr>
        <p:spPr>
          <a:xfrm>
            <a:off x="251520" y="332656"/>
            <a:ext cx="889248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spc="-150" dirty="0" smtClean="0"/>
              <a:t>Пусть по прямолинейной дороге на встречу друг другу одновременно начинают двигаться пешеход и велосипедист. Расстояние между ними в момент начала движения составляет</a:t>
            </a:r>
            <a:r>
              <a:rPr lang="en-US" sz="2800" spc="-150" dirty="0" smtClean="0"/>
              <a:t> </a:t>
            </a:r>
            <a:r>
              <a:rPr lang="en-US" sz="2800" i="1" spc="-150" dirty="0" smtClean="0">
                <a:latin typeface="Century Schoolbook" pitchFamily="18" charset="0"/>
              </a:rPr>
              <a:t>l=20</a:t>
            </a:r>
            <a:r>
              <a:rPr lang="ru-RU" sz="2800" i="1" spc="-150" dirty="0" smtClean="0">
                <a:latin typeface="Century Schoolbook" pitchFamily="18" charset="0"/>
              </a:rPr>
              <a:t>м. </a:t>
            </a:r>
            <a:r>
              <a:rPr lang="ru-RU" sz="2800" spc="-150" dirty="0" smtClean="0">
                <a:latin typeface="+mj-lt"/>
              </a:rPr>
              <a:t>При этом они движутся равномерно со скоростями, модули  которых                    и                 соответственно.</a:t>
            </a:r>
          </a:p>
          <a:p>
            <a:r>
              <a:rPr lang="ru-RU" sz="2800" spc="-150" dirty="0" smtClean="0">
                <a:latin typeface="+mj-lt"/>
              </a:rPr>
              <a:t>Где произойдет встреча? И когда она состоится?</a:t>
            </a:r>
            <a:endParaRPr lang="ru-RU" dirty="0">
              <a:latin typeface="Century Schoolbook" pitchFamily="18" charset="0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4427984" y="2348880"/>
          <a:ext cx="1368152" cy="79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Формула" r:id="rId7" imgW="634680" imgH="304560" progId="Equation.3">
                  <p:embed/>
                </p:oleObj>
              </mc:Choice>
              <mc:Fallback>
                <p:oleObj name="Формула" r:id="rId7" imgW="634680" imgH="30456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2348880"/>
                        <a:ext cx="1368152" cy="798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1979712" y="2348880"/>
          <a:ext cx="1728142" cy="78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Формула" r:id="rId9" imgW="672840" imgH="304560" progId="Equation.3">
                  <p:embed/>
                </p:oleObj>
              </mc:Choice>
              <mc:Fallback>
                <p:oleObj name="Формула" r:id="rId9" imgW="672840" imgH="30456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2348880"/>
                        <a:ext cx="1728142" cy="78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 descr="http://www.vbratske.ru/i/bratsk_news/128831079973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3284984"/>
            <a:ext cx="1793314" cy="2567609"/>
          </a:xfrm>
          <a:prstGeom prst="rect">
            <a:avLst/>
          </a:prstGeom>
          <a:noFill/>
        </p:spPr>
      </p:pic>
      <p:grpSp>
        <p:nvGrpSpPr>
          <p:cNvPr id="21" name="Группа 20"/>
          <p:cNvGrpSpPr/>
          <p:nvPr/>
        </p:nvGrpSpPr>
        <p:grpSpPr>
          <a:xfrm>
            <a:off x="1979712" y="3212976"/>
            <a:ext cx="2808312" cy="1782945"/>
            <a:chOff x="1979712" y="3212976"/>
            <a:chExt cx="2808312" cy="1782945"/>
          </a:xfrm>
        </p:grpSpPr>
        <p:pic>
          <p:nvPicPr>
            <p:cNvPr id="20484" name="Picture 4" descr="http://busaban.do.am/tree2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79712" y="3284984"/>
              <a:ext cx="1512167" cy="1710937"/>
            </a:xfrm>
            <a:prstGeom prst="rect">
              <a:avLst/>
            </a:prstGeom>
            <a:noFill/>
          </p:spPr>
        </p:pic>
        <p:pic>
          <p:nvPicPr>
            <p:cNvPr id="20482" name="Picture 2" descr="http://bogdanov-valera-deagle.narod.ru/images/sfgfdsgdgdfgdgf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347864" y="3212976"/>
              <a:ext cx="1440160" cy="1763463"/>
            </a:xfrm>
            <a:prstGeom prst="rect">
              <a:avLst/>
            </a:prstGeom>
            <a:noFill/>
          </p:spPr>
        </p:pic>
      </p:grpSp>
      <p:sp>
        <p:nvSpPr>
          <p:cNvPr id="2" name="TextBox 1"/>
          <p:cNvSpPr txBox="1"/>
          <p:nvPr/>
        </p:nvSpPr>
        <p:spPr>
          <a:xfrm>
            <a:off x="323528" y="476672"/>
            <a:ext cx="86409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Шаг 1</a:t>
            </a:r>
            <a:r>
              <a:rPr lang="ru-RU" sz="2400" dirty="0" smtClean="0"/>
              <a:t>. </a:t>
            </a:r>
            <a:r>
              <a:rPr lang="ru-RU" sz="2800" dirty="0" smtClean="0"/>
              <a:t>Введем систему отсчета. Телом </a:t>
            </a:r>
            <a:r>
              <a:rPr lang="ru-RU" sz="2800" dirty="0" err="1" smtClean="0"/>
              <a:t>отс-чета</a:t>
            </a:r>
            <a:r>
              <a:rPr lang="ru-RU" sz="2800" dirty="0" smtClean="0"/>
              <a:t> выберем землю, а за начало отсчета –дом, от которого начинает движение </a:t>
            </a:r>
            <a:r>
              <a:rPr lang="ru-RU" sz="2800" dirty="0" err="1" smtClean="0"/>
              <a:t>пе-шеход</a:t>
            </a:r>
            <a:r>
              <a:rPr lang="ru-RU" sz="2800" dirty="0" smtClean="0"/>
              <a:t>. Координатную ось направим вдоль движения пешехода. Будем считать </a:t>
            </a:r>
            <a:r>
              <a:rPr lang="ru-RU" sz="2800" dirty="0" err="1" smtClean="0"/>
              <a:t>пеше-хода</a:t>
            </a:r>
            <a:r>
              <a:rPr lang="ru-RU" sz="2800" dirty="0" smtClean="0"/>
              <a:t> и велосипедиста точечными телами.</a:t>
            </a:r>
            <a:endParaRPr lang="ru-RU" sz="2800" dirty="0"/>
          </a:p>
        </p:txBody>
      </p:sp>
      <p:pic>
        <p:nvPicPr>
          <p:cNvPr id="13" name="Picture 5" descr="razvboy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7740352" y="4581128"/>
            <a:ext cx="627166" cy="1080119"/>
          </a:xfrm>
          <a:prstGeom prst="rect">
            <a:avLst/>
          </a:prstGeom>
          <a:noFill/>
        </p:spPr>
      </p:pic>
      <p:pic>
        <p:nvPicPr>
          <p:cNvPr id="14" name="Picture 33" descr="9ebddb1c0b977ae95b0dbaaf99b33418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4797152"/>
            <a:ext cx="1516407" cy="900237"/>
          </a:xfrm>
          <a:prstGeom prst="rect">
            <a:avLst/>
          </a:prstGeom>
          <a:noFill/>
        </p:spPr>
      </p:pic>
      <p:grpSp>
        <p:nvGrpSpPr>
          <p:cNvPr id="16" name="Группа 15"/>
          <p:cNvGrpSpPr/>
          <p:nvPr/>
        </p:nvGrpSpPr>
        <p:grpSpPr>
          <a:xfrm>
            <a:off x="323528" y="5661248"/>
            <a:ext cx="8424936" cy="749697"/>
            <a:chOff x="323528" y="5661248"/>
            <a:chExt cx="8424936" cy="749697"/>
          </a:xfrm>
        </p:grpSpPr>
        <p:grpSp>
          <p:nvGrpSpPr>
            <p:cNvPr id="12" name="Группа 11"/>
            <p:cNvGrpSpPr/>
            <p:nvPr/>
          </p:nvGrpSpPr>
          <p:grpSpPr>
            <a:xfrm>
              <a:off x="323528" y="5661248"/>
              <a:ext cx="8424936" cy="749697"/>
              <a:chOff x="827584" y="5661248"/>
              <a:chExt cx="7632848" cy="749697"/>
            </a:xfrm>
          </p:grpSpPr>
          <p:grpSp>
            <p:nvGrpSpPr>
              <p:cNvPr id="6" name="Группа 5"/>
              <p:cNvGrpSpPr/>
              <p:nvPr/>
            </p:nvGrpSpPr>
            <p:grpSpPr>
              <a:xfrm>
                <a:off x="827584" y="5661248"/>
                <a:ext cx="7632848" cy="216024"/>
                <a:chOff x="827584" y="5090991"/>
                <a:chExt cx="7632848" cy="216024"/>
              </a:xfrm>
            </p:grpSpPr>
            <p:cxnSp>
              <p:nvCxnSpPr>
                <p:cNvPr id="7" name="Прямая со стрелкой 6"/>
                <p:cNvCxnSpPr/>
                <p:nvPr/>
              </p:nvCxnSpPr>
              <p:spPr>
                <a:xfrm flipH="1">
                  <a:off x="827584" y="5157192"/>
                  <a:ext cx="7632848" cy="0"/>
                </a:xfrm>
                <a:prstGeom prst="straightConnector1">
                  <a:avLst/>
                </a:prstGeom>
                <a:ln w="6032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Прямая соединительная линия 8"/>
                <p:cNvCxnSpPr/>
                <p:nvPr/>
              </p:nvCxnSpPr>
              <p:spPr>
                <a:xfrm rot="1020000">
                  <a:off x="8058391" y="5090991"/>
                  <a:ext cx="72008" cy="216024"/>
                </a:xfrm>
                <a:prstGeom prst="line">
                  <a:avLst/>
                </a:prstGeom>
                <a:ln w="476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Прямая соединительная линия 9"/>
                <p:cNvCxnSpPr/>
                <p:nvPr/>
              </p:nvCxnSpPr>
              <p:spPr>
                <a:xfrm rot="1020000">
                  <a:off x="2009719" y="5090991"/>
                  <a:ext cx="72008" cy="216024"/>
                </a:xfrm>
                <a:prstGeom prst="line">
                  <a:avLst/>
                </a:prstGeom>
                <a:ln w="476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TextBox 7"/>
              <p:cNvSpPr txBox="1"/>
              <p:nvPr/>
            </p:nvSpPr>
            <p:spPr>
              <a:xfrm>
                <a:off x="1763688" y="5949280"/>
                <a:ext cx="62388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 smtClean="0"/>
                  <a:t>20</a:t>
                </a:r>
                <a:endParaRPr lang="ru-RU" sz="2400" b="1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938528" y="5949280"/>
                <a:ext cx="4042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 smtClean="0"/>
                  <a:t>0</a:t>
                </a:r>
                <a:endParaRPr lang="ru-RU" sz="2400" b="1" dirty="0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467544" y="5877272"/>
              <a:ext cx="7857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err="1" smtClean="0"/>
                <a:t>Х,м</a:t>
              </a:r>
              <a:endParaRPr lang="ru-RU" sz="24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611 0.00116 L -0.21389 0.00116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885 -0.00255 L 0.42118 -0.00255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51 -0.00394 L -0.1849 -0.00394 " pathEditMode="relative" rAng="0" ptsTypes="AA">
                                      <p:cBhvr>
                                        <p:cTn id="16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76672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Шаг 2</a:t>
            </a:r>
            <a:r>
              <a:rPr lang="ru-RU" sz="2400" dirty="0" smtClean="0"/>
              <a:t>. </a:t>
            </a:r>
            <a:r>
              <a:rPr lang="ru-RU" sz="2800" dirty="0" smtClean="0"/>
              <a:t>Определим начальные координаты пешехода  велосипедиста.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431032" y="2924944"/>
            <a:ext cx="87129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Шаг 3</a:t>
            </a:r>
            <a:r>
              <a:rPr lang="ru-RU" sz="2400" dirty="0" smtClean="0"/>
              <a:t>. </a:t>
            </a:r>
            <a:r>
              <a:rPr lang="ru-RU" sz="2800" dirty="0" smtClean="0"/>
              <a:t>Найдем значения скоростей. В выбранной системе отсчета  значение скорости пешехода положительно, а велосипедиста отрицательно. </a:t>
            </a:r>
          </a:p>
          <a:p>
            <a:endParaRPr lang="ru-RU" sz="2800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1259632" y="1412776"/>
            <a:ext cx="7055693" cy="1152475"/>
            <a:chOff x="1259632" y="1268413"/>
            <a:chExt cx="7055693" cy="1152475"/>
          </a:xfrm>
        </p:grpSpPr>
        <p:graphicFrame>
          <p:nvGraphicFramePr>
            <p:cNvPr id="4" name="Объект 3"/>
            <p:cNvGraphicFramePr>
              <a:graphicFrameLocks noChangeAspect="1"/>
            </p:cNvGraphicFramePr>
            <p:nvPr/>
          </p:nvGraphicFramePr>
          <p:xfrm>
            <a:off x="1259632" y="1340768"/>
            <a:ext cx="2100233" cy="10801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7" name="Формула" r:id="rId3" imgW="444240" imgH="228600" progId="Equation.3">
                    <p:embed/>
                  </p:oleObj>
                </mc:Choice>
                <mc:Fallback>
                  <p:oleObj name="Формула" r:id="rId3" imgW="444240" imgH="228600" progId="Equation.3">
                    <p:embed/>
                    <p:pic>
                      <p:nvPicPr>
                        <p:cNvPr id="0" name="Picture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59632" y="1340768"/>
                          <a:ext cx="2100233" cy="10801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Объект 4"/>
            <p:cNvGraphicFramePr>
              <a:graphicFrameLocks noChangeAspect="1"/>
            </p:cNvGraphicFramePr>
            <p:nvPr/>
          </p:nvGraphicFramePr>
          <p:xfrm>
            <a:off x="4289425" y="1268413"/>
            <a:ext cx="4025900" cy="1081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8" name="Формула" r:id="rId5" imgW="647640" imgH="228600" progId="Equation.3">
                    <p:embed/>
                  </p:oleObj>
                </mc:Choice>
                <mc:Fallback>
                  <p:oleObj name="Формула" r:id="rId5" imgW="647640" imgH="2286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89425" y="1268413"/>
                          <a:ext cx="4025900" cy="10810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Группа 8"/>
          <p:cNvGrpSpPr/>
          <p:nvPr/>
        </p:nvGrpSpPr>
        <p:grpSpPr>
          <a:xfrm>
            <a:off x="755576" y="4653136"/>
            <a:ext cx="6912768" cy="1440160"/>
            <a:chOff x="827584" y="4221088"/>
            <a:chExt cx="6912768" cy="1440160"/>
          </a:xfrm>
        </p:grpSpPr>
        <p:graphicFrame>
          <p:nvGraphicFramePr>
            <p:cNvPr id="6" name="Объект 5"/>
            <p:cNvGraphicFramePr>
              <a:graphicFrameLocks noChangeAspect="1"/>
            </p:cNvGraphicFramePr>
            <p:nvPr/>
          </p:nvGraphicFramePr>
          <p:xfrm>
            <a:off x="827584" y="4221088"/>
            <a:ext cx="2596153" cy="13545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9" name="Формула" r:id="rId7" imgW="583920" imgH="304560" progId="Equation.3">
                    <p:embed/>
                  </p:oleObj>
                </mc:Choice>
                <mc:Fallback>
                  <p:oleObj name="Формула" r:id="rId7" imgW="583920" imgH="30456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7584" y="4221088"/>
                          <a:ext cx="2596153" cy="135451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Объект 6"/>
            <p:cNvGraphicFramePr>
              <a:graphicFrameLocks noChangeAspect="1"/>
            </p:cNvGraphicFramePr>
            <p:nvPr/>
          </p:nvGraphicFramePr>
          <p:xfrm>
            <a:off x="4395101" y="4227569"/>
            <a:ext cx="3345251" cy="14336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0" name="Формула" r:id="rId9" imgW="711000" imgH="304560" progId="Equation.3">
                    <p:embed/>
                  </p:oleObj>
                </mc:Choice>
                <mc:Fallback>
                  <p:oleObj name="Формула" r:id="rId9" imgW="711000" imgH="30456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95101" y="4227569"/>
                          <a:ext cx="3345251" cy="14336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0"/>
                            </p:stCondLst>
                            <p:childTnLst>
                              <p:par>
                                <p:cTn id="13" presetID="16" presetClass="entr" presetSubtype="26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http://busaban.do.am/tree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3573016"/>
            <a:ext cx="1800200" cy="2036832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51520" y="404664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Шаг 4.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(Аналитический способ) </a:t>
            </a:r>
            <a:r>
              <a:rPr lang="ru-RU" sz="2800" dirty="0" smtClean="0"/>
              <a:t>Запишем законы движения тел, учитывая известные данные.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2636912"/>
            <a:ext cx="86409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Шаг 5</a:t>
            </a:r>
            <a:r>
              <a:rPr lang="ru-RU" sz="2400" dirty="0" smtClean="0"/>
              <a:t>. </a:t>
            </a:r>
            <a:r>
              <a:rPr lang="ru-RU" sz="2800" dirty="0" smtClean="0"/>
              <a:t>Запишем в виде уравнения условие задачи - встречу велосипедиста и пешехода</a:t>
            </a:r>
            <a:endParaRPr lang="ru-RU" sz="2800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755576" y="1340768"/>
            <a:ext cx="7683677" cy="1008112"/>
            <a:chOff x="755576" y="1340768"/>
            <a:chExt cx="7683677" cy="1008112"/>
          </a:xfrm>
        </p:grpSpPr>
        <p:graphicFrame>
          <p:nvGraphicFramePr>
            <p:cNvPr id="5" name="Объект 4"/>
            <p:cNvGraphicFramePr>
              <a:graphicFrameLocks noChangeAspect="1"/>
            </p:cNvGraphicFramePr>
            <p:nvPr/>
          </p:nvGraphicFramePr>
          <p:xfrm>
            <a:off x="755576" y="1340768"/>
            <a:ext cx="3240360" cy="10015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2" name="Формула" r:id="rId4" imgW="698400" imgH="215640" progId="Equation.3">
                    <p:embed/>
                  </p:oleObj>
                </mc:Choice>
                <mc:Fallback>
                  <p:oleObj name="Формула" r:id="rId4" imgW="698400" imgH="215640" progId="Equation.3">
                    <p:embed/>
                    <p:pic>
                      <p:nvPicPr>
                        <p:cNvPr id="0" name="Picture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5576" y="1340768"/>
                          <a:ext cx="3240360" cy="100156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Объект 5"/>
            <p:cNvGraphicFramePr>
              <a:graphicFrameLocks noChangeAspect="1"/>
            </p:cNvGraphicFramePr>
            <p:nvPr/>
          </p:nvGraphicFramePr>
          <p:xfrm>
            <a:off x="4644008" y="1340768"/>
            <a:ext cx="3795245" cy="1008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3" name="Формула" r:id="rId6" imgW="812520" imgH="215640" progId="Equation.3">
                    <p:embed/>
                  </p:oleObj>
                </mc:Choice>
                <mc:Fallback>
                  <p:oleObj name="Формула" r:id="rId6" imgW="812520" imgH="21564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44008" y="1340768"/>
                          <a:ext cx="3795245" cy="10081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683568" y="3645024"/>
          <a:ext cx="3976119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Формула" r:id="rId8" imgW="444240" imgH="215640" progId="Equation.3">
                  <p:embed/>
                </p:oleObj>
              </mc:Choice>
              <mc:Fallback>
                <p:oleObj name="Формула" r:id="rId8" imgW="44424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3645024"/>
                        <a:ext cx="3976119" cy="15121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33" descr="9ebddb1c0b977ae95b0dbaaf99b33418">
            <a:hlinkClick r:id="rId10"/>
          </p:cNvPr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21600000">
            <a:off x="4788024" y="5157192"/>
            <a:ext cx="2285377" cy="1356746"/>
          </a:xfrm>
          <a:prstGeom prst="rect">
            <a:avLst/>
          </a:prstGeom>
          <a:noFill/>
          <a:scene3d>
            <a:camera prst="orthographicFront">
              <a:rot lat="0" lon="300000" rev="0"/>
            </a:camera>
            <a:lightRig rig="threePt" dir="t"/>
          </a:scene3d>
        </p:spPr>
      </p:pic>
      <p:pic>
        <p:nvPicPr>
          <p:cNvPr id="10" name="Picture 5" descr="razvboy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flipH="1">
            <a:off x="7812360" y="4797152"/>
            <a:ext cx="910194" cy="156755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548680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Шаг 6</a:t>
            </a:r>
            <a:r>
              <a:rPr lang="ru-RU" sz="2800" dirty="0" smtClean="0"/>
              <a:t>.  Решим полученные уравнения:</a:t>
            </a:r>
            <a:endParaRPr lang="ru-RU" sz="2800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523233" y="1064348"/>
          <a:ext cx="5056880" cy="852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Формула" r:id="rId3" imgW="1054080" imgH="177480" progId="Equation.3">
                  <p:embed/>
                </p:oleObj>
              </mc:Choice>
              <mc:Fallback>
                <p:oleObj name="Формула" r:id="rId3" imgW="1054080" imgH="1774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233" y="1064348"/>
                        <a:ext cx="5056880" cy="8524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95936" y="3501008"/>
            <a:ext cx="46085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Встреча пешехода и велосипедиста состоится через 5 с после начала движения.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665566" y="1988840"/>
          <a:ext cx="3802923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Формула" r:id="rId5" imgW="825480" imgH="203040" progId="Equation.3">
                  <p:embed/>
                </p:oleObj>
              </mc:Choice>
              <mc:Fallback>
                <p:oleObj name="Формула" r:id="rId5" imgW="82548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566" y="1988840"/>
                        <a:ext cx="3802923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683568" y="2924944"/>
          <a:ext cx="2727792" cy="864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Формула" r:id="rId7" imgW="545760" imgH="177480" progId="Equation.3">
                  <p:embed/>
                </p:oleObj>
              </mc:Choice>
              <mc:Fallback>
                <p:oleObj name="Формула" r:id="rId7" imgW="545760" imgH="177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924944"/>
                        <a:ext cx="2727792" cy="8644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827584" y="3717032"/>
          <a:ext cx="1890712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Формула" r:id="rId9" imgW="419040" imgH="393480" progId="Equation.3">
                  <p:embed/>
                </p:oleObj>
              </mc:Choice>
              <mc:Fallback>
                <p:oleObj name="Формула" r:id="rId9" imgW="41904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717032"/>
                        <a:ext cx="1890712" cy="177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827584" y="5517232"/>
          <a:ext cx="2178365" cy="8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Формула" r:id="rId11" imgW="495000" imgH="203040" progId="Equation.3">
                  <p:embed/>
                </p:oleObj>
              </mc:Choice>
              <mc:Fallback>
                <p:oleObj name="Формула" r:id="rId11" imgW="49500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5517232"/>
                        <a:ext cx="2178365" cy="893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5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6" presetClass="entr" presetSubtype="2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500"/>
                            </p:stCondLst>
                            <p:childTnLst>
                              <p:par>
                                <p:cTn id="17" presetID="16" presetClass="entr" presetSubtype="2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000"/>
                            </p:stCondLst>
                            <p:childTnLst>
                              <p:par>
                                <p:cTn id="21" presetID="16" presetClass="entr" presetSubtype="2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500"/>
                            </p:stCondLst>
                            <p:childTnLst>
                              <p:par>
                                <p:cTn id="25" presetID="2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04664"/>
            <a:ext cx="86409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Определим координату точки , в которой</a:t>
            </a:r>
          </a:p>
          <a:p>
            <a:r>
              <a:rPr lang="ru-RU" sz="2800" dirty="0" smtClean="0"/>
              <a:t>состоится встреча. Подставим значение</a:t>
            </a:r>
          </a:p>
          <a:p>
            <a:r>
              <a:rPr lang="ru-RU" sz="2800" dirty="0" smtClean="0"/>
              <a:t> момента времени встречи в законы движения пешехода и велосипедиста:</a:t>
            </a:r>
            <a:endParaRPr lang="ru-RU" sz="2800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115616" y="2348880"/>
          <a:ext cx="5940661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name="Формула" r:id="rId3" imgW="1155600" imgH="215640" progId="Equation.3">
                  <p:embed/>
                </p:oleObj>
              </mc:Choice>
              <mc:Fallback>
                <p:oleObj name="Формула" r:id="rId3" imgW="115560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2348880"/>
                        <a:ext cx="5940661" cy="1080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9552" y="4941168"/>
            <a:ext cx="82804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Мы получили  одинаковые значения координат для участников движения этой задачи.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971600" y="3501008"/>
          <a:ext cx="6636713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" name="Формула" r:id="rId5" imgW="1269720" imgH="215640" progId="Equation.3">
                  <p:embed/>
                </p:oleObj>
              </mc:Choice>
              <mc:Fallback>
                <p:oleObj name="Формула" r:id="rId5" imgW="126972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3501008"/>
                        <a:ext cx="6636713" cy="115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5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" presetID="2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76672"/>
            <a:ext cx="832222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При решении задач по кинематике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графическим способом </a:t>
            </a:r>
            <a:r>
              <a:rPr lang="ru-RU" sz="3200" dirty="0" smtClean="0"/>
              <a:t>шаги 1, 2 и 3 повторяются: выбор СО, определение начальных координат и значений скорости движущихся тел.</a:t>
            </a:r>
            <a:endParaRPr lang="ru-RU" sz="3200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1115616" y="2924944"/>
            <a:ext cx="7122244" cy="1223516"/>
            <a:chOff x="1115616" y="2924944"/>
            <a:chExt cx="7122244" cy="1223516"/>
          </a:xfrm>
        </p:grpSpPr>
        <p:graphicFrame>
          <p:nvGraphicFramePr>
            <p:cNvPr id="24578" name="Object 2"/>
            <p:cNvGraphicFramePr>
              <a:graphicFrameLocks noChangeAspect="1"/>
            </p:cNvGraphicFramePr>
            <p:nvPr/>
          </p:nvGraphicFramePr>
          <p:xfrm>
            <a:off x="1115616" y="3068960"/>
            <a:ext cx="2100262" cy="1079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82" name="Формула" r:id="rId3" imgW="444240" imgH="228600" progId="Equation.3">
                    <p:embed/>
                  </p:oleObj>
                </mc:Choice>
                <mc:Fallback>
                  <p:oleObj name="Формула" r:id="rId3" imgW="444240" imgH="2286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5616" y="3068960"/>
                          <a:ext cx="2100262" cy="1079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579" name="Object 3"/>
            <p:cNvGraphicFramePr>
              <a:graphicFrameLocks noChangeAspect="1"/>
            </p:cNvGraphicFramePr>
            <p:nvPr/>
          </p:nvGraphicFramePr>
          <p:xfrm>
            <a:off x="4211960" y="2924944"/>
            <a:ext cx="4025900" cy="1081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83" name="Формула" r:id="rId5" imgW="647640" imgH="228600" progId="Equation.3">
                    <p:embed/>
                  </p:oleObj>
                </mc:Choice>
                <mc:Fallback>
                  <p:oleObj name="Формула" r:id="rId5" imgW="647640" imgH="2286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11960" y="2924944"/>
                          <a:ext cx="4025900" cy="10810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Группа 7"/>
          <p:cNvGrpSpPr/>
          <p:nvPr/>
        </p:nvGrpSpPr>
        <p:grpSpPr>
          <a:xfrm>
            <a:off x="755650" y="4652963"/>
            <a:ext cx="6911975" cy="1439862"/>
            <a:chOff x="755650" y="4652963"/>
            <a:chExt cx="6911975" cy="1439862"/>
          </a:xfrm>
        </p:grpSpPr>
        <p:graphicFrame>
          <p:nvGraphicFramePr>
            <p:cNvPr id="24580" name="Object 4"/>
            <p:cNvGraphicFramePr>
              <a:graphicFrameLocks noChangeAspect="1"/>
            </p:cNvGraphicFramePr>
            <p:nvPr/>
          </p:nvGraphicFramePr>
          <p:xfrm>
            <a:off x="755650" y="4652963"/>
            <a:ext cx="2595563" cy="1354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84" name="Формула" r:id="rId7" imgW="583920" imgH="304560" progId="Equation.3">
                    <p:embed/>
                  </p:oleObj>
                </mc:Choice>
                <mc:Fallback>
                  <p:oleObj name="Формула" r:id="rId7" imgW="583920" imgH="30456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5650" y="4652963"/>
                          <a:ext cx="2595563" cy="13541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581" name="Object 5"/>
            <p:cNvGraphicFramePr>
              <a:graphicFrameLocks noChangeAspect="1"/>
            </p:cNvGraphicFramePr>
            <p:nvPr/>
          </p:nvGraphicFramePr>
          <p:xfrm>
            <a:off x="4322763" y="4659313"/>
            <a:ext cx="3344862" cy="1433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85" name="Формула" r:id="rId9" imgW="711000" imgH="304560" progId="Equation.3">
                    <p:embed/>
                  </p:oleObj>
                </mc:Choice>
                <mc:Fallback>
                  <p:oleObj name="Формула" r:id="rId9" imgW="711000" imgH="30456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2763" y="4659313"/>
                          <a:ext cx="3344862" cy="14335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764704"/>
            <a:ext cx="705678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Шаг 4</a:t>
            </a:r>
            <a:r>
              <a:rPr lang="ru-RU" sz="3200" dirty="0" smtClean="0"/>
              <a:t>. Построим систему координат, состоящую из оси времени </a:t>
            </a:r>
            <a:r>
              <a:rPr lang="en-US" sz="3200" dirty="0" smtClean="0"/>
              <a:t>t</a:t>
            </a:r>
            <a:r>
              <a:rPr lang="ru-RU" sz="3200" dirty="0" smtClean="0"/>
              <a:t> и оси координаты Х. Отметим начальные координаты пешехода и велосипедиста.</a:t>
            </a:r>
          </a:p>
          <a:p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V="1">
            <a:off x="1259632" y="548680"/>
            <a:ext cx="0" cy="5544616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827584" y="5517232"/>
            <a:ext cx="7560840" cy="0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Группа 8"/>
          <p:cNvGrpSpPr/>
          <p:nvPr/>
        </p:nvGrpSpPr>
        <p:grpSpPr>
          <a:xfrm>
            <a:off x="323528" y="548680"/>
            <a:ext cx="8397674" cy="5923820"/>
            <a:chOff x="323528" y="548680"/>
            <a:chExt cx="8397674" cy="5923820"/>
          </a:xfrm>
        </p:grpSpPr>
        <p:sp>
          <p:nvSpPr>
            <p:cNvPr id="7" name="TextBox 6"/>
            <p:cNvSpPr txBox="1"/>
            <p:nvPr/>
          </p:nvSpPr>
          <p:spPr>
            <a:xfrm>
              <a:off x="323528" y="548680"/>
              <a:ext cx="88678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err="1" smtClean="0"/>
                <a:t>Х,м</a:t>
              </a:r>
              <a:endParaRPr lang="ru-RU" sz="28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028384" y="5949280"/>
              <a:ext cx="6928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t</a:t>
              </a:r>
              <a:r>
                <a:rPr lang="ru-RU" sz="2800" b="1" dirty="0" smtClean="0"/>
                <a:t>,с</a:t>
              </a:r>
              <a:endParaRPr lang="ru-RU" sz="2800" b="1" dirty="0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467544" y="1484784"/>
            <a:ext cx="792088" cy="4627676"/>
            <a:chOff x="467544" y="1484784"/>
            <a:chExt cx="792088" cy="4627676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1115616" y="1700808"/>
              <a:ext cx="144016" cy="0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67544" y="1484784"/>
              <a:ext cx="63991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20</a:t>
              </a:r>
              <a:endParaRPr lang="ru-RU" sz="28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55576" y="5589240"/>
              <a:ext cx="41229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0</a:t>
              </a:r>
              <a:endParaRPr lang="ru-RU" sz="2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1122</TotalTime>
  <Words>651</Words>
  <Application>Microsoft Office PowerPoint</Application>
  <PresentationFormat>Экран (4:3)</PresentationFormat>
  <Paragraphs>59</Paragraphs>
  <Slides>17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Century Schoolbook</vt:lpstr>
      <vt:lpstr>Times New Roman</vt:lpstr>
      <vt:lpstr>Verdana</vt:lpstr>
      <vt:lpstr>Wingdings 2</vt:lpstr>
      <vt:lpstr>Аспект</vt:lpstr>
      <vt:lpstr>Формула</vt:lpstr>
      <vt:lpstr>Решение задач кинематики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 Носов</dc:creator>
  <cp:lastModifiedBy>Алексей Носов</cp:lastModifiedBy>
  <cp:revision>121</cp:revision>
  <dcterms:created xsi:type="dcterms:W3CDTF">2013-09-27T12:05:28Z</dcterms:created>
  <dcterms:modified xsi:type="dcterms:W3CDTF">2015-04-14T16:58:46Z</dcterms:modified>
</cp:coreProperties>
</file>