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2" r:id="rId2"/>
    <p:sldId id="313" r:id="rId3"/>
    <p:sldId id="314" r:id="rId4"/>
    <p:sldId id="284" r:id="rId5"/>
    <p:sldId id="311" r:id="rId6"/>
    <p:sldId id="315" r:id="rId7"/>
    <p:sldId id="296" r:id="rId8"/>
    <p:sldId id="316" r:id="rId9"/>
    <p:sldId id="297" r:id="rId10"/>
    <p:sldId id="317" r:id="rId11"/>
    <p:sldId id="318" r:id="rId12"/>
    <p:sldId id="319" r:id="rId13"/>
    <p:sldId id="320" r:id="rId14"/>
    <p:sldId id="299" r:id="rId15"/>
    <p:sldId id="306" r:id="rId16"/>
    <p:sldId id="307" r:id="rId17"/>
    <p:sldId id="308" r:id="rId18"/>
    <p:sldId id="309" r:id="rId19"/>
    <p:sldId id="302" r:id="rId20"/>
    <p:sldId id="310" r:id="rId21"/>
    <p:sldId id="300" r:id="rId22"/>
    <p:sldId id="301" r:id="rId23"/>
    <p:sldId id="303" r:id="rId24"/>
    <p:sldId id="304" r:id="rId25"/>
    <p:sldId id="305" r:id="rId26"/>
    <p:sldId id="280"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10" y="-36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E3212-5740-462E-AA66-70939412C9CB}" type="datetimeFigureOut">
              <a:rPr lang="ru-RU" smtClean="0"/>
              <a:pPr/>
              <a:t>23.03.2022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B94D9-FCA1-487E-A8BA-A93A2CF70FB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2F397F-E933-4228-82DA-40D8CF15FDAC}" type="datetime1">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780302-DB42-40F2-A6FB-2AFDE0C2A435}" type="datetime1">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4CE234-881B-4F40-9A9D-9FBEDF69030C}" type="datetime1">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8441D1-34B1-46BA-A6CB-C821978F1CEC}" type="datetime1">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9F74B4B-131A-4CB9-A6A0-9DE1B3C02F56}" type="datetime1">
              <a:rPr lang="ru-RU" smtClean="0"/>
              <a:pPr/>
              <a:t>23.03.2022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9E29D5-AC3E-49E9-A59A-9DA677C9D62D}" type="datetime1">
              <a:rPr lang="ru-RU" smtClean="0"/>
              <a:pPr/>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F7C6EE-5EE7-486A-ABF2-77676E24599D}" type="datetime1">
              <a:rPr lang="ru-RU" smtClean="0"/>
              <a:pPr/>
              <a:t>23.03.2022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28EF14B-8029-4875-97F8-A73340C8EF7C}" type="datetime1">
              <a:rPr lang="ru-RU" smtClean="0"/>
              <a:pPr/>
              <a:t>23.03.2022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6306C8-8664-44BB-A870-DEBF99ABCA1C}" type="datetime1">
              <a:rPr lang="ru-RU" smtClean="0"/>
              <a:pPr/>
              <a:t>23.03.2022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ADB9ED-D918-4A06-AD88-C964F24BFEA7}" type="datetime1">
              <a:rPr lang="ru-RU" smtClean="0"/>
              <a:pPr/>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CBEAC3-1A32-4ACE-9ED0-70E485527592}" type="datetime1">
              <a:rPr lang="ru-RU" smtClean="0"/>
              <a:pPr/>
              <a:t>23.03.2022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E1DCD-2C00-4E1E-94E0-7F43386E8E9A}" type="datetime1">
              <a:rPr lang="ru-RU" smtClean="0"/>
              <a:pPr/>
              <a:t>23.03.2022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1053;&#1086;&#1074;&#1086;&#1075;&#1086;&#1076;&#1085;&#1077;&#1077;%20&#1073;&#1077;&#1079;%20&#1089;&#1090;&#1080;&#1093;&#1072;.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71736" y="214290"/>
            <a:ext cx="3786214" cy="7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1403648" y="332657"/>
            <a:ext cx="7054552" cy="1008111"/>
          </a:xfrm>
        </p:spPr>
        <p:txBody>
          <a:bodyPr>
            <a:noAutofit/>
          </a:bodyPr>
          <a:lstStyle/>
          <a:p>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Актуальность мастер класса</a:t>
            </a:r>
          </a:p>
        </p:txBody>
      </p:sp>
      <p:sp>
        <p:nvSpPr>
          <p:cNvPr id="12" name="Подзаголовок 11"/>
          <p:cNvSpPr>
            <a:spLocks noGrp="1"/>
          </p:cNvSpPr>
          <p:nvPr>
            <p:ph type="subTitle" idx="1"/>
          </p:nvPr>
        </p:nvSpPr>
        <p:spPr>
          <a:xfrm>
            <a:off x="611560" y="1268760"/>
            <a:ext cx="8064896" cy="5328592"/>
          </a:xfrm>
        </p:spPr>
        <p:txBody>
          <a:bodyPr>
            <a:normAutofit fontScale="77500" lnSpcReduction="20000"/>
          </a:bodyPr>
          <a:lstStyle/>
          <a:p>
            <a:r>
              <a:rPr lang="ru-RU" dirty="0" smtClean="0">
                <a:solidFill>
                  <a:schemeClr val="tx1"/>
                </a:solidFill>
                <a:latin typeface="Times New Roman" pitchFamily="18" charset="0"/>
                <a:cs typeface="Times New Roman" pitchFamily="18" charset="0"/>
              </a:rPr>
              <a:t>В моё творческое объединение «Школа декоративно – прикладного искусства» на занятия по программе «Мир бисера» приходят дети разного возраста, с разной моторикой, разного уровня и с разными способностями. Что делать? Как построить учебный процесс? Как побудить учащихся к активному и осознанному усвоению знаний? Как научить каждого, ведь они такие разные? Как сделать так чтобы каждый учащийся был успешен в этом интересном и полезном виде деятельности, радовался результатам своего труда. Поэтому при подготовке к учебному занятию  по </a:t>
            </a:r>
            <a:r>
              <a:rPr lang="ru-RU" dirty="0" err="1" smtClean="0">
                <a:solidFill>
                  <a:schemeClr val="tx1"/>
                </a:solidFill>
                <a:latin typeface="Times New Roman" pitchFamily="18" charset="0"/>
                <a:cs typeface="Times New Roman" pitchFamily="18" charset="0"/>
              </a:rPr>
              <a:t>бисероплетению</a:t>
            </a:r>
            <a:r>
              <a:rPr lang="ru-RU" dirty="0" smtClean="0">
                <a:solidFill>
                  <a:schemeClr val="tx1"/>
                </a:solidFill>
                <a:latin typeface="Times New Roman" pitchFamily="18" charset="0"/>
                <a:cs typeface="Times New Roman" pitchFamily="18" charset="0"/>
              </a:rPr>
              <a:t> я применяю технологию дифференцированного обучения.  В моём понимании – это создание благоприятных условий для развития личности учащегося как индивидуальности.</a:t>
            </a:r>
          </a:p>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1</a:t>
            </a:fld>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836712"/>
            <a:ext cx="7344816" cy="1728192"/>
          </a:xfrm>
        </p:spPr>
        <p:txBody>
          <a:bodyPr>
            <a:normAutofit fontScale="90000"/>
          </a:bodyPr>
          <a:lstStyle/>
          <a:p>
            <a:r>
              <a:rPr lang="ru-RU" dirty="0" smtClean="0"/>
              <a:t>Информация на начало учебного занятия будет представлена:</a:t>
            </a:r>
            <a:endParaRPr lang="ru-RU" dirty="0"/>
          </a:p>
        </p:txBody>
      </p:sp>
      <p:sp>
        <p:nvSpPr>
          <p:cNvPr id="3" name="Содержимое 2"/>
          <p:cNvSpPr>
            <a:spLocks noGrp="1"/>
          </p:cNvSpPr>
          <p:nvPr>
            <p:ph idx="1"/>
          </p:nvPr>
        </p:nvSpPr>
        <p:spPr>
          <a:xfrm>
            <a:off x="467544" y="2924944"/>
            <a:ext cx="8219256" cy="3201219"/>
          </a:xfrm>
        </p:spPr>
        <p:txBody>
          <a:bodyPr/>
          <a:lstStyle/>
          <a:p>
            <a:r>
              <a:rPr lang="ru-RU" dirty="0" smtClean="0">
                <a:latin typeface="Times New Roman" pitchFamily="18" charset="0"/>
                <a:cs typeface="Times New Roman" pitchFamily="18" charset="0"/>
              </a:rPr>
              <a:t>как  визуально так </a:t>
            </a:r>
            <a:r>
              <a:rPr lang="ru-RU" dirty="0" err="1" smtClean="0">
                <a:latin typeface="Times New Roman" pitchFamily="18" charset="0"/>
                <a:cs typeface="Times New Roman" pitchFamily="18" charset="0"/>
              </a:rPr>
              <a:t>аудиально</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кинестетически</a:t>
            </a:r>
            <a:r>
              <a:rPr lang="ru-RU" dirty="0" smtClean="0">
                <a:latin typeface="Times New Roman" pitchFamily="18" charset="0"/>
                <a:cs typeface="Times New Roman" pitchFamily="18" charset="0"/>
              </a:rPr>
              <a:t>  - коллекция бабочек из бисера (можно потрогать), </a:t>
            </a:r>
            <a:r>
              <a:rPr lang="ru-RU" dirty="0" err="1" smtClean="0">
                <a:latin typeface="Times New Roman" pitchFamily="18" charset="0"/>
                <a:cs typeface="Times New Roman" pitchFamily="18" charset="0"/>
              </a:rPr>
              <a:t>видео-фрагмент</a:t>
            </a:r>
            <a:r>
              <a:rPr lang="ru-RU" dirty="0" smtClean="0">
                <a:latin typeface="Times New Roman" pitchFamily="18" charset="0"/>
                <a:cs typeface="Times New Roman" pitchFamily="18" charset="0"/>
              </a:rPr>
              <a:t> о бабочках (увидеть и услышать).</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a:p>
        </p:txBody>
      </p:sp>
      <p:sp>
        <p:nvSpPr>
          <p:cNvPr id="3" name="Содержимое 2"/>
          <p:cNvSpPr>
            <a:spLocks noGrp="1"/>
          </p:cNvSpPr>
          <p:nvPr>
            <p:ph idx="4294967295"/>
          </p:nvPr>
        </p:nvSpPr>
        <p:spPr>
          <a:xfrm>
            <a:off x="1259632" y="908720"/>
            <a:ext cx="7416824" cy="3168352"/>
          </a:xfrm>
        </p:spPr>
        <p:txBody>
          <a:bodyPr>
            <a:normAutofit fontScale="92500" lnSpcReduction="20000"/>
          </a:bodyPr>
          <a:lstStyle/>
          <a:p>
            <a:pPr lvl="0">
              <a:buNone/>
            </a:pPr>
            <a:r>
              <a:rPr lang="ru-RU" dirty="0" smtClean="0">
                <a:latin typeface="Times New Roman" pitchFamily="18" charset="0"/>
                <a:cs typeface="Times New Roman" pitchFamily="18" charset="0"/>
              </a:rPr>
              <a:t>Вот вы сейчас сказали, что бабочки красивые. Давайте полюбуемся ими, а заодно обратите внимание на цвет, размеры, форму крыльев.</a:t>
            </a:r>
          </a:p>
          <a:p>
            <a:r>
              <a:rPr lang="ru-RU" dirty="0" smtClean="0">
                <a:latin typeface="Times New Roman" pitchFamily="18" charset="0"/>
                <a:cs typeface="Times New Roman" pitchFamily="18" charset="0"/>
              </a:rPr>
              <a:t>Какого цвета бывают бабочки? Из чего состоит бабочка: голова, туловище, крылья. Сколько крыльев у бабочки? Какого они размера?</a:t>
            </a:r>
            <a:endParaRPr lang="ru-RU" dirty="0">
              <a:latin typeface="Times New Roman" pitchFamily="18" charset="0"/>
              <a:cs typeface="Times New Roman" pitchFamily="18" charset="0"/>
            </a:endParaRPr>
          </a:p>
        </p:txBody>
      </p:sp>
      <p:pic>
        <p:nvPicPr>
          <p:cNvPr id="5" name="Рисунок 4" descr="https://i.pinimg.com/originals/79/5d/3c/795d3cbf9ffa27a4bae4fef7fe0a06f2.jpg"/>
          <p:cNvPicPr/>
          <p:nvPr/>
        </p:nvPicPr>
        <p:blipFill>
          <a:blip r:embed="rId2" cstate="print"/>
          <a:srcRect t="17929" b="10354"/>
          <a:stretch>
            <a:fillRect/>
          </a:stretch>
        </p:blipFill>
        <p:spPr bwMode="auto">
          <a:xfrm>
            <a:off x="0" y="4077072"/>
            <a:ext cx="3779912" cy="2664296"/>
          </a:xfrm>
          <a:prstGeom prst="rect">
            <a:avLst/>
          </a:prstGeom>
          <a:noFill/>
          <a:ln w="9525">
            <a:noFill/>
            <a:miter lim="800000"/>
            <a:headEnd/>
            <a:tailEnd/>
          </a:ln>
        </p:spPr>
      </p:pic>
      <p:pic>
        <p:nvPicPr>
          <p:cNvPr id="6" name="Рисунок 5" descr="https://i.pinimg.com/originals/e8/fe/6e/e8fe6e1b95692b9c4003f08d5d5b4b3b.jpg"/>
          <p:cNvPicPr/>
          <p:nvPr/>
        </p:nvPicPr>
        <p:blipFill>
          <a:blip r:embed="rId3" cstate="print"/>
          <a:srcRect l="13043" t="26000" r="13044"/>
          <a:stretch>
            <a:fillRect/>
          </a:stretch>
        </p:blipFill>
        <p:spPr bwMode="auto">
          <a:xfrm>
            <a:off x="4355976" y="4077072"/>
            <a:ext cx="4320480"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47664" y="980728"/>
            <a:ext cx="7128792" cy="792088"/>
          </a:xfrm>
        </p:spPr>
        <p:txBody>
          <a:bodyPr>
            <a:normAutofit fontScale="90000"/>
          </a:bodyPr>
          <a:lstStyle/>
          <a:p>
            <a:pPr lvl="0"/>
            <a:r>
              <a:rPr lang="ru-RU" b="1" i="1" u="sng" dirty="0" smtClean="0">
                <a:solidFill>
                  <a:srgbClr val="000000"/>
                </a:solidFill>
                <a:latin typeface="Calibri" pitchFamily="34" charset="0"/>
                <a:ea typeface="Times New Roman" pitchFamily="18" charset="0"/>
                <a:cs typeface="Times New Roman" pitchFamily="18" charset="0"/>
              </a:rPr>
              <a:t>Практическая часть:</a:t>
            </a:r>
            <a:r>
              <a:rPr lang="ru-RU" dirty="0" smtClean="0">
                <a:latin typeface="Arial" pitchFamily="34" charset="0"/>
                <a:cs typeface="Arial" pitchFamily="34" charset="0"/>
              </a:rPr>
              <a:t/>
            </a:r>
            <a:br>
              <a:rPr lang="ru-RU" dirty="0" smtClean="0">
                <a:latin typeface="Arial" pitchFamily="34" charset="0"/>
                <a:cs typeface="Arial" pitchFamily="34" charset="0"/>
              </a:rPr>
            </a:br>
            <a:endParaRPr lang="ru-RU" dirty="0"/>
          </a:p>
        </p:txBody>
      </p:sp>
      <p:sp>
        <p:nvSpPr>
          <p:cNvPr id="2" name="Номер слайда 1"/>
          <p:cNvSpPr>
            <a:spLocks noGrp="1"/>
          </p:cNvSpPr>
          <p:nvPr>
            <p:ph type="sldNum" sz="quarter" idx="12"/>
          </p:nvPr>
        </p:nvSpPr>
        <p:spPr/>
        <p:txBody>
          <a:bodyPr/>
          <a:lstStyle/>
          <a:p>
            <a:fld id="{725C68B6-61C2-468F-89AB-4B9F7531AA68}" type="slidenum">
              <a:rPr lang="ru-RU" smtClean="0"/>
              <a:pPr/>
              <a:t>12</a:t>
            </a:fld>
            <a:endParaRPr lang="ru-RU"/>
          </a:p>
        </p:txBody>
      </p:sp>
      <p:sp>
        <p:nvSpPr>
          <p:cNvPr id="1025" name="Rectangle 1"/>
          <p:cNvSpPr>
            <a:spLocks noChangeArrowheads="1"/>
          </p:cNvSpPr>
          <p:nvPr/>
        </p:nvSpPr>
        <p:spPr bwMode="auto">
          <a:xfrm>
            <a:off x="467545" y="1559846"/>
            <a:ext cx="86764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Считается, что исполнится самое заветное желание,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поддержав бабочку в руке и отпустив ее на волю (к небесам).</a:t>
            </a:r>
            <a:endParaRPr kumimoji="0" lang="ru-RU" sz="20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u="none" strike="noStrike" cap="none" normalizeH="0" baseline="0" dirty="0" smtClean="0">
                <a:ln>
                  <a:noFill/>
                </a:ln>
                <a:solidFill>
                  <a:srgbClr val="181818"/>
                </a:solidFill>
                <a:effectLst/>
                <a:latin typeface="Times New Roman" pitchFamily="18" charset="0"/>
                <a:ea typeface="Times New Roman" pitchFamily="18" charset="0"/>
                <a:cs typeface="Times New Roman" pitchFamily="18" charset="0"/>
              </a:rPr>
              <a:t> - Я вам предлагаю создать такое чудо своими руками.</a:t>
            </a:r>
            <a:endParaRPr kumimoji="0" lang="ru-RU" sz="2000" b="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Содержимое 5" descr="https://ds05.infourok.ru/uploads/ex/0b55/0010728c-558b6d08/hello_html_19f6cc71.jpg"/>
          <p:cNvPicPr>
            <a:picLocks noGrp="1"/>
          </p:cNvPicPr>
          <p:nvPr>
            <p:ph idx="1"/>
          </p:nvPr>
        </p:nvPicPr>
        <p:blipFill>
          <a:blip r:embed="rId2" cstate="print"/>
          <a:srcRect/>
          <a:stretch>
            <a:fillRect/>
          </a:stretch>
        </p:blipFill>
        <p:spPr bwMode="auto">
          <a:xfrm>
            <a:off x="827584" y="2852935"/>
            <a:ext cx="6824930" cy="381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13</a:t>
            </a:fld>
            <a:endParaRPr lang="ru-RU"/>
          </a:p>
        </p:txBody>
      </p:sp>
      <p:sp>
        <p:nvSpPr>
          <p:cNvPr id="3" name="Содержимое 2"/>
          <p:cNvSpPr>
            <a:spLocks noGrp="1"/>
          </p:cNvSpPr>
          <p:nvPr>
            <p:ph idx="4294967295"/>
          </p:nvPr>
        </p:nvSpPr>
        <p:spPr>
          <a:xfrm>
            <a:off x="0" y="1600200"/>
            <a:ext cx="8229600" cy="4525963"/>
          </a:xfrm>
        </p:spPr>
        <p:txBody>
          <a:bodyPr>
            <a:normAutofit/>
          </a:bodyPr>
          <a:lstStyle/>
          <a:p>
            <a:pPr>
              <a:buNone/>
            </a:pPr>
            <a:r>
              <a:rPr lang="ru-RU" dirty="0" smtClean="0">
                <a:latin typeface="Times New Roman" pitchFamily="18" charset="0"/>
                <a:cs typeface="Times New Roman" pitchFamily="18" charset="0"/>
              </a:rPr>
              <a:t>Каждая </a:t>
            </a:r>
            <a:r>
              <a:rPr lang="ru-RU" dirty="0" smtClean="0">
                <a:latin typeface="Times New Roman" pitchFamily="18" charset="0"/>
                <a:cs typeface="Times New Roman" pitchFamily="18" charset="0"/>
              </a:rPr>
              <a:t>группа получает проблемное задание: на экране поляна, кажется неживой, чтобы её оживить ребята предлагают разместить на ней красивых бабочек.</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052736"/>
            <a:ext cx="7643192" cy="1080120"/>
          </a:xfrm>
        </p:spPr>
        <p:txBody>
          <a:bodyPr>
            <a:noAutofit/>
          </a:bodyPr>
          <a:lstStyle/>
          <a:p>
            <a:r>
              <a:rPr lang="ru-RU" sz="2800" dirty="0" smtClean="0"/>
              <a:t>Каждая группа учащихся получает свое задание по уровню сложности: </a:t>
            </a:r>
            <a:r>
              <a:rPr lang="ru-RU" sz="2800" dirty="0" smtClean="0"/>
              <a:t/>
            </a:r>
            <a:br>
              <a:rPr lang="ru-RU" sz="2800" dirty="0" smtClean="0"/>
            </a:br>
            <a:r>
              <a:rPr lang="ru-RU" sz="2800" dirty="0" smtClean="0"/>
              <a:t> </a:t>
            </a:r>
            <a:endParaRPr lang="ru-RU" sz="2800" dirty="0"/>
          </a:p>
        </p:txBody>
      </p:sp>
      <p:sp>
        <p:nvSpPr>
          <p:cNvPr id="3" name="Содержимое 2"/>
          <p:cNvSpPr>
            <a:spLocks noGrp="1"/>
          </p:cNvSpPr>
          <p:nvPr>
            <p:ph idx="1"/>
          </p:nvPr>
        </p:nvSpPr>
        <p:spPr>
          <a:xfrm>
            <a:off x="395536" y="2276872"/>
            <a:ext cx="8291264" cy="4392488"/>
          </a:xfrm>
        </p:spPr>
        <p:txBody>
          <a:bodyPr>
            <a:normAutofit/>
          </a:bodyPr>
          <a:lstStyle/>
          <a:p>
            <a:pPr>
              <a:buNone/>
            </a:pPr>
            <a:r>
              <a:rPr lang="ru-RU" b="1" dirty="0" smtClean="0">
                <a:latin typeface="Times New Roman" pitchFamily="18" charset="0"/>
                <a:cs typeface="Times New Roman" pitchFamily="18" charset="0"/>
              </a:rPr>
              <a:t>1группа - наиболее </a:t>
            </a:r>
            <a:r>
              <a:rPr lang="ru-RU" b="1" dirty="0" smtClean="0">
                <a:latin typeface="Times New Roman" pitchFamily="18" charset="0"/>
                <a:cs typeface="Times New Roman" pitchFamily="18" charset="0"/>
              </a:rPr>
              <a:t>сложное задание </a:t>
            </a:r>
            <a:r>
              <a:rPr lang="ru-RU" dirty="0" smtClean="0">
                <a:latin typeface="Times New Roman" pitchFamily="18" charset="0"/>
                <a:cs typeface="Times New Roman" pitchFamily="18" charset="0"/>
              </a:rPr>
              <a:t>- "Ваша бабочка тоже летит на конкурс красоты". Вам дана простая схема изготовления бабочки. Но простая бабочка на конкурсе может проиграть, поэтому вам нужно дополнить схему так, чтобы ваша бабочка была оригинальной и не похожей на других и очень красивой.</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14</a:t>
            </a:fld>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908720"/>
            <a:ext cx="6563072" cy="508918"/>
          </a:xfrm>
        </p:spPr>
        <p:txBody>
          <a:bodyPr>
            <a:normAutofit fontScale="90000"/>
          </a:bodyPr>
          <a:lstStyle/>
          <a:p>
            <a:r>
              <a:rPr lang="ru-RU" dirty="0" smtClean="0"/>
              <a:t>2</a:t>
            </a:r>
            <a:r>
              <a:rPr lang="ru-RU" dirty="0" smtClean="0"/>
              <a:t> группа -</a:t>
            </a:r>
            <a:endParaRPr lang="ru-RU" dirty="0"/>
          </a:p>
        </p:txBody>
      </p:sp>
      <p:sp>
        <p:nvSpPr>
          <p:cNvPr id="3" name="Содержимое 2"/>
          <p:cNvSpPr>
            <a:spLocks noGrp="1"/>
          </p:cNvSpPr>
          <p:nvPr>
            <p:ph idx="1"/>
          </p:nvPr>
        </p:nvSpPr>
        <p:spPr>
          <a:xfrm>
            <a:off x="467544" y="2564904"/>
            <a:ext cx="8219256" cy="3561259"/>
          </a:xfrm>
        </p:spPr>
        <p:txBody>
          <a:bodyPr>
            <a:normAutofit/>
          </a:bodyPr>
          <a:lstStyle/>
          <a:p>
            <a:r>
              <a:rPr lang="ru-RU" dirty="0" smtClean="0">
                <a:latin typeface="Times New Roman" pitchFamily="18" charset="0"/>
                <a:cs typeface="Times New Roman" pitchFamily="18" charset="0"/>
              </a:rPr>
              <a:t>«Оживи бабочку".  Кто – то начал делать схему бабочки, но не завершил свою работу, а бабочка очень хочет полететь на конкурс красоты, который проходит на поляне. Перед вами схема, на которой размещена только часть бабочки, ваша задача завершить схему.</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980728"/>
            <a:ext cx="6851104" cy="648072"/>
          </a:xfrm>
        </p:spPr>
        <p:txBody>
          <a:bodyPr>
            <a:normAutofit fontScale="90000"/>
          </a:bodyPr>
          <a:lstStyle/>
          <a:p>
            <a:r>
              <a:rPr lang="ru-RU" dirty="0" smtClean="0"/>
              <a:t>3 </a:t>
            </a:r>
            <a:r>
              <a:rPr lang="ru-RU" dirty="0" smtClean="0"/>
              <a:t>группа -</a:t>
            </a:r>
            <a:endParaRPr lang="ru-RU" dirty="0"/>
          </a:p>
        </p:txBody>
      </p:sp>
      <p:sp>
        <p:nvSpPr>
          <p:cNvPr id="3" name="Содержимое 2"/>
          <p:cNvSpPr>
            <a:spLocks noGrp="1"/>
          </p:cNvSpPr>
          <p:nvPr>
            <p:ph idx="1"/>
          </p:nvPr>
        </p:nvSpPr>
        <p:spPr>
          <a:xfrm>
            <a:off x="467544" y="2276872"/>
            <a:ext cx="8219256" cy="3849291"/>
          </a:xfrm>
        </p:spPr>
        <p:txBody>
          <a:bodyPr/>
          <a:lstStyle/>
          <a:p>
            <a:r>
              <a:rPr lang="ru-RU" dirty="0" smtClean="0">
                <a:latin typeface="Times New Roman" pitchFamily="18" charset="0"/>
                <a:cs typeface="Times New Roman" pitchFamily="18" charset="0"/>
              </a:rPr>
              <a:t>"Перед вами уже готовые бабочки. Они решили принять участие в танцевальном конкурсе, но у них нет пары. А ваша задача - найти схему, по которой эта бабочка выполнена.</a:t>
            </a:r>
          </a:p>
          <a:p>
            <a:pPr>
              <a:buNone/>
            </a:pP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908720"/>
            <a:ext cx="7067128" cy="508918"/>
          </a:xfrm>
        </p:spPr>
        <p:txBody>
          <a:bodyPr>
            <a:normAutofit fontScale="90000"/>
          </a:bodyPr>
          <a:lstStyle/>
          <a:p>
            <a:endParaRPr lang="ru-RU" dirty="0"/>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После того, как учащиеся выполнят свое задание – они могут обменяться своими результатами в группах. Педагог предлагает – бабочкам познакомиться</a:t>
            </a:r>
            <a:r>
              <a:rPr lang="ru-RU" dirty="0" smtClean="0"/>
              <a:t>.</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18</a:t>
            </a:fld>
            <a:endParaRPr lang="ru-RU"/>
          </a:p>
        </p:txBody>
      </p:sp>
      <p:sp>
        <p:nvSpPr>
          <p:cNvPr id="3" name="Содержимое 2"/>
          <p:cNvSpPr>
            <a:spLocks noGrp="1"/>
          </p:cNvSpPr>
          <p:nvPr>
            <p:ph idx="4294967295"/>
          </p:nvPr>
        </p:nvSpPr>
        <p:spPr>
          <a:xfrm>
            <a:off x="0" y="1600200"/>
            <a:ext cx="8229600" cy="4525963"/>
          </a:xfrm>
        </p:spPr>
        <p:txBody>
          <a:bodyPr/>
          <a:lstStyle/>
          <a:p>
            <a:r>
              <a:rPr lang="ru-RU" dirty="0" smtClean="0"/>
              <a:t> </a:t>
            </a:r>
            <a:r>
              <a:rPr lang="ru-RU" dirty="0" smtClean="0">
                <a:latin typeface="Times New Roman" pitchFamily="18" charset="0"/>
                <a:cs typeface="Times New Roman" pitchFamily="18" charset="0"/>
              </a:rPr>
              <a:t>Схемы готовы! Пора приступать к изготовлению самих участниц конкурса – бабочек, по тем схемам, которые у учащихся получились.  Для работы нам нужен бисер разных цветов, проволока, схема.</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764704"/>
            <a:ext cx="6923112" cy="652934"/>
          </a:xfrm>
        </p:spPr>
        <p:txBody>
          <a:bodyPr>
            <a:normAutofit fontScale="90000"/>
          </a:bodyPr>
          <a:lstStyle/>
          <a:p>
            <a:r>
              <a:rPr lang="ru-RU" dirty="0" smtClean="0"/>
              <a:t>Игра «Комментатор» -</a:t>
            </a:r>
            <a:endParaRPr lang="ru-RU" dirty="0"/>
          </a:p>
        </p:txBody>
      </p:sp>
      <p:sp>
        <p:nvSpPr>
          <p:cNvPr id="3" name="Содержимое 2"/>
          <p:cNvSpPr>
            <a:spLocks noGrp="1"/>
          </p:cNvSpPr>
          <p:nvPr>
            <p:ph idx="1"/>
          </p:nvPr>
        </p:nvSpPr>
        <p:spPr>
          <a:xfrm>
            <a:off x="467544" y="1600200"/>
            <a:ext cx="8219256" cy="4997152"/>
          </a:xfrm>
        </p:spPr>
        <p:txBody>
          <a:bodyPr>
            <a:normAutofit fontScale="77500" lnSpcReduction="20000"/>
          </a:bodyPr>
          <a:lstStyle/>
          <a:p>
            <a:r>
              <a:rPr lang="ru-RU" b="1" dirty="0" smtClean="0">
                <a:latin typeface="Times New Roman" pitchFamily="18" charset="0"/>
                <a:cs typeface="Times New Roman" pitchFamily="18" charset="0"/>
              </a:rPr>
              <a:t>Педагог поручает учащейся из сильной группы комментировать ход работы. </a:t>
            </a:r>
          </a:p>
          <a:p>
            <a:r>
              <a:rPr lang="ru-RU" dirty="0" smtClean="0">
                <a:latin typeface="Times New Roman" pitchFamily="18" charset="0"/>
                <a:cs typeface="Times New Roman" pitchFamily="18" charset="0"/>
              </a:rPr>
              <a:t>С чего начинаем работу? (отрезаем проволоку).</a:t>
            </a:r>
          </a:p>
          <a:p>
            <a:r>
              <a:rPr lang="ru-RU" dirty="0" smtClean="0">
                <a:latin typeface="Times New Roman" pitchFamily="18" charset="0"/>
                <a:cs typeface="Times New Roman" pitchFamily="18" charset="0"/>
              </a:rPr>
              <a:t>Выбирают бисер. (учащиеся подбирают цветовую гамму для плетения своей бабочки)</a:t>
            </a:r>
          </a:p>
          <a:p>
            <a:r>
              <a:rPr lang="ru-RU" dirty="0" smtClean="0">
                <a:latin typeface="Times New Roman" pitchFamily="18" charset="0"/>
                <a:cs typeface="Times New Roman" pitchFamily="18" charset="0"/>
              </a:rPr>
              <a:t>Работу начинаем с усиков</a:t>
            </a:r>
          </a:p>
          <a:p>
            <a:r>
              <a:rPr lang="ru-RU" dirty="0" smtClean="0">
                <a:latin typeface="Times New Roman" pitchFamily="18" charset="0"/>
                <a:cs typeface="Times New Roman" pitchFamily="18" charset="0"/>
              </a:rPr>
              <a:t>Посчитать, сколько бисера нужно набрать, чтобы получился усик?( считают).</a:t>
            </a:r>
          </a:p>
          <a:p>
            <a:r>
              <a:rPr lang="ru-RU" dirty="0" smtClean="0">
                <a:latin typeface="Times New Roman" pitchFamily="18" charset="0"/>
                <a:cs typeface="Times New Roman" pitchFamily="18" charset="0"/>
              </a:rPr>
              <a:t>На данном этапе учащиеся выполняют задание каждый самостоятельно. </a:t>
            </a:r>
            <a:r>
              <a:rPr lang="ru-RU" b="1" dirty="0" smtClean="0">
                <a:latin typeface="Times New Roman" pitchFamily="18" charset="0"/>
                <a:cs typeface="Times New Roman" pitchFamily="18" charset="0"/>
              </a:rPr>
              <a:t>Педагог консультирует, направляет, помогает. </a:t>
            </a:r>
            <a:r>
              <a:rPr lang="ru-RU" dirty="0" smtClean="0">
                <a:latin typeface="Times New Roman" pitchFamily="18" charset="0"/>
                <a:cs typeface="Times New Roman" pitchFamily="18" charset="0"/>
              </a:rPr>
              <a:t>Учащиеся - те</a:t>
            </a:r>
            <a:r>
              <a:rPr lang="ru-RU" dirty="0" smtClean="0">
                <a:latin typeface="Times New Roman" pitchFamily="18" charset="0"/>
                <a:cs typeface="Times New Roman" pitchFamily="18" charset="0"/>
              </a:rPr>
              <a:t>, кто справился с заданием, работают над подготовкой </a:t>
            </a:r>
            <a:r>
              <a:rPr lang="ru-RU" dirty="0" err="1" smtClean="0">
                <a:latin typeface="Times New Roman" pitchFamily="18" charset="0"/>
                <a:cs typeface="Times New Roman" pitchFamily="18" charset="0"/>
              </a:rPr>
              <a:t>самопрезентации</a:t>
            </a:r>
            <a:r>
              <a:rPr lang="ru-RU" dirty="0" smtClean="0">
                <a:latin typeface="Times New Roman" pitchFamily="18" charset="0"/>
                <a:cs typeface="Times New Roman" pitchFamily="18" charset="0"/>
              </a:rPr>
              <a:t> бабочки. Дается опорная схема для ответа.</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052736"/>
            <a:ext cx="7067128" cy="648072"/>
          </a:xfrm>
        </p:spPr>
        <p:txBody>
          <a:bodyPr>
            <a:normAutofit fontScale="90000"/>
          </a:bodyPr>
          <a:lstStyle/>
          <a:p>
            <a:r>
              <a:rPr lang="ru-RU" sz="2700" dirty="0" smtClean="0"/>
              <a:t/>
            </a:r>
            <a:br>
              <a:rPr lang="ru-RU" sz="2700" dirty="0" smtClean="0"/>
            </a:br>
            <a:r>
              <a:rPr lang="ru-RU" sz="2700" dirty="0" smtClean="0"/>
              <a:t/>
            </a:r>
            <a:br>
              <a:rPr lang="ru-RU" sz="2700" dirty="0" smtClean="0"/>
            </a:br>
            <a:r>
              <a:rPr lang="ru-RU" dirty="0" smtClean="0">
                <a:solidFill>
                  <a:srgbClr val="FF0000"/>
                </a:solidFill>
              </a:rPr>
              <a:t>Цели мастер класса</a:t>
            </a:r>
            <a:br>
              <a:rPr lang="ru-RU" dirty="0" smtClean="0">
                <a:solidFill>
                  <a:srgbClr val="FF0000"/>
                </a:solidFill>
              </a:rPr>
            </a:br>
            <a:endParaRPr lang="ru-RU" dirty="0"/>
          </a:p>
        </p:txBody>
      </p:sp>
      <p:sp>
        <p:nvSpPr>
          <p:cNvPr id="7" name="Подзаголовок 6"/>
          <p:cNvSpPr>
            <a:spLocks noGrp="1"/>
          </p:cNvSpPr>
          <p:nvPr>
            <p:ph idx="1"/>
          </p:nvPr>
        </p:nvSpPr>
        <p:spPr>
          <a:xfrm>
            <a:off x="467544" y="2348880"/>
            <a:ext cx="8219256" cy="3777283"/>
          </a:xfrm>
        </p:spPr>
        <p:txBody>
          <a:bodyPr/>
          <a:lstStyle/>
          <a:p>
            <a:r>
              <a:rPr lang="ru-RU" dirty="0" smtClean="0">
                <a:latin typeface="Times New Roman" pitchFamily="18" charset="0"/>
                <a:cs typeface="Times New Roman" pitchFamily="18" charset="0"/>
              </a:rPr>
              <a:t>Раскрыть методы и приёмы дифференцированного обучения на занятиях по </a:t>
            </a:r>
            <a:r>
              <a:rPr lang="ru-RU" dirty="0" err="1" smtClean="0">
                <a:latin typeface="Times New Roman" pitchFamily="18" charset="0"/>
                <a:cs typeface="Times New Roman" pitchFamily="18" charset="0"/>
              </a:rPr>
              <a:t>бисероплетению</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Познакомить с собственным педагогическим опытом применения данных приёмов для развития успешности</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20</a:t>
            </a:fld>
            <a:endParaRPr lang="ru-RU"/>
          </a:p>
        </p:txBody>
      </p:sp>
      <p:sp>
        <p:nvSpPr>
          <p:cNvPr id="3" name="Содержимое 2"/>
          <p:cNvSpPr>
            <a:spLocks noGrp="1"/>
          </p:cNvSpPr>
          <p:nvPr>
            <p:ph idx="4294967295"/>
          </p:nvPr>
        </p:nvSpPr>
        <p:spPr>
          <a:xfrm>
            <a:off x="0" y="1600200"/>
            <a:ext cx="8229600" cy="4525963"/>
          </a:xfrm>
        </p:spPr>
        <p:txBody>
          <a:bodyPr/>
          <a:lstStyle/>
          <a:p>
            <a:r>
              <a:rPr lang="ru-RU" dirty="0" smtClean="0">
                <a:latin typeface="Times New Roman" pitchFamily="18" charset="0"/>
                <a:cs typeface="Times New Roman" pitchFamily="18" charset="0"/>
              </a:rPr>
              <a:t>На данном этапе учащиеся выполняют задание каждый самостоятельно. Педагог консультирует, направляет, помогает. Учащиеся</a:t>
            </a:r>
          </a:p>
          <a:p>
            <a:r>
              <a:rPr lang="ru-RU" dirty="0" smtClean="0">
                <a:latin typeface="Times New Roman" pitchFamily="18" charset="0"/>
                <a:cs typeface="Times New Roman" pitchFamily="18" charset="0"/>
              </a:rPr>
              <a:t>те, кто справился с заданием, работают над подготовкой </a:t>
            </a:r>
            <a:r>
              <a:rPr lang="ru-RU" dirty="0" err="1" smtClean="0">
                <a:latin typeface="Times New Roman" pitchFamily="18" charset="0"/>
                <a:cs typeface="Times New Roman" pitchFamily="18" charset="0"/>
              </a:rPr>
              <a:t>самопрезентации</a:t>
            </a:r>
            <a:r>
              <a:rPr lang="ru-RU" dirty="0" smtClean="0">
                <a:latin typeface="Times New Roman" pitchFamily="18" charset="0"/>
                <a:cs typeface="Times New Roman" pitchFamily="18" charset="0"/>
              </a:rPr>
              <a:t> бабочки. Дается опорная схема для ответа.</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908720"/>
            <a:ext cx="7211144" cy="508918"/>
          </a:xfrm>
        </p:spPr>
        <p:txBody>
          <a:bodyPr>
            <a:normAutofit fontScale="90000"/>
          </a:bodyPr>
          <a:lstStyle/>
          <a:p>
            <a:r>
              <a:rPr lang="ru-RU" dirty="0" smtClean="0"/>
              <a:t>Приём «Тихий опрос»</a:t>
            </a:r>
            <a:endParaRPr lang="ru-RU" dirty="0"/>
          </a:p>
        </p:txBody>
      </p:sp>
      <p:sp>
        <p:nvSpPr>
          <p:cNvPr id="3" name="Содержимое 2"/>
          <p:cNvSpPr>
            <a:spLocks noGrp="1"/>
          </p:cNvSpPr>
          <p:nvPr>
            <p:ph idx="1"/>
          </p:nvPr>
        </p:nvSpPr>
        <p:spPr/>
        <p:txBody>
          <a:bodyPr>
            <a:normAutofit/>
          </a:bodyPr>
          <a:lstStyle/>
          <a:p>
            <a:pPr marL="0" lvl="0" indent="0" algn="just" eaLnBrk="0" fontAlgn="base" hangingPunct="0">
              <a:spcBef>
                <a:spcPct val="0"/>
              </a:spcBef>
              <a:spcAft>
                <a:spcPct val="0"/>
              </a:spcAft>
              <a:buNone/>
            </a:pPr>
            <a:r>
              <a:rPr lang="ru-RU" dirty="0" smtClean="0"/>
              <a:t> Беседа с одним или несколькими учащимися происходит полушёпотом, в то время как остальные заняты своим делом.</a:t>
            </a:r>
            <a:r>
              <a:rPr lang="ru-RU" dirty="0" smtClean="0">
                <a:solidFill>
                  <a:srgbClr val="000000"/>
                </a:solidFill>
                <a:latin typeface="Calibri" pitchFamily="34" charset="0"/>
                <a:ea typeface="Times New Roman" pitchFamily="18" charset="0"/>
                <a:cs typeface="Times New Roman" pitchFamily="18" charset="0"/>
              </a:rPr>
              <a:t> Все учащиеся изготовили своих бабочек. </a:t>
            </a:r>
            <a:endParaRPr lang="ru-RU" sz="4000" dirty="0" smtClean="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836712"/>
            <a:ext cx="7139136" cy="936104"/>
          </a:xfrm>
        </p:spPr>
        <p:txBody>
          <a:bodyPr>
            <a:normAutofit/>
          </a:bodyPr>
          <a:lstStyle/>
          <a:p>
            <a:r>
              <a:rPr lang="ru-RU" dirty="0" smtClean="0"/>
              <a:t>Этап подготовки к конкурсу:</a:t>
            </a:r>
            <a:endParaRPr lang="ru-RU" dirty="0"/>
          </a:p>
        </p:txBody>
      </p:sp>
      <p:sp>
        <p:nvSpPr>
          <p:cNvPr id="3" name="Содержимое 2"/>
          <p:cNvSpPr>
            <a:spLocks noGrp="1"/>
          </p:cNvSpPr>
          <p:nvPr>
            <p:ph idx="1"/>
          </p:nvPr>
        </p:nvSpPr>
        <p:spPr>
          <a:xfrm>
            <a:off x="323528" y="1988840"/>
            <a:ext cx="8363272" cy="4680520"/>
          </a:xfrm>
        </p:spPr>
        <p:txBody>
          <a:bodyPr>
            <a:normAutofit fontScale="85000" lnSpcReduction="20000"/>
          </a:bodyPr>
          <a:lstStyle/>
          <a:p>
            <a:r>
              <a:rPr lang="ru-RU" dirty="0" smtClean="0">
                <a:latin typeface="Times New Roman" pitchFamily="18" charset="0"/>
                <a:cs typeface="Times New Roman" pitchFamily="18" charset="0"/>
              </a:rPr>
              <a:t>жюри конкурса очень серьезные жучки-паучки. Как вы думаете, как они будут оценивать бабочек? Учащиеся выдвигают свои предположения. А педагог обобщает и записывает на доске критерии оценки работы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Затем предлагает учащимся оценить своих бабочек.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Затем </a:t>
            </a:r>
            <a:r>
              <a:rPr lang="ru-RU" dirty="0" smtClean="0">
                <a:latin typeface="Times New Roman" pitchFamily="18" charset="0"/>
                <a:cs typeface="Times New Roman" pitchFamily="18" charset="0"/>
              </a:rPr>
              <a:t>происходит </a:t>
            </a:r>
            <a:r>
              <a:rPr lang="ru-RU" dirty="0" err="1" smtClean="0">
                <a:latin typeface="Times New Roman" pitchFamily="18" charset="0"/>
                <a:cs typeface="Times New Roman" pitchFamily="18" charset="0"/>
              </a:rPr>
              <a:t>взаимооценка</a:t>
            </a:r>
            <a:r>
              <a:rPr lang="ru-RU" dirty="0" smtClean="0">
                <a:latin typeface="Times New Roman" pitchFamily="18" charset="0"/>
                <a:cs typeface="Times New Roman" pitchFamily="18" charset="0"/>
              </a:rPr>
              <a:t>, на этапе презентации своей работы - каждый рассказывает о своей бабочке размещает ее на поляне.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Выбирают </a:t>
            </a:r>
            <a:r>
              <a:rPr lang="ru-RU" dirty="0" smtClean="0">
                <a:latin typeface="Times New Roman" pitchFamily="18" charset="0"/>
                <a:cs typeface="Times New Roman" pitchFamily="18" charset="0"/>
              </a:rPr>
              <a:t>самые красивые бабочки из каждой группы, награждая их титулами: Самая веселая, самая яркая, самая аккуратная, самая большая, самая маленькая и пр.  </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908720"/>
            <a:ext cx="7499176" cy="508918"/>
          </a:xfrm>
        </p:spPr>
        <p:txBody>
          <a:bodyPr>
            <a:normAutofit fontScale="90000"/>
          </a:bodyPr>
          <a:lstStyle/>
          <a:p>
            <a:r>
              <a:rPr lang="ru-RU" dirty="0" smtClean="0"/>
              <a:t>Подведение итога занятия.</a:t>
            </a:r>
            <a:endParaRPr lang="ru-RU" dirty="0"/>
          </a:p>
        </p:txBody>
      </p:sp>
      <p:sp>
        <p:nvSpPr>
          <p:cNvPr id="3" name="Содержимое 2"/>
          <p:cNvSpPr>
            <a:spLocks noGrp="1"/>
          </p:cNvSpPr>
          <p:nvPr>
            <p:ph idx="1"/>
          </p:nvPr>
        </p:nvSpPr>
        <p:spPr/>
        <p:txBody>
          <a:bodyPr>
            <a:normAutofit lnSpcReduction="10000"/>
          </a:bodyPr>
          <a:lstStyle/>
          <a:p>
            <a:r>
              <a:rPr lang="ru-RU" dirty="0" smtClean="0"/>
              <a:t>Посмотрите, что у нас получилось. Понравилось ли вам наше занятие? Вы можете научить друзей, родителей или бабушек делать бабочек и вместе ещё раз пережить прекрасные минуты творчества. </a:t>
            </a:r>
          </a:p>
          <a:p>
            <a:r>
              <a:rPr lang="ru-RU" dirty="0" smtClean="0"/>
              <a:t>-Я вас всех благодарю за старание. На этом наше занятие закончилось, приводим свои рабочие места в порядок. Я желаю вам удачи. </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908720"/>
            <a:ext cx="6851104" cy="936104"/>
          </a:xfrm>
        </p:spPr>
        <p:txBody>
          <a:bodyPr>
            <a:noAutofit/>
          </a:bodyPr>
          <a:lstStyle/>
          <a:p>
            <a:r>
              <a:rPr lang="ru-RU" sz="3600" dirty="0" smtClean="0"/>
              <a:t>Перспективы развития</a:t>
            </a:r>
            <a:br>
              <a:rPr lang="ru-RU" sz="3600" dirty="0" smtClean="0"/>
            </a:br>
            <a:endParaRPr lang="ru-RU" sz="3600" dirty="0"/>
          </a:p>
        </p:txBody>
      </p:sp>
      <p:sp>
        <p:nvSpPr>
          <p:cNvPr id="3" name="Содержимое 2"/>
          <p:cNvSpPr>
            <a:spLocks noGrp="1"/>
          </p:cNvSpPr>
          <p:nvPr>
            <p:ph idx="1"/>
          </p:nvPr>
        </p:nvSpPr>
        <p:spPr>
          <a:xfrm>
            <a:off x="395536" y="1916832"/>
            <a:ext cx="8291264" cy="4680520"/>
          </a:xfrm>
        </p:spPr>
        <p:txBody>
          <a:bodyPr>
            <a:normAutofit fontScale="85000" lnSpcReduction="20000"/>
          </a:bodyPr>
          <a:lstStyle/>
          <a:p>
            <a:r>
              <a:rPr lang="ru-RU" dirty="0" smtClean="0">
                <a:latin typeface="Times New Roman" pitchFamily="18" charset="0"/>
                <a:cs typeface="Times New Roman" pitchFamily="18" charset="0"/>
              </a:rPr>
              <a:t>Развитие успешности учащихся с разным уровнем восприятия, разными способностями  возможно при соблюдении двух условий:</a:t>
            </a:r>
          </a:p>
          <a:p>
            <a:r>
              <a:rPr lang="ru-RU" dirty="0" smtClean="0">
                <a:latin typeface="Times New Roman" pitchFamily="18" charset="0"/>
                <a:cs typeface="Times New Roman" pitchFamily="18" charset="0"/>
              </a:rPr>
              <a:t> 1. Использование </a:t>
            </a:r>
            <a:r>
              <a:rPr lang="ru-RU" dirty="0" err="1" smtClean="0">
                <a:latin typeface="Times New Roman" pitchFamily="18" charset="0"/>
                <a:cs typeface="Times New Roman" pitchFamily="18" charset="0"/>
              </a:rPr>
              <a:t>разноуровневых</a:t>
            </a:r>
            <a:r>
              <a:rPr lang="ru-RU" dirty="0" smtClean="0">
                <a:latin typeface="Times New Roman" pitchFamily="18" charset="0"/>
                <a:cs typeface="Times New Roman" pitchFamily="18" charset="0"/>
              </a:rPr>
              <a:t>  заданий для каждого этапа занятия. Банк готовых дифференцированных заданий, входящих в учебно-методический комплект по </a:t>
            </a:r>
            <a:r>
              <a:rPr lang="ru-RU" dirty="0" err="1" smtClean="0">
                <a:latin typeface="Times New Roman" pitchFamily="18" charset="0"/>
                <a:cs typeface="Times New Roman" pitchFamily="18" charset="0"/>
              </a:rPr>
              <a:t>бисероплетению</a:t>
            </a:r>
            <a:r>
              <a:rPr lang="ru-RU" dirty="0" smtClean="0">
                <a:latin typeface="Times New Roman" pitchFamily="18" charset="0"/>
                <a:cs typeface="Times New Roman" pitchFamily="18" charset="0"/>
              </a:rPr>
              <a:t>, станет для педагога стимулом для работы в данной технологи.</a:t>
            </a:r>
          </a:p>
          <a:p>
            <a:r>
              <a:rPr lang="ru-RU" dirty="0" smtClean="0">
                <a:latin typeface="Times New Roman" pitchFamily="18" charset="0"/>
                <a:cs typeface="Times New Roman" pitchFamily="18" charset="0"/>
              </a:rPr>
              <a:t>2. Деление учащихся на уровни будет осуществляться не только по инициативе педагога, но и по желанию обучающихся и родителей.</a:t>
            </a:r>
          </a:p>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25</a:t>
            </a:fld>
            <a:endParaRPr lang="ru-RU"/>
          </a:p>
        </p:txBody>
      </p:sp>
      <p:sp>
        <p:nvSpPr>
          <p:cNvPr id="3" name="Содержимое 2"/>
          <p:cNvSpPr>
            <a:spLocks noGrp="1"/>
          </p:cNvSpPr>
          <p:nvPr>
            <p:ph idx="4294967295"/>
          </p:nvPr>
        </p:nvSpPr>
        <p:spPr>
          <a:xfrm>
            <a:off x="1043608" y="1124744"/>
            <a:ext cx="7632848" cy="5472608"/>
          </a:xfrm>
        </p:spPr>
        <p:txBody>
          <a:bodyPr>
            <a:normAutofit fontScale="92500" lnSpcReduction="10000"/>
          </a:bodyPr>
          <a:lstStyle/>
          <a:p>
            <a:r>
              <a:rPr lang="ru-RU" dirty="0" smtClean="0">
                <a:latin typeface="Times New Roman" pitchFamily="18" charset="0"/>
                <a:cs typeface="Times New Roman" pitchFamily="18" charset="0"/>
              </a:rPr>
              <a:t>Пока педагог задаёт себе вопросы, он развивается. Как только он начинает довольствоваться достигнутым – прекращается его профессиональный рост</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Познание начинается с удивления. Я думаю, что если я вас немножко удивила, то цель моя достигнута и день прожит не напрасно.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Я </a:t>
            </a:r>
            <a:r>
              <a:rPr lang="ru-RU" dirty="0" smtClean="0">
                <a:latin typeface="Times New Roman" pitchFamily="18" charset="0"/>
                <a:cs typeface="Times New Roman" pitchFamily="18" charset="0"/>
              </a:rPr>
              <a:t>надеюсь, что сегодняшний мастер-класс будет полезен для каждого из присутствующих. </a:t>
            </a:r>
            <a:endParaRPr lang="ru-RU" smtClean="0">
              <a:latin typeface="Times New Roman" pitchFamily="18" charset="0"/>
              <a:cs typeface="Times New Roman" pitchFamily="18" charset="0"/>
            </a:endParaRPr>
          </a:p>
          <a:p>
            <a:r>
              <a:rPr lang="ru-RU" smtClean="0">
                <a:latin typeface="Times New Roman" pitchFamily="18" charset="0"/>
                <a:cs typeface="Times New Roman" pitchFamily="18" charset="0"/>
              </a:rPr>
              <a:t>Благодарю </a:t>
            </a:r>
            <a:r>
              <a:rPr lang="ru-RU" dirty="0" smtClean="0">
                <a:latin typeface="Times New Roman" pitchFamily="18" charset="0"/>
                <a:cs typeface="Times New Roman" pitchFamily="18" charset="0"/>
              </a:rPr>
              <a:t>за сотрудничество.</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86058"/>
            <a:ext cx="8229600" cy="1143000"/>
          </a:xfrm>
        </p:spPr>
        <p:txBody>
          <a:bodyPr>
            <a:normAutofit fontScale="90000"/>
          </a:bodyPr>
          <a:lstStyle/>
          <a:p>
            <a:pPr algn="ctr">
              <a:defRPr/>
            </a:pPr>
            <a:r>
              <a:rPr lang="ru-RU" sz="6600" b="1" i="1" dirty="0">
                <a:solidFill>
                  <a:srgbClr val="B01513"/>
                </a:solidFill>
                <a:effectLst>
                  <a:outerShdw blurRad="38100" dist="38100" dir="2700000" algn="tl">
                    <a:srgbClr val="C0C0C0"/>
                  </a:outerShdw>
                </a:effectLst>
                <a:latin typeface="Constantia" pitchFamily="18" charset="0"/>
              </a:rPr>
              <a:t>Желаем творческих </a:t>
            </a:r>
            <a:r>
              <a:rPr lang="ru-RU" sz="6600" b="1" i="1" dirty="0" smtClean="0">
                <a:solidFill>
                  <a:srgbClr val="B01513"/>
                </a:solidFill>
                <a:effectLst>
                  <a:outerShdw blurRad="38100" dist="38100" dir="2700000" algn="tl">
                    <a:srgbClr val="C0C0C0"/>
                  </a:outerShdw>
                </a:effectLst>
                <a:latin typeface="Constantia" pitchFamily="18" charset="0"/>
              </a:rPr>
              <a:t>успехов</a:t>
            </a:r>
            <a:r>
              <a:rPr lang="ru-RU" sz="6600" b="1" dirty="0" smtClean="0">
                <a:solidFill>
                  <a:srgbClr val="B01513"/>
                </a:solidFill>
                <a:effectLst>
                  <a:outerShdw blurRad="38100" dist="38100" dir="2700000" algn="tl">
                    <a:srgbClr val="C0C0C0"/>
                  </a:outerShdw>
                </a:effectLst>
              </a:rPr>
              <a:t/>
            </a:r>
            <a:br>
              <a:rPr lang="ru-RU" sz="6600" b="1" dirty="0" smtClean="0">
                <a:solidFill>
                  <a:srgbClr val="B01513"/>
                </a:solidFill>
                <a:effectLst>
                  <a:outerShdw blurRad="38100" dist="38100" dir="2700000" algn="tl">
                    <a:srgbClr val="C0C0C0"/>
                  </a:outerShdw>
                </a:effectLst>
              </a:rPr>
            </a:br>
            <a:r>
              <a:rPr lang="ru-RU" sz="6600" b="1" dirty="0">
                <a:solidFill>
                  <a:srgbClr val="B01513"/>
                </a:solidFill>
                <a:effectLst>
                  <a:outerShdw blurRad="38100" dist="38100" dir="2700000" algn="tl">
                    <a:srgbClr val="C0C0C0"/>
                  </a:outerShdw>
                </a:effectLst>
              </a:rPr>
              <a:t/>
            </a:r>
            <a:br>
              <a:rPr lang="ru-RU" sz="6600" b="1" dirty="0">
                <a:solidFill>
                  <a:srgbClr val="B01513"/>
                </a:solidFill>
                <a:effectLst>
                  <a:outerShdw blurRad="38100" dist="38100" dir="2700000" algn="tl">
                    <a:srgbClr val="C0C0C0"/>
                  </a:outerShdw>
                </a:effectLst>
              </a:rPr>
            </a:br>
            <a:r>
              <a:rPr lang="ru-RU" sz="6000" b="1" dirty="0">
                <a:solidFill>
                  <a:srgbClr val="0070C0"/>
                </a:solidFill>
                <a:effectLst>
                  <a:outerShdw blurRad="38100" dist="38100" dir="2700000" algn="tl">
                    <a:srgbClr val="C0C0C0"/>
                  </a:outerShdw>
                </a:effectLst>
                <a:latin typeface="Constantia" pitchFamily="18" charset="0"/>
              </a:rPr>
              <a:t>Спасибо за внимание!</a:t>
            </a:r>
            <a:r>
              <a:rPr lang="ru-RU" sz="4000" b="1" dirty="0">
                <a:effectLst>
                  <a:outerShdw blurRad="38100" dist="38100" dir="2700000" algn="tl">
                    <a:srgbClr val="C0C0C0"/>
                  </a:outerShdw>
                </a:effectLst>
              </a:rPr>
              <a:t/>
            </a:r>
            <a:br>
              <a:rPr lang="ru-RU" sz="4000" b="1" dirty="0">
                <a:effectLst>
                  <a:outerShdw blurRad="38100" dist="38100" dir="2700000" algn="tl">
                    <a:srgbClr val="C0C0C0"/>
                  </a:outerShdw>
                </a:effectLst>
              </a:rPr>
            </a:br>
            <a:endParaRPr lang="ru-RU" dirty="0"/>
          </a:p>
        </p:txBody>
      </p:sp>
      <p:pic>
        <p:nvPicPr>
          <p:cNvPr id="1026" name="Picture 2" descr="C:\Users\W8\Pictures\Рисунок1.png">
            <a:hlinkClick r:id="rId2" action="ppaction://hlinkfile"/>
          </p:cNvPr>
          <p:cNvPicPr>
            <a:picLocks noChangeAspect="1" noChangeArrowheads="1"/>
          </p:cNvPicPr>
          <p:nvPr/>
        </p:nvPicPr>
        <p:blipFill>
          <a:blip r:embed="rId3" cstate="print">
            <a:clrChange>
              <a:clrFrom>
                <a:srgbClr val="EDDEEF"/>
              </a:clrFrom>
              <a:clrTo>
                <a:srgbClr val="EDDEEF">
                  <a:alpha val="0"/>
                </a:srgbClr>
              </a:clrTo>
            </a:clrChange>
          </a:blip>
          <a:srcRect t="75000"/>
          <a:stretch>
            <a:fillRect/>
          </a:stretch>
        </p:blipFill>
        <p:spPr bwMode="auto">
          <a:xfrm>
            <a:off x="500034" y="5286388"/>
            <a:ext cx="7620000" cy="1428740"/>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26</a:t>
            </a:fld>
            <a:endParaRPr lang="ru-RU"/>
          </a:p>
        </p:txBody>
      </p:sp>
    </p:spTree>
    <p:extLst>
      <p:ext uri="{BB962C8B-B14F-4D97-AF65-F5344CB8AC3E}">
        <p14:creationId xmlns:p14="http://schemas.microsoft.com/office/powerpoint/2010/main" xmlns="" val="315769564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908720"/>
            <a:ext cx="6995120" cy="508918"/>
          </a:xfrm>
        </p:spPr>
        <p:txBody>
          <a:bodyPr>
            <a:normAutofit fontScale="90000"/>
          </a:bodyPr>
          <a:lstStyle/>
          <a:p>
            <a:r>
              <a:rPr lang="ru-RU" dirty="0" smtClean="0"/>
              <a:t>Задачи мастер класса</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latin typeface="Times New Roman" pitchFamily="18" charset="0"/>
                <a:cs typeface="Times New Roman" pitchFamily="18" charset="0"/>
              </a:rPr>
              <a:t>способствовать повышению мастерства педагогов к овладению методами и приемами  индивидуализации и дифференциации обучения</a:t>
            </a:r>
          </a:p>
          <a:p>
            <a:r>
              <a:rPr lang="ru-RU" dirty="0" smtClean="0">
                <a:latin typeface="Times New Roman" pitchFamily="18" charset="0"/>
                <a:cs typeface="Times New Roman" pitchFamily="18" charset="0"/>
              </a:rPr>
              <a:t> содействовать профессиональному общению;</a:t>
            </a:r>
          </a:p>
          <a:p>
            <a:r>
              <a:rPr lang="ru-RU" dirty="0" smtClean="0">
                <a:latin typeface="Times New Roman" pitchFamily="18" charset="0"/>
                <a:cs typeface="Times New Roman" pitchFamily="18" charset="0"/>
              </a:rPr>
              <a:t> создать условия для формирования рефлексивной, технологической, информационной и коммуникативной компетентностей педагогов</a:t>
            </a:r>
          </a:p>
          <a:p>
            <a:r>
              <a:rPr lang="ru-RU" dirty="0" smtClean="0">
                <a:latin typeface="Times New Roman" pitchFamily="18" charset="0"/>
                <a:cs typeface="Times New Roman" pitchFamily="18" charset="0"/>
              </a:rPr>
              <a:t>вызвать желание к сотрудничеству, взаимопониманию.</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268760"/>
            <a:ext cx="7776864" cy="1800201"/>
          </a:xfrm>
        </p:spPr>
        <p:txBody>
          <a:bodyPr>
            <a:normAutofit/>
          </a:bodyPr>
          <a:lstStyle/>
          <a:p>
            <a:r>
              <a:rPr lang="ru-RU" sz="3600" b="1" dirty="0" smtClean="0">
                <a:solidFill>
                  <a:srgbClr val="002060"/>
                </a:solidFill>
                <a:latin typeface="Georgia" pitchFamily="18" charset="0"/>
              </a:rPr>
              <a:t>Мастер класс для педагогов</a:t>
            </a:r>
            <a:endParaRPr lang="ru-RU" sz="3600" b="1" dirty="0">
              <a:solidFill>
                <a:srgbClr val="002060"/>
              </a:solidFill>
              <a:latin typeface="Georgia" pitchFamily="18" charset="0"/>
            </a:endParaRPr>
          </a:p>
        </p:txBody>
      </p:sp>
      <p:sp>
        <p:nvSpPr>
          <p:cNvPr id="6" name="Подзаголовок 5"/>
          <p:cNvSpPr>
            <a:spLocks noGrp="1"/>
          </p:cNvSpPr>
          <p:nvPr>
            <p:ph type="subTitle" idx="1"/>
          </p:nvPr>
        </p:nvSpPr>
        <p:spPr>
          <a:xfrm>
            <a:off x="395536" y="3645024"/>
            <a:ext cx="7992888" cy="1993776"/>
          </a:xfrm>
        </p:spPr>
        <p:txBody>
          <a:bodyPr>
            <a:normAutofit fontScale="92500"/>
          </a:bodyPr>
          <a:lstStyle/>
          <a:p>
            <a:r>
              <a:rPr lang="ru-RU" sz="2800" b="1" dirty="0" smtClean="0">
                <a:solidFill>
                  <a:srgbClr val="002060"/>
                </a:solidFill>
                <a:latin typeface="Georgia" pitchFamily="18" charset="0"/>
              </a:rPr>
              <a:t>Развитие успешности каждого учащегося через использование методов и приёмов дифференцированного обучения на занятиях по </a:t>
            </a:r>
            <a:r>
              <a:rPr lang="ru-RU" sz="2800" b="1" dirty="0" err="1" smtClean="0">
                <a:solidFill>
                  <a:srgbClr val="002060"/>
                </a:solidFill>
                <a:latin typeface="Georgia" pitchFamily="18" charset="0"/>
              </a:rPr>
              <a:t>бисероплетению</a:t>
            </a:r>
            <a:endParaRPr lang="ru-RU" sz="28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dirty="0" smtClean="0">
                <a:latin typeface="Times New Roman" pitchFamily="18" charset="0"/>
                <a:cs typeface="Times New Roman" pitchFamily="18" charset="0"/>
              </a:rPr>
              <a:t>В природе растения и насекомые неразрывно связаны между собой. Трудно представить себе цветущий луг или клумбу в саду без бабочек, стрекоз или пчел, кружащихся вокруг цветов. Часто, наклоняясь к цветку, мы замечаем расположившегося на листе жучка, спугиваем разных мушек и паучков...</a:t>
            </a:r>
          </a:p>
          <a:p>
            <a:r>
              <a:rPr lang="ru-RU" dirty="0" smtClean="0">
                <a:latin typeface="Times New Roman" pitchFamily="18" charset="0"/>
                <a:cs typeface="Times New Roman" pitchFamily="18" charset="0"/>
              </a:rPr>
              <a:t>Так же, как и растения, различные виды насекомых могут найти свое воплощение в бисере, стеклярусе и бусинах. Причем такие поделки могут стать не только дополнением к различным цветочным композициям, но и самостоятельными украшениями прически или костюма.  </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a:p>
        </p:txBody>
      </p:sp>
      <p:pic>
        <p:nvPicPr>
          <p:cNvPr id="7" name="Рисунок 6" descr="https://1.bp.blogspot.com/-wwU6_JQUFeo/WqVcSXe2jfI/AAAAAAAAJwI/ew2I1lOpS6cg5erMdInIEgDniW7dxLKFQCLcBGAs/s1600/%25D0%25B1%25D0%25B0%25D0%25B1%25D0%25BE%25D1%2587%25D0%25BA%25D0%25B8%2B%25D1%2587%2B%25284%2529.png"/>
          <p:cNvPicPr/>
          <p:nvPr/>
        </p:nvPicPr>
        <p:blipFill>
          <a:blip r:embed="rId2" cstate="print"/>
          <a:srcRect/>
          <a:stretch>
            <a:fillRect/>
          </a:stretch>
        </p:blipFill>
        <p:spPr bwMode="auto">
          <a:xfrm>
            <a:off x="899592" y="1196752"/>
            <a:ext cx="7848872"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836712"/>
            <a:ext cx="7355160" cy="1008112"/>
          </a:xfrm>
        </p:spPr>
        <p:txBody>
          <a:bodyPr>
            <a:normAutofit/>
          </a:bodyPr>
          <a:lstStyle/>
          <a:p>
            <a:r>
              <a:rPr lang="ru-RU" dirty="0" smtClean="0"/>
              <a:t>Тема занятия для учащихся</a:t>
            </a:r>
            <a:endParaRPr lang="ru-RU" dirty="0"/>
          </a:p>
        </p:txBody>
      </p:sp>
      <p:sp>
        <p:nvSpPr>
          <p:cNvPr id="3" name="Содержимое 2"/>
          <p:cNvSpPr>
            <a:spLocks noGrp="1"/>
          </p:cNvSpPr>
          <p:nvPr>
            <p:ph idx="1"/>
          </p:nvPr>
        </p:nvSpPr>
        <p:spPr>
          <a:xfrm>
            <a:off x="899592" y="1988840"/>
            <a:ext cx="7992888" cy="4680520"/>
          </a:xfrm>
        </p:spPr>
        <p:txBody>
          <a:bodyPr/>
          <a:lstStyle/>
          <a:p>
            <a:pPr>
              <a:buNone/>
            </a:pPr>
            <a:r>
              <a:rPr lang="ru-RU" dirty="0" smtClean="0"/>
              <a:t>«Плетение миниатюры – бабочка»</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a:p>
        </p:txBody>
      </p:sp>
      <p:pic>
        <p:nvPicPr>
          <p:cNvPr id="5" name="Рисунок 4" descr="https://cdn.fishki.net/upload/post/2018/12/23/2813682/07-o0-ydlduoea.jpg"/>
          <p:cNvPicPr/>
          <p:nvPr/>
        </p:nvPicPr>
        <p:blipFill>
          <a:blip r:embed="rId2" cstate="print"/>
          <a:srcRect/>
          <a:stretch>
            <a:fillRect/>
          </a:stretch>
        </p:blipFill>
        <p:spPr bwMode="auto">
          <a:xfrm>
            <a:off x="1043608" y="2636912"/>
            <a:ext cx="6498604"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764704"/>
            <a:ext cx="7416824" cy="1296144"/>
          </a:xfrm>
        </p:spPr>
        <p:txBody>
          <a:bodyPr>
            <a:normAutofit/>
          </a:bodyPr>
          <a:lstStyle/>
          <a:p>
            <a:r>
              <a:rPr lang="ru-RU" dirty="0" smtClean="0"/>
              <a:t>Цель занятия для учащихся</a:t>
            </a:r>
            <a:endParaRPr lang="ru-RU" dirty="0"/>
          </a:p>
        </p:txBody>
      </p:sp>
      <p:sp>
        <p:nvSpPr>
          <p:cNvPr id="3" name="Содержимое 2"/>
          <p:cNvSpPr>
            <a:spLocks noGrp="1"/>
          </p:cNvSpPr>
          <p:nvPr>
            <p:ph idx="1"/>
          </p:nvPr>
        </p:nvSpPr>
        <p:spPr>
          <a:xfrm>
            <a:off x="611560" y="2276872"/>
            <a:ext cx="8075240" cy="3849291"/>
          </a:xfrm>
        </p:spPr>
        <p:txBody>
          <a:bodyPr/>
          <a:lstStyle/>
          <a:p>
            <a:r>
              <a:rPr lang="ru-RU" dirty="0" smtClean="0"/>
              <a:t>Научиться плести бабочку из бисера</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836712"/>
            <a:ext cx="7283152" cy="580926"/>
          </a:xfrm>
        </p:spPr>
        <p:txBody>
          <a:bodyPr>
            <a:normAutofit fontScale="90000"/>
          </a:bodyPr>
          <a:lstStyle/>
          <a:p>
            <a:r>
              <a:rPr lang="ru-RU" dirty="0" smtClean="0"/>
              <a:t>В группе обучаются учащиеся</a:t>
            </a:r>
            <a:endParaRPr lang="ru-RU" dirty="0"/>
          </a:p>
        </p:txBody>
      </p:sp>
      <p:sp>
        <p:nvSpPr>
          <p:cNvPr id="3" name="Содержимое 2"/>
          <p:cNvSpPr>
            <a:spLocks noGrp="1"/>
          </p:cNvSpPr>
          <p:nvPr>
            <p:ph idx="1"/>
          </p:nvPr>
        </p:nvSpPr>
        <p:spPr/>
        <p:txBody>
          <a:bodyPr/>
          <a:lstStyle/>
          <a:p>
            <a:pPr lvl="0"/>
            <a:r>
              <a:rPr lang="ru-RU" dirty="0" smtClean="0">
                <a:latin typeface="Times New Roman" pitchFamily="18" charset="0"/>
                <a:cs typeface="Times New Roman" pitchFamily="18" charset="0"/>
              </a:rPr>
              <a:t>разного возраста: учащиеся 1 класса, 2-3 класса и 4 класса в общеобразовательной школе. На данном занятии учащиеся  распределяются в мини-группы, для реализации цели занятия - изготовить бабочку по схеме.</a:t>
            </a:r>
          </a:p>
          <a:p>
            <a:pPr lvl="0"/>
            <a:r>
              <a:rPr lang="ru-RU" dirty="0" smtClean="0">
                <a:latin typeface="Times New Roman" pitchFamily="18" charset="0"/>
                <a:cs typeface="Times New Roman" pitchFamily="18" charset="0"/>
              </a:rPr>
              <a:t>разного уровня восприятия информации (</a:t>
            </a:r>
            <a:r>
              <a:rPr lang="ru-RU" dirty="0" err="1" smtClean="0">
                <a:latin typeface="Times New Roman" pitchFamily="18" charset="0"/>
                <a:cs typeface="Times New Roman" pitchFamily="18" charset="0"/>
              </a:rPr>
              <a:t>аудиалы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визуалы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кинестетики</a:t>
            </a:r>
            <a:r>
              <a:rPr lang="ru-RU" dirty="0" smtClean="0">
                <a:latin typeface="Times New Roman" pitchFamily="18" charset="0"/>
                <a:cs typeface="Times New Roman" pitchFamily="18" charset="0"/>
              </a:rPr>
              <a:t>)</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1031</Words>
  <Application>Microsoft Office PowerPoint</Application>
  <PresentationFormat>Экран (4:3)</PresentationFormat>
  <Paragraphs>92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Актуальность мастер класса</vt:lpstr>
      <vt:lpstr>  Цели мастер класса </vt:lpstr>
      <vt:lpstr>Задачи мастер класса</vt:lpstr>
      <vt:lpstr>Мастер класс для педагогов</vt:lpstr>
      <vt:lpstr>Слайд 5</vt:lpstr>
      <vt:lpstr>Слайд 6</vt:lpstr>
      <vt:lpstr>Тема занятия для учащихся</vt:lpstr>
      <vt:lpstr>Цель занятия для учащихся</vt:lpstr>
      <vt:lpstr>В группе обучаются учащиеся</vt:lpstr>
      <vt:lpstr>Информация на начало учебного занятия будет представлена:</vt:lpstr>
      <vt:lpstr>Слайд 11</vt:lpstr>
      <vt:lpstr>Практическая часть: </vt:lpstr>
      <vt:lpstr>Слайд 13</vt:lpstr>
      <vt:lpstr>Каждая группа учащихся получает свое задание по уровню сложности:   </vt:lpstr>
      <vt:lpstr>2 группа -</vt:lpstr>
      <vt:lpstr>3 группа -</vt:lpstr>
      <vt:lpstr>Слайд 17</vt:lpstr>
      <vt:lpstr>Слайд 18</vt:lpstr>
      <vt:lpstr>Игра «Комментатор» -</vt:lpstr>
      <vt:lpstr>Слайд 20</vt:lpstr>
      <vt:lpstr>Приём «Тихий опрос»</vt:lpstr>
      <vt:lpstr>Этап подготовки к конкурсу:</vt:lpstr>
      <vt:lpstr>Подведение итога занятия.</vt:lpstr>
      <vt:lpstr>Перспективы развития </vt:lpstr>
      <vt:lpstr>Слайд 25</vt:lpstr>
      <vt:lpstr>Желаем творческих успехов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Опыт организации индивидуального педагогического сопровождения исследовательской работы учащегося</dc:title>
  <dc:creator>User</dc:creator>
  <cp:lastModifiedBy>Admin</cp:lastModifiedBy>
  <cp:revision>99</cp:revision>
  <dcterms:created xsi:type="dcterms:W3CDTF">2019-01-31T06:29:16Z</dcterms:created>
  <dcterms:modified xsi:type="dcterms:W3CDTF">2022-03-23T05:43:20Z</dcterms:modified>
</cp:coreProperties>
</file>