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64" r:id="rId3"/>
    <p:sldId id="281" r:id="rId4"/>
    <p:sldId id="272" r:id="rId5"/>
    <p:sldId id="259" r:id="rId6"/>
    <p:sldId id="271" r:id="rId7"/>
    <p:sldId id="265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62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-108" y="-4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AA50C-EB59-4624-B313-E60950427043}" type="datetimeFigureOut">
              <a:rPr lang="ru-RU" smtClean="0"/>
              <a:pPr/>
              <a:t>13.03.2020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7CBE2-93EC-4C84-A960-3C97BB181F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530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AA50C-EB59-4624-B313-E60950427043}" type="datetimeFigureOut">
              <a:rPr lang="ru-RU" smtClean="0"/>
              <a:pPr/>
              <a:t>13.03.2020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7CBE2-93EC-4C84-A960-3C97BB181F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1119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AA50C-EB59-4624-B313-E60950427043}" type="datetimeFigureOut">
              <a:rPr lang="ru-RU" smtClean="0"/>
              <a:pPr/>
              <a:t>13.03.2020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7CBE2-93EC-4C84-A960-3C97BB181F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4733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AA50C-EB59-4624-B313-E60950427043}" type="datetimeFigureOut">
              <a:rPr lang="ru-RU" smtClean="0"/>
              <a:pPr/>
              <a:t>13.03.2020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7CBE2-93EC-4C84-A960-3C97BB181F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249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AA50C-EB59-4624-B313-E60950427043}" type="datetimeFigureOut">
              <a:rPr lang="ru-RU" smtClean="0"/>
              <a:pPr/>
              <a:t>13.03.2020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7CBE2-93EC-4C84-A960-3C97BB181F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8284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AA50C-EB59-4624-B313-E60950427043}" type="datetimeFigureOut">
              <a:rPr lang="ru-RU" smtClean="0"/>
              <a:pPr/>
              <a:t>13.03.2020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7CBE2-93EC-4C84-A960-3C97BB181F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4888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AA50C-EB59-4624-B313-E60950427043}" type="datetimeFigureOut">
              <a:rPr lang="ru-RU" smtClean="0"/>
              <a:pPr/>
              <a:t>13.03.2020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7CBE2-93EC-4C84-A960-3C97BB181F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760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AA50C-EB59-4624-B313-E60950427043}" type="datetimeFigureOut">
              <a:rPr lang="ru-RU" smtClean="0"/>
              <a:pPr/>
              <a:t>13.03.2020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7CBE2-93EC-4C84-A960-3C97BB181F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8949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AA50C-EB59-4624-B313-E60950427043}" type="datetimeFigureOut">
              <a:rPr lang="ru-RU" smtClean="0"/>
              <a:pPr/>
              <a:t>13.03.2020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7CBE2-93EC-4C84-A960-3C97BB181F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592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AA50C-EB59-4624-B313-E60950427043}" type="datetimeFigureOut">
              <a:rPr lang="ru-RU" smtClean="0"/>
              <a:pPr/>
              <a:t>13.03.2020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7CBE2-93EC-4C84-A960-3C97BB181F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231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AA50C-EB59-4624-B313-E60950427043}" type="datetimeFigureOut">
              <a:rPr lang="ru-RU" smtClean="0"/>
              <a:pPr/>
              <a:t>13.03.2020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7CBE2-93EC-4C84-A960-3C97BB181F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344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AA50C-EB59-4624-B313-E60950427043}" type="datetimeFigureOut">
              <a:rPr lang="ru-RU" smtClean="0"/>
              <a:pPr/>
              <a:t>13.03.2020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17CBE2-93EC-4C84-A960-3C97BB181F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0013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3" descr="C:\Users\User\Desktop\cb7769d2760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409728" y="4174664"/>
            <a:ext cx="4033397" cy="804712"/>
          </a:xfrm>
          <a:prstGeom prst="rect">
            <a:avLst/>
          </a:prstGeom>
          <a:noFill/>
        </p:spPr>
      </p:pic>
      <p:pic>
        <p:nvPicPr>
          <p:cNvPr id="4" name="Рисунок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5416" y="0"/>
            <a:ext cx="5458264" cy="331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0130" y="3720905"/>
            <a:ext cx="6203852" cy="2785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s://avatars.mds.yandex.net/get-altay/813485/2a0000016069bbb10431568eb75ee66a1eeb/XX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589" y="0"/>
            <a:ext cx="10480430" cy="66041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"/>
          <p:cNvSpPr>
            <a:spLocks noChangeArrowheads="1"/>
          </p:cNvSpPr>
          <p:nvPr/>
        </p:nvSpPr>
        <p:spPr bwMode="auto">
          <a:xfrm>
            <a:off x="689317" y="1147041"/>
            <a:ext cx="11169748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Экипаж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самого массового среднего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танка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Второй мировой войны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Т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34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состоял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из </a:t>
            </a:r>
            <a:r>
              <a:rPr kumimoji="0" lang="ru-RU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4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человек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: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командира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танка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, механика-водителя, командира башни и радиотелеграфиста-пулеметчика.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717452" y="3026187"/>
            <a:ext cx="1147454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Все для фронта, все для победы!</a:t>
            </a:r>
            <a:endParaRPr kumimoji="0" lang="ru-RU" sz="6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01857" y="4768948"/>
            <a:ext cx="1094466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На сегодняшний день в братской могиле захоронено 850 защитников Брестской крепости. Известны имена только 213 героев. Сколько безвестных героев захоронено в братской могиле? (850 – 213 = 637героев.)</a:t>
            </a:r>
            <a:endParaRPr lang="ru-RU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207434" y="576775"/>
            <a:ext cx="71041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РАЗВЕДЧИКИ</a:t>
            </a:r>
            <a:endParaRPr lang="ru-RU" sz="4400" b="1" dirty="0">
              <a:solidFill>
                <a:schemeClr val="accent6">
                  <a:lumMod val="50000"/>
                </a:schemeClr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5760" y="1"/>
            <a:ext cx="1182624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dirty="0" smtClean="0">
                <a:solidFill>
                  <a:srgbClr val="FF0000"/>
                </a:solidFill>
                <a:latin typeface="Georgia" pitchFamily="18" charset="0"/>
              </a:rPr>
              <a:t>72 воинам </a:t>
            </a:r>
            <a:r>
              <a:rPr lang="ru-RU" sz="7200" dirty="0" smtClean="0">
                <a:solidFill>
                  <a:srgbClr val="002060"/>
                </a:solidFill>
                <a:latin typeface="Georgia" pitchFamily="18" charset="0"/>
              </a:rPr>
              <a:t>из Северной Осетии было присвоено звание Героя Советского Союза. </a:t>
            </a:r>
            <a:endParaRPr lang="ru-RU" sz="7200" dirty="0">
              <a:solidFill>
                <a:srgbClr val="002060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://oszemspb.ru/QoshBF9YhJ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4909" y="633046"/>
            <a:ext cx="4783017" cy="6224954"/>
          </a:xfrm>
          <a:prstGeom prst="rect">
            <a:avLst/>
          </a:prstGeom>
          <a:noFill/>
        </p:spPr>
      </p:pic>
      <p:pic>
        <p:nvPicPr>
          <p:cNvPr id="62468" name="Picture 4" descr="https://avatars.mds.yandex.net/get-zen_doc/1931664/pub_5d8261e30a451800ae18e91b_5d826251a06eaf00ad1d5664/scale_1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4351" y="815926"/>
            <a:ext cx="4417254" cy="604207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460652" y="365760"/>
            <a:ext cx="73433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b="1" dirty="0" smtClean="0">
                <a:solidFill>
                  <a:srgbClr val="C00000"/>
                </a:solidFill>
                <a:latin typeface="Georgia" pitchFamily="18" charset="0"/>
              </a:rPr>
              <a:t>ГЕРОЙ</a:t>
            </a:r>
            <a:endParaRPr lang="ru-RU" sz="8800" b="1" dirty="0">
              <a:solidFill>
                <a:srgbClr val="C000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AutoShape 2" descr="https://fhd.multiurok.ru/e/2/f/e2fe17d35f007fd6195d1ed92087eb1267c1fb24/img1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4517" name="Picture 5" descr="https://ds05.infourok.ru/uploads/ex/0a15/0000cd64-ebcfcb06/img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9987" y="-106132"/>
            <a:ext cx="9805181" cy="69641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1"/>
            <a:ext cx="12191999" cy="61678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66521" y="6167841"/>
            <a:ext cx="8212024" cy="859611"/>
          </a:xfrm>
          <a:prstGeom prst="rect">
            <a:avLst/>
          </a:prstGeom>
        </p:spPr>
      </p:pic>
      <p:pic>
        <p:nvPicPr>
          <p:cNvPr id="4" name="попури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78545" y="48698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674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3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5083" y="0"/>
            <a:ext cx="11905958" cy="3967089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ru-RU" sz="48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ТЕМА УРОКА: </a:t>
            </a:r>
          </a:p>
          <a:p>
            <a:pPr algn="l">
              <a:lnSpc>
                <a:spcPct val="120000"/>
              </a:lnSpc>
            </a:pPr>
            <a:r>
              <a:rPr lang="ru-RU" sz="48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«МАТЕМАТИКА во имя ПОБЕДЫ»</a:t>
            </a:r>
          </a:p>
          <a:p>
            <a:pPr>
              <a:lnSpc>
                <a:spcPct val="120000"/>
              </a:lnSpc>
            </a:pPr>
            <a:r>
              <a:rPr lang="ru-RU" sz="48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Девиз:</a:t>
            </a:r>
          </a:p>
          <a:p>
            <a:pPr>
              <a:lnSpc>
                <a:spcPct val="120000"/>
              </a:lnSpc>
            </a:pPr>
            <a:r>
              <a:rPr lang="ru-RU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«</a:t>
            </a:r>
            <a:r>
              <a:rPr lang="ru-RU" sz="4800" b="1" i="1" dirty="0" smtClean="0"/>
              <a:t>Тот, кто сегодня помнит прошлое своей страны, достоин будущего»</a:t>
            </a:r>
            <a:endParaRPr lang="ru-RU" sz="4800" dirty="0" smtClean="0"/>
          </a:p>
          <a:p>
            <a:pPr>
              <a:lnSpc>
                <a:spcPct val="120000"/>
              </a:lnSpc>
            </a:pPr>
            <a:endParaRPr lang="ru-RU" sz="48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074" name="Picture 2" descr="C:\Users\User\Desktop\cb7769d2760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3088" y="5329310"/>
            <a:ext cx="4223995" cy="1034290"/>
          </a:xfrm>
          <a:prstGeom prst="rect">
            <a:avLst/>
          </a:prstGeom>
          <a:noFill/>
        </p:spPr>
      </p:pic>
      <p:pic>
        <p:nvPicPr>
          <p:cNvPr id="3076" name="Picture 4" descr="C:\Users\User\Desktop\2836139-a62eb246f0b7449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95710" y="4600135"/>
            <a:ext cx="2704030" cy="22578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5951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 noChangeArrowheads="1"/>
          </p:cNvSpPr>
          <p:nvPr/>
        </p:nvSpPr>
        <p:spPr bwMode="auto">
          <a:xfrm>
            <a:off x="323556" y="-53364"/>
            <a:ext cx="11868443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Задача №1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Буханка хлеба весит 1 кг. 1/8 часть хлеба приходилась на одного человека. Сколько граммов весит хлеба получал один человек? 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3386" y="2869809"/>
            <a:ext cx="94253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1кг = 1000г</a:t>
            </a:r>
          </a:p>
          <a:p>
            <a:r>
              <a:rPr lang="ru-RU" sz="4000" b="1" dirty="0" smtClean="0"/>
              <a:t>1000 : 8 = 125 (г)</a:t>
            </a:r>
          </a:p>
          <a:p>
            <a:r>
              <a:rPr lang="ru-RU" sz="4000" b="1" dirty="0" smtClean="0"/>
              <a:t>Ответ: 125 граммов хлеба получал один человек.</a:t>
            </a:r>
            <a:endParaRPr lang="ru-RU" sz="4000" b="1" dirty="0"/>
          </a:p>
        </p:txBody>
      </p:sp>
      <p:pic>
        <p:nvPicPr>
          <p:cNvPr id="57347" name="Picture 3" descr="http://muzei-xleb.ru/sites/default/files/vistavky/img_76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7219" y="2180492"/>
            <a:ext cx="6604781" cy="440318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897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3040" y="6189786"/>
            <a:ext cx="8212024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67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\Desktop\100437397_Lenta__2_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6605" y="6136524"/>
            <a:ext cx="8212346" cy="862412"/>
          </a:xfrm>
          <a:prstGeom prst="rect">
            <a:avLst/>
          </a:prstGeom>
          <a:noFill/>
        </p:spPr>
      </p:pic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562708" y="787855"/>
            <a:ext cx="11240085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50▪2+4 = 104</a:t>
            </a:r>
            <a:endParaRPr kumimoji="0" lang="ru-RU" sz="6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6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14</a:t>
            </a:r>
            <a:r>
              <a:rPr lang="ru-RU" sz="6000" b="1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▪ </a:t>
            </a:r>
            <a:r>
              <a:rPr kumimoji="0" lang="ru-RU" sz="6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2 = 28</a:t>
            </a:r>
            <a:endParaRPr kumimoji="0" lang="ru-RU" sz="6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700 · 2+18 = 1418</a:t>
            </a:r>
            <a:r>
              <a:rPr kumimoji="0" lang="ru-RU" sz="6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6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450 · 2 = 900</a:t>
            </a:r>
            <a:endParaRPr kumimoji="0" lang="ru-RU" sz="6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(800-100):10+2=72</a:t>
            </a:r>
            <a:endParaRPr kumimoji="0" lang="ru-RU" sz="6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63:9-1=6</a:t>
            </a:r>
            <a:endParaRPr kumimoji="0" lang="ru-RU" sz="6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76246" y="1"/>
            <a:ext cx="67102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C00000"/>
                </a:solidFill>
                <a:latin typeface="Georgia" pitchFamily="18" charset="0"/>
              </a:rPr>
              <a:t>Проверка</a:t>
            </a:r>
            <a:endParaRPr lang="ru-RU" sz="6000" b="1" dirty="0">
              <a:solidFill>
                <a:srgbClr val="C0000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08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2542" y="438315"/>
            <a:ext cx="691567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000" dirty="0">
                <a:latin typeface="Arial Black" panose="020B0A04020102020204" pitchFamily="34" charset="0"/>
              </a:rPr>
              <a:t>1, 2, 4, 8, 16, …  (Т)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2542" y="1474763"/>
            <a:ext cx="1026434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000" dirty="0">
                <a:latin typeface="Arial Black" panose="020B0A04020102020204" pitchFamily="34" charset="0"/>
              </a:rPr>
              <a:t>2, 3, 6, 7, 10, 11, …, …  (Б)(Р)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2625968"/>
            <a:ext cx="1176315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000" dirty="0">
                <a:latin typeface="Arial Black" panose="020B0A04020102020204" pitchFamily="34" charset="0"/>
              </a:rPr>
              <a:t>10, 11, 15, 16, 20, 21, …, … (Е)(С)</a:t>
            </a:r>
          </a:p>
        </p:txBody>
      </p:sp>
      <p:grpSp>
        <p:nvGrpSpPr>
          <p:cNvPr id="21" name="Группа 20"/>
          <p:cNvGrpSpPr/>
          <p:nvPr/>
        </p:nvGrpSpPr>
        <p:grpSpPr>
          <a:xfrm>
            <a:off x="2575291" y="5177695"/>
            <a:ext cx="7110418" cy="1015671"/>
            <a:chOff x="2124222" y="5655204"/>
            <a:chExt cx="7110418" cy="1015671"/>
          </a:xfrm>
        </p:grpSpPr>
        <p:sp>
          <p:nvSpPr>
            <p:cNvPr id="10" name="TextBox 9"/>
            <p:cNvSpPr txBox="1"/>
            <p:nvPr/>
          </p:nvSpPr>
          <p:spPr>
            <a:xfrm>
              <a:off x="2124222" y="5655212"/>
              <a:ext cx="78258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6000" dirty="0">
                  <a:solidFill>
                    <a:srgbClr val="C00000"/>
                  </a:solidFill>
                  <a:latin typeface="Arial Black" panose="020B0A04020102020204" pitchFamily="34" charset="0"/>
                </a:rPr>
                <a:t>Б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493732" y="5655204"/>
              <a:ext cx="74090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6000" dirty="0">
                  <a:solidFill>
                    <a:srgbClr val="C00000"/>
                  </a:solidFill>
                  <a:latin typeface="Arial Black" panose="020B0A04020102020204" pitchFamily="34" charset="0"/>
                </a:rPr>
                <a:t>Т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882654" y="5655205"/>
              <a:ext cx="78258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6000" dirty="0">
                  <a:solidFill>
                    <a:srgbClr val="C00000"/>
                  </a:solidFill>
                  <a:latin typeface="Arial Black" panose="020B0A04020102020204" pitchFamily="34" charset="0"/>
                </a:rPr>
                <a:t>С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351609" y="5655206"/>
              <a:ext cx="74090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6000" dirty="0">
                  <a:solidFill>
                    <a:srgbClr val="C00000"/>
                  </a:solidFill>
                  <a:latin typeface="Arial Black" panose="020B0A04020102020204" pitchFamily="34" charset="0"/>
                </a:rPr>
                <a:t>Е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850887" y="5655207"/>
              <a:ext cx="97826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000" dirty="0">
                  <a:solidFill>
                    <a:srgbClr val="C00000"/>
                  </a:solidFill>
                  <a:latin typeface="Arial Black" panose="020B0A04020102020204" pitchFamily="34" charset="0"/>
                </a:rPr>
                <a:t>Р</a:t>
              </a: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2267643" y="4062268"/>
            <a:ext cx="7649748" cy="1032201"/>
            <a:chOff x="1819732" y="4635523"/>
            <a:chExt cx="7649748" cy="1032201"/>
          </a:xfrm>
        </p:grpSpPr>
        <p:sp>
          <p:nvSpPr>
            <p:cNvPr id="15" name="TextBox 14"/>
            <p:cNvSpPr txBox="1"/>
            <p:nvPr/>
          </p:nvSpPr>
          <p:spPr>
            <a:xfrm>
              <a:off x="3552781" y="4652060"/>
              <a:ext cx="121058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6000" dirty="0">
                  <a:solidFill>
                    <a:schemeClr val="accent5">
                      <a:lumMod val="75000"/>
                    </a:schemeClr>
                  </a:solidFill>
                  <a:latin typeface="Arial Black" panose="020B0A04020102020204" pitchFamily="34" charset="0"/>
                  <a:cs typeface="Aharoni" panose="02010803020104030203" pitchFamily="2" charset="-79"/>
                </a:rPr>
                <a:t>15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819732" y="4652060"/>
              <a:ext cx="121058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6000" dirty="0">
                  <a:solidFill>
                    <a:schemeClr val="accent5">
                      <a:lumMod val="75000"/>
                    </a:schemeClr>
                  </a:solidFill>
                  <a:latin typeface="Arial Black" panose="020B0A04020102020204" pitchFamily="34" charset="0"/>
                  <a:cs typeface="Aharoni" panose="02010803020104030203" pitchFamily="2" charset="-79"/>
                </a:rPr>
                <a:t>14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077295" y="4652061"/>
              <a:ext cx="121058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6000" dirty="0">
                  <a:solidFill>
                    <a:schemeClr val="accent5">
                      <a:lumMod val="75000"/>
                    </a:schemeClr>
                  </a:solidFill>
                  <a:latin typeface="Arial Black" panose="020B0A04020102020204" pitchFamily="34" charset="0"/>
                  <a:cs typeface="Aharoni" panose="02010803020104030203" pitchFamily="2" charset="-79"/>
                </a:rPr>
                <a:t>25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620058" y="4652061"/>
              <a:ext cx="121058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6000" dirty="0">
                  <a:solidFill>
                    <a:schemeClr val="accent5">
                      <a:lumMod val="75000"/>
                    </a:schemeClr>
                  </a:solidFill>
                  <a:latin typeface="Arial Black" panose="020B0A04020102020204" pitchFamily="34" charset="0"/>
                  <a:cs typeface="Aharoni" panose="02010803020104030203" pitchFamily="2" charset="-79"/>
                </a:rPr>
                <a:t>26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258892" y="4635523"/>
              <a:ext cx="121058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6000" dirty="0">
                  <a:solidFill>
                    <a:schemeClr val="accent5">
                      <a:lumMod val="75000"/>
                    </a:schemeClr>
                  </a:solidFill>
                  <a:latin typeface="Arial Black" panose="020B0A04020102020204" pitchFamily="34" charset="0"/>
                  <a:cs typeface="Aharoni" panose="02010803020104030203" pitchFamily="2" charset="-79"/>
                </a:rPr>
                <a:t>32</a:t>
              </a:r>
            </a:p>
          </p:txBody>
        </p:sp>
      </p:grpSp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75566" y="6030098"/>
            <a:ext cx="8212024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55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22" y="102594"/>
            <a:ext cx="6234411" cy="4403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212" y="1754714"/>
            <a:ext cx="5455014" cy="4185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36057" y="5036233"/>
            <a:ext cx="59891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latin typeface="Arial Black" panose="020B0A04020102020204" pitchFamily="34" charset="0"/>
              </a:rPr>
              <a:t>Брестская крепость</a:t>
            </a:r>
          </a:p>
        </p:txBody>
      </p:sp>
      <p:pic>
        <p:nvPicPr>
          <p:cNvPr id="6" name="Picture 2" descr="C:\Users\User\Desktop\100437397_Lenta__2_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56605" y="6136524"/>
            <a:ext cx="8212346" cy="8624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305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77108" y="618978"/>
            <a:ext cx="634452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800" b="1" dirty="0" smtClean="0"/>
              <a:t>Т  Г И Р</a:t>
            </a:r>
            <a:endParaRPr lang="ru-RU" sz="88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396129" y="3244334"/>
            <a:ext cx="676819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b="1" dirty="0" smtClean="0"/>
              <a:t>П Н Е А А Т Р</a:t>
            </a:r>
            <a:endParaRPr lang="ru-RU" sz="9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s://avatars.mds.yandex.net/get-pdb/1683212/2c531f20-d618-4be2-80ce-d14755401429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997" y="-1075276"/>
            <a:ext cx="11430000" cy="76104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</TotalTime>
  <Words>246</Words>
  <Application>Microsoft Office PowerPoint</Application>
  <PresentationFormat>Произвольный</PresentationFormat>
  <Paragraphs>39</Paragraphs>
  <Slides>15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TWiSTER_5K</dc:creator>
  <cp:lastModifiedBy>simavina_i</cp:lastModifiedBy>
  <cp:revision>45</cp:revision>
  <dcterms:created xsi:type="dcterms:W3CDTF">2015-04-22T17:55:45Z</dcterms:created>
  <dcterms:modified xsi:type="dcterms:W3CDTF">2020-03-13T08:27:28Z</dcterms:modified>
</cp:coreProperties>
</file>