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82" r:id="rId9"/>
    <p:sldId id="283" r:id="rId10"/>
    <p:sldId id="284" r:id="rId11"/>
    <p:sldId id="285" r:id="rId12"/>
    <p:sldId id="286" r:id="rId13"/>
    <p:sldId id="288" r:id="rId14"/>
    <p:sldId id="287" r:id="rId15"/>
    <p:sldId id="289" r:id="rId16"/>
    <p:sldId id="290" r:id="rId17"/>
    <p:sldId id="291" r:id="rId18"/>
    <p:sldId id="292" r:id="rId19"/>
    <p:sldId id="293" r:id="rId20"/>
    <p:sldId id="294" r:id="rId21"/>
    <p:sldId id="281" r:id="rId22"/>
    <p:sldId id="29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DBFD0C-04D5-15FD-4451-D1C3C3832244}" name="Валерия Готнога" initials="ВГ" userId="c173d3490f23450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C58A"/>
    <a:srgbClr val="CFE79E"/>
    <a:srgbClr val="737F95"/>
    <a:srgbClr val="EBF388"/>
    <a:srgbClr val="F69A86"/>
    <a:srgbClr val="F1D8A5"/>
    <a:srgbClr val="9CB71B"/>
    <a:srgbClr val="339B69"/>
    <a:srgbClr val="56B6B4"/>
    <a:srgbClr val="FBF1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203" autoAdjust="0"/>
  </p:normalViewPr>
  <p:slideViewPr>
    <p:cSldViewPr snapToGrid="0">
      <p:cViewPr varScale="1">
        <p:scale>
          <a:sx n="59" d="100"/>
          <a:sy n="59" d="100"/>
        </p:scale>
        <p:origin x="-60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459ED-3D50-44BA-B4BA-A20EE2C3FDEC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980BF-411B-466B-AB98-00AE9B84A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65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Сегодня, 31 марта, прошло ровно 140 лет со дня рождения известного писателя, переводчика и поэта – Корнея Чуковского! Посчитайте, в каком году он родился.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Корней Иванович Чуковский родился в 1882 году. (Умер в 1969.) Кстати, рождён писатель был </a:t>
            </a:r>
            <a:r>
              <a:rPr lang="ru-RU" b="0" i="0" dirty="0">
                <a:solidFill>
                  <a:srgbClr val="333333"/>
                </a:solidFill>
                <a:effectLst/>
                <a:latin typeface="Libre Baskerville" panose="020B0604020202020204" pitchFamily="2" charset="0"/>
              </a:rPr>
              <a:t>Николаем Васильевичем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Libre Baskerville" panose="020B0604020202020204" pitchFamily="2" charset="0"/>
              </a:rPr>
              <a:t>Корнейчуковым</a:t>
            </a:r>
            <a:r>
              <a:rPr lang="ru-RU" b="0" i="0" dirty="0">
                <a:solidFill>
                  <a:srgbClr val="333333"/>
                </a:solidFill>
                <a:effectLst/>
                <a:latin typeface="Libre Baskerville" panose="020B0604020202020204" pitchFamily="2" charset="0"/>
              </a:rPr>
              <a:t>. Корней Иванович Чуковский – его псевдоним, т. е. имя, которым он подписывал свои работы.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i="0" dirty="0">
              <a:solidFill>
                <a:srgbClr val="333333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i="0" dirty="0">
                <a:solidFill>
                  <a:srgbClr val="333333"/>
                </a:solidFill>
                <a:effectLst/>
              </a:rPr>
              <a:t>Вы все знаете его как детского писателя, но прославился он также и как прекрасный переводчик. Знаете историю про Робинзона Крузо? Её пересказал на русский язык именно Корней Иванович.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i="0" dirty="0">
              <a:solidFill>
                <a:srgbClr val="333333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i="0" dirty="0">
                <a:solidFill>
                  <a:srgbClr val="333333"/>
                </a:solidFill>
                <a:effectLst/>
              </a:rPr>
              <a:t>Предлагаю вам принять участие в викторине, посвящённой детским поэтическим произведениям Чуковского.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980BF-411B-466B-AB98-00AE9B84A0E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222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Вопрос 5. К слову про злодеев. Кто спас Муху-Цокотуху от паука?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980BF-411B-466B-AB98-00AE9B84A0E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74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i="0" dirty="0">
                <a:solidFill>
                  <a:srgbClr val="333333"/>
                </a:solidFill>
                <a:effectLst/>
                <a:latin typeface="inherit"/>
              </a:rPr>
              <a:t>Кто помнит, чем закончилась сказка про Муху-Цокотуху?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i="0" dirty="0">
              <a:solidFill>
                <a:srgbClr val="333333"/>
              </a:solidFill>
              <a:effectLst/>
              <a:latin typeface="inheri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i="0" dirty="0">
                <a:solidFill>
                  <a:srgbClr val="333333"/>
                </a:solidFill>
                <a:effectLst/>
                <a:latin typeface="inherit"/>
              </a:rPr>
              <a:t>Кстати, в честь героини произведения Чуковского «Муха-Цокотуха» был назван один из видов мух, открытый в 1992 году.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i="0" dirty="0">
              <a:solidFill>
                <a:srgbClr val="333333"/>
              </a:solidFill>
              <a:effectLst/>
              <a:latin typeface="inheri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980BF-411B-466B-AB98-00AE9B84A0E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759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Пора сменить формат нашей викторины.</a:t>
            </a:r>
          </a:p>
          <a:p>
            <a:r>
              <a:rPr lang="ru-RU" dirty="0"/>
              <a:t>Проверим, насколько хорошо вы знаете маленькие стихотворения Корнея Ивановича Чуковского.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980BF-411B-466B-AB98-00AE9B84A0E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703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Вопрос 6. Завершите стихотворение.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980BF-411B-466B-AB98-00AE9B84A0E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814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i="0" dirty="0">
              <a:solidFill>
                <a:srgbClr val="333333"/>
              </a:solidFill>
              <a:effectLst/>
              <a:latin typeface="inheri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980BF-411B-466B-AB98-00AE9B84A0E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190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Вопрос 7. Завершите строчки.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980BF-411B-466B-AB98-00AE9B84A0E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23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i="0" dirty="0">
              <a:solidFill>
                <a:srgbClr val="333333"/>
              </a:solidFill>
              <a:effectLst/>
              <a:latin typeface="inheri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980BF-411B-466B-AB98-00AE9B84A0E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1532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Вопрос 8. Кому козявки продают булавки?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980BF-411B-466B-AB98-00AE9B84A0E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097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i="0" dirty="0">
              <a:solidFill>
                <a:srgbClr val="333333"/>
              </a:solidFill>
              <a:effectLst/>
              <a:latin typeface="inheri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980BF-411B-466B-AB98-00AE9B84A0E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738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Вопрос 9. Кого же съел грач?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980BF-411B-466B-AB98-00AE9B84A0E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429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Вопрос 1. От кого пришла телеграмма доктору Айболиту из Африки?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980BF-411B-466B-AB98-00AE9B84A0E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4183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i="0" dirty="0">
                <a:solidFill>
                  <a:srgbClr val="333333"/>
                </a:solidFill>
                <a:effectLst/>
                <a:latin typeface="inherit"/>
              </a:rPr>
              <a:t>Вы молодцы! Давайте напоследок сделаем прыгающего лягушонка.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980BF-411B-466B-AB98-00AE9B84A0E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089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980BF-411B-466B-AB98-00AE9B84A0E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1284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980BF-411B-466B-AB98-00AE9B84A0E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790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Телеграмма пришла от бегемота!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980BF-411B-466B-AB98-00AE9B84A0E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130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Вопрос 2. Как звали акулу, которую вылечил доктор Айболит?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980BF-411B-466B-AB98-00AE9B84A0E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820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Имя этой акулы – </a:t>
            </a:r>
            <a:r>
              <a:rPr lang="ru-RU" dirty="0" err="1"/>
              <a:t>Каракула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980BF-411B-466B-AB98-00AE9B84A0E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153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Вопрос 3. Как зовут разбойника, который бегает по Африке и кушает детей?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980BF-411B-466B-AB98-00AE9B84A0E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800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i="0" dirty="0">
              <a:solidFill>
                <a:srgbClr val="333333"/>
              </a:solidFill>
              <a:effectLst/>
              <a:latin typeface="inheri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980BF-411B-466B-AB98-00AE9B84A0E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146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Вопрос 4. Как вам известно, сказка про Бармалея закончилась хорошо. Таня и Ваня были спасены. А кто проглотил Бармалея?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980BF-411B-466B-AB98-00AE9B84A0E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493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i="0" dirty="0">
              <a:solidFill>
                <a:srgbClr val="333333"/>
              </a:solidFill>
              <a:effectLst/>
              <a:latin typeface="inheri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980BF-411B-466B-AB98-00AE9B84A0E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19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0BDA-3788-4968-B907-9CC46C73401C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A407E-A9B2-4513-9EE8-2BE8402EB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103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0BDA-3788-4968-B907-9CC46C73401C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A407E-A9B2-4513-9EE8-2BE8402EB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9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0BDA-3788-4968-B907-9CC46C73401C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A407E-A9B2-4513-9EE8-2BE8402EB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784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0BDA-3788-4968-B907-9CC46C73401C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A407E-A9B2-4513-9EE8-2BE8402EBC7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9969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0BDA-3788-4968-B907-9CC46C73401C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A407E-A9B2-4513-9EE8-2BE8402EB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960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0BDA-3788-4968-B907-9CC46C73401C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A407E-A9B2-4513-9EE8-2BE8402EB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709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0BDA-3788-4968-B907-9CC46C73401C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A407E-A9B2-4513-9EE8-2BE8402EB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849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0BDA-3788-4968-B907-9CC46C73401C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A407E-A9B2-4513-9EE8-2BE8402EB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501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0BDA-3788-4968-B907-9CC46C73401C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A407E-A9B2-4513-9EE8-2BE8402EB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913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0BDA-3788-4968-B907-9CC46C73401C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A407E-A9B2-4513-9EE8-2BE8402EB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74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0BDA-3788-4968-B907-9CC46C73401C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A407E-A9B2-4513-9EE8-2BE8402EB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32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0BDA-3788-4968-B907-9CC46C73401C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A407E-A9B2-4513-9EE8-2BE8402EB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96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0BDA-3788-4968-B907-9CC46C73401C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A407E-A9B2-4513-9EE8-2BE8402EB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3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0BDA-3788-4968-B907-9CC46C73401C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A407E-A9B2-4513-9EE8-2BE8402EB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26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0BDA-3788-4968-B907-9CC46C73401C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A407E-A9B2-4513-9EE8-2BE8402EB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514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0BDA-3788-4968-B907-9CC46C73401C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A407E-A9B2-4513-9EE8-2BE8402EB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373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0BDA-3788-4968-B907-9CC46C73401C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A407E-A9B2-4513-9EE8-2BE8402EB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92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6220BDA-3788-4968-B907-9CC46C73401C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1AA407E-A9B2-4513-9EE8-2BE8402EB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076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1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роект &quot;Знакомство с творчеством К.Чуковского&quot; - дошкольное образование,  прочее">
            <a:extLst>
              <a:ext uri="{FF2B5EF4-FFF2-40B4-BE49-F238E27FC236}">
                <a16:creationId xmlns:a16="http://schemas.microsoft.com/office/drawing/2014/main" xmlns="" id="{6AB62768-B437-461E-9AC0-8BFF4B0F0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66" b="93121" l="6780" r="90042">
                        <a14:foregroundMark x1="50212" y1="74329" x2="50212" y2="74329"/>
                        <a14:foregroundMark x1="38771" y1="72483" x2="38771" y2="72483"/>
                        <a14:foregroundMark x1="30508" y1="76510" x2="30508" y2="76510"/>
                        <a14:foregroundMark x1="23729" y1="74329" x2="23729" y2="74329"/>
                        <a14:foregroundMark x1="18856" y1="78356" x2="18856" y2="78356"/>
                        <a14:foregroundMark x1="31780" y1="82550" x2="31780" y2="82550"/>
                        <a14:foregroundMark x1="29873" y1="80537" x2="29873" y2="80537"/>
                        <a14:foregroundMark x1="30720" y1="85403" x2="30720" y2="85403"/>
                        <a14:foregroundMark x1="36229" y1="87752" x2="36229" y2="87752"/>
                        <a14:foregroundMark x1="36864" y1="90436" x2="36864" y2="90436"/>
                        <a14:foregroundMark x1="25212" y1="79195" x2="25212" y2="79195"/>
                        <a14:foregroundMark x1="53814" y1="76678" x2="53814" y2="76678"/>
                        <a14:foregroundMark x1="50000" y1="74497" x2="50000" y2="74497"/>
                        <a14:foregroundMark x1="54661" y1="69295" x2="54661" y2="69295"/>
                        <a14:foregroundMark x1="52331" y1="72483" x2="52331" y2="72483"/>
                        <a14:foregroundMark x1="43432" y1="4866" x2="43432" y2="4866"/>
                        <a14:foregroundMark x1="59534" y1="7718" x2="59534" y2="7718"/>
                        <a14:foregroundMark x1="83686" y1="66946" x2="83686" y2="66946"/>
                        <a14:foregroundMark x1="53390" y1="76342" x2="53390" y2="76342"/>
                        <a14:foregroundMark x1="19492" y1="78691" x2="19492" y2="78691"/>
                        <a14:foregroundMark x1="54025" y1="7550" x2="54025" y2="7550"/>
                        <a14:foregroundMark x1="60169" y1="7718" x2="60169" y2="7718"/>
                        <a14:foregroundMark x1="62924" y1="9228" x2="62924" y2="9228"/>
                        <a14:foregroundMark x1="66737" y1="10906" x2="67527" y2="11515"/>
                        <a14:foregroundMark x1="15254" y1="15604" x2="15254" y2="16107"/>
                        <a14:foregroundMark x1="31992" y1="85235" x2="31992" y2="85235"/>
                        <a14:foregroundMark x1="19703" y1="80705" x2="19703" y2="80705"/>
                        <a14:foregroundMark x1="42797" y1="89765" x2="42797" y2="89765"/>
                        <a14:foregroundMark x1="40466" y1="93121" x2="40466" y2="93121"/>
                        <a14:foregroundMark x1="12924" y1="20302" x2="12924" y2="20302"/>
                        <a14:foregroundMark x1="6780" y1="56879" x2="6780" y2="56879"/>
                        <a14:foregroundMark x1="72064" y1="15823" x2="70339" y2="14765"/>
                        <a14:backgroundMark x1="56568" y1="84564" x2="57839" y2="84396"/>
                        <a14:backgroundMark x1="54661" y1="84396" x2="59958" y2="84732"/>
                        <a14:backgroundMark x1="71437" y1="79866" x2="93644" y2="69966"/>
                        <a14:backgroundMark x1="70309" y1="80369" x2="70526" y2="80272"/>
                        <a14:backgroundMark x1="68050" y1="81376" x2="70309" y2="80369"/>
                        <a14:backgroundMark x1="66545" y1="82047" x2="68050" y2="81376"/>
                        <a14:backgroundMark x1="61653" y1="84228" x2="66545" y2="82047"/>
                        <a14:backgroundMark x1="93644" y1="69966" x2="93644" y2="69966"/>
                        <a14:backgroundMark x1="65466" y1="79698" x2="70975" y2="72148"/>
                        <a14:backgroundMark x1="70975" y1="72148" x2="61864" y2="85906"/>
                        <a14:backgroundMark x1="61864" y1="85906" x2="70127" y2="79195"/>
                        <a14:backgroundMark x1="70127" y1="79195" x2="74788" y2="78188"/>
                        <a14:backgroundMark x1="60593" y1="86074" x2="72034" y2="86242"/>
                        <a14:backgroundMark x1="72034" y1="86242" x2="59958" y2="79866"/>
                        <a14:backgroundMark x1="59958" y1="79866" x2="59746" y2="79362"/>
                        <a14:backgroundMark x1="75636" y1="72651" x2="72458" y2="71309"/>
                        <a14:backgroundMark x1="73517" y1="73322" x2="87712" y2="72483"/>
                        <a14:backgroundMark x1="87712" y1="72483" x2="70975" y2="72148"/>
                        <a14:backgroundMark x1="70975" y1="72148" x2="92797" y2="70302"/>
                        <a14:backgroundMark x1="71186" y1="12248" x2="81780" y2="17114"/>
                        <a14:backgroundMark x1="81780" y1="17114" x2="83898" y2="19631"/>
                        <a14:backgroundMark x1="82839" y1="19966" x2="79025" y2="17282"/>
                        <a14:backgroundMark x1="69261" y1="12861" x2="68856" y2="12584"/>
                        <a14:backgroundMark x1="78178" y1="18960" x2="77323" y2="18375"/>
                        <a14:backgroundMark x1="68856" y1="12584" x2="66737" y2="9899"/>
                        <a14:backgroundMark x1="84173" y1="27863" x2="84534" y2="28356"/>
                        <a14:backgroundMark x1="80216" y1="22460" x2="80784" y2="23235"/>
                        <a14:backgroundMark x1="84534" y1="28356" x2="85805" y2="41611"/>
                        <a14:backgroundMark x1="73729" y1="14933" x2="80508" y2="21644"/>
                        <a14:backgroundMark x1="80508" y1="21644" x2="84746" y2="29698"/>
                        <a14:backgroundMark x1="84746" y1="29698" x2="85169" y2="43624"/>
                      </a14:backgroundRemoval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980" y="590550"/>
            <a:ext cx="449580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28F66E9-623A-49F6-AA7F-4D5C2D45464D}"/>
              </a:ext>
            </a:extLst>
          </p:cNvPr>
          <p:cNvSpPr txBox="1"/>
          <p:nvPr/>
        </p:nvSpPr>
        <p:spPr>
          <a:xfrm>
            <a:off x="1898991" y="2705725"/>
            <a:ext cx="405912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>
                <a:solidFill>
                  <a:srgbClr val="F6E7D8"/>
                </a:solidFill>
                <a:latin typeface="Boncegro FF 4F" panose="02000000000000000000" pitchFamily="50" charset="0"/>
              </a:rPr>
              <a:t>Корней </a:t>
            </a:r>
            <a:r>
              <a:rPr lang="ru-RU" sz="4400" dirty="0" smtClean="0">
                <a:solidFill>
                  <a:srgbClr val="F6E7D8"/>
                </a:solidFill>
                <a:latin typeface="Boncegro FF 4F" panose="02000000000000000000" pitchFamily="50" charset="0"/>
              </a:rPr>
              <a:t>Иванович</a:t>
            </a:r>
            <a:endParaRPr lang="ru-RU" sz="4400" dirty="0">
              <a:solidFill>
                <a:srgbClr val="F6E7D8"/>
              </a:solidFill>
              <a:latin typeface="Boncegro FF 4F" panose="02000000000000000000" pitchFamily="50" charset="0"/>
            </a:endParaRPr>
          </a:p>
          <a:p>
            <a:pPr algn="ctr"/>
            <a:r>
              <a:rPr lang="ru-RU" sz="4400" dirty="0" smtClean="0">
                <a:solidFill>
                  <a:srgbClr val="F6E7D8"/>
                </a:solidFill>
                <a:latin typeface="Boncegro FF 4F" panose="02000000000000000000" pitchFamily="50" charset="0"/>
              </a:rPr>
              <a:t>Чуковский</a:t>
            </a:r>
            <a:endParaRPr lang="ru-RU" sz="4400" dirty="0">
              <a:solidFill>
                <a:srgbClr val="F6E7D8"/>
              </a:solidFill>
              <a:latin typeface="Boncegro FF 4F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90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082793-0D44-4352-8C8A-607BBB17661A}"/>
              </a:ext>
            </a:extLst>
          </p:cNvPr>
          <p:cNvSpPr txBox="1"/>
          <p:nvPr/>
        </p:nvSpPr>
        <p:spPr>
          <a:xfrm>
            <a:off x="5608320" y="689788"/>
            <a:ext cx="97536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0" b="0" i="0" dirty="0">
                <a:solidFill>
                  <a:srgbClr val="F1D8A5"/>
                </a:solidFill>
                <a:effectLst/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0431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C1A7D4C-9529-4EED-B2B3-8E3D3E6C91AF}"/>
              </a:ext>
            </a:extLst>
          </p:cNvPr>
          <p:cNvSpPr txBox="1"/>
          <p:nvPr/>
        </p:nvSpPr>
        <p:spPr>
          <a:xfrm>
            <a:off x="1344623" y="428178"/>
            <a:ext cx="48429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0" i="0" dirty="0">
                <a:solidFill>
                  <a:srgbClr val="F1D8A5"/>
                </a:solidFill>
                <a:effectLst/>
                <a:latin typeface="Boncegro FF 4F" panose="02000000000000000000" pitchFamily="50" charset="0"/>
              </a:rPr>
              <a:t>Муха криком кричит,</a:t>
            </a:r>
            <a:r>
              <a:rPr lang="ru-RU" sz="3200" dirty="0">
                <a:solidFill>
                  <a:srgbClr val="F1D8A5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F1D8A5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F1D8A5"/>
                </a:solidFill>
                <a:effectLst/>
                <a:latin typeface="Boncegro FF 4F" panose="02000000000000000000" pitchFamily="50" charset="0"/>
              </a:rPr>
              <a:t>Надрывается,</a:t>
            </a:r>
            <a:r>
              <a:rPr lang="ru-RU" sz="3200" dirty="0">
                <a:solidFill>
                  <a:srgbClr val="F1D8A5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F1D8A5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F1D8A5"/>
                </a:solidFill>
                <a:effectLst/>
                <a:latin typeface="Boncegro FF 4F" panose="02000000000000000000" pitchFamily="50" charset="0"/>
              </a:rPr>
              <a:t>А злодей молчит,</a:t>
            </a:r>
            <a:r>
              <a:rPr lang="ru-RU" sz="3200" dirty="0">
                <a:solidFill>
                  <a:srgbClr val="F1D8A5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F1D8A5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F1D8A5"/>
                </a:solidFill>
                <a:effectLst/>
                <a:latin typeface="Boncegro FF 4F" panose="02000000000000000000" pitchFamily="50" charset="0"/>
              </a:rPr>
              <a:t>Ухмыляется.</a:t>
            </a:r>
            <a:r>
              <a:rPr lang="ru-RU" sz="3200" dirty="0">
                <a:solidFill>
                  <a:srgbClr val="F1D8A5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F1D8A5"/>
                </a:solidFill>
                <a:latin typeface="Boncegro FF 4F" panose="02000000000000000000" pitchFamily="50" charset="0"/>
              </a:rPr>
            </a:br>
            <a:r>
              <a:rPr lang="ru-RU" sz="3200" dirty="0">
                <a:solidFill>
                  <a:srgbClr val="F1D8A5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F1D8A5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F1D8A5"/>
                </a:solidFill>
                <a:effectLst/>
                <a:latin typeface="Boncegro FF 4F" panose="02000000000000000000" pitchFamily="50" charset="0"/>
              </a:rPr>
              <a:t>Вдруг откуда-то летит</a:t>
            </a:r>
            <a:r>
              <a:rPr lang="ru-RU" sz="3200" dirty="0">
                <a:solidFill>
                  <a:srgbClr val="F1D8A5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F1D8A5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F1D8A5"/>
                </a:solidFill>
                <a:effectLst/>
                <a:latin typeface="Boncegro FF 4F" panose="02000000000000000000" pitchFamily="50" charset="0"/>
              </a:rPr>
              <a:t>Маленький Комарик,</a:t>
            </a:r>
            <a:r>
              <a:rPr lang="ru-RU" sz="3200" dirty="0">
                <a:solidFill>
                  <a:srgbClr val="F1D8A5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F1D8A5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F1D8A5"/>
                </a:solidFill>
                <a:effectLst/>
                <a:latin typeface="Boncegro FF 4F" panose="02000000000000000000" pitchFamily="50" charset="0"/>
              </a:rPr>
              <a:t>И в руке его горит</a:t>
            </a:r>
            <a:r>
              <a:rPr lang="ru-RU" sz="3200" dirty="0">
                <a:solidFill>
                  <a:srgbClr val="F1D8A5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F1D8A5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F1D8A5"/>
                </a:solidFill>
                <a:effectLst/>
                <a:latin typeface="Boncegro FF 4F" panose="02000000000000000000" pitchFamily="50" charset="0"/>
              </a:rPr>
              <a:t>Маленький фонарик.</a:t>
            </a:r>
            <a:r>
              <a:rPr lang="ru-RU" sz="3200" dirty="0">
                <a:solidFill>
                  <a:srgbClr val="F1D8A5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F1D8A5"/>
                </a:solidFill>
                <a:latin typeface="Boncegro FF 4F" panose="02000000000000000000" pitchFamily="50" charset="0"/>
              </a:rPr>
            </a:br>
            <a:r>
              <a:rPr lang="ru-RU" sz="3200" dirty="0">
                <a:solidFill>
                  <a:srgbClr val="F1D8A5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F1D8A5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F1D8A5"/>
                </a:solidFill>
                <a:effectLst/>
                <a:latin typeface="Boncegro FF 4F" panose="02000000000000000000" pitchFamily="50" charset="0"/>
              </a:rPr>
              <a:t>«Где убийца, где злодей</a:t>
            </a:r>
            <a:r>
              <a:rPr lang="ru-RU" sz="3200" b="0" i="0" dirty="0">
                <a:solidFill>
                  <a:srgbClr val="F1D8A5"/>
                </a:solidFill>
                <a:effectLst/>
                <a:latin typeface="Arial Black" panose="020B0A04020102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?</a:t>
            </a:r>
            <a:r>
              <a:rPr lang="ru-RU" sz="3200" b="0" i="0" dirty="0">
                <a:solidFill>
                  <a:srgbClr val="F1D8A5"/>
                </a:solidFill>
                <a:effectLst/>
                <a:latin typeface="Boncegro FF 4F" panose="02000000000000000000" pitchFamily="50" charset="0"/>
              </a:rPr>
              <a:t>?</a:t>
            </a:r>
            <a:r>
              <a:rPr lang="ru-RU" sz="3200" dirty="0">
                <a:solidFill>
                  <a:srgbClr val="F1D8A5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F1D8A5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F1D8A5"/>
                </a:solidFill>
                <a:effectLst/>
                <a:latin typeface="Boncegro FF 4F" panose="02000000000000000000" pitchFamily="50" charset="0"/>
              </a:rPr>
              <a:t>Не боюсь его когтей!»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xmlns="" id="{8EF4F178-E93E-4C1B-A810-7A37F09E87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9" b="99238" l="9929" r="89894">
                        <a14:foregroundMark x1="63298" y1="87195" x2="63298" y2="87195"/>
                        <a14:foregroundMark x1="54433" y1="86738" x2="62234" y2="99238"/>
                        <a14:foregroundMark x1="76418" y1="59909" x2="67908" y2="66768"/>
                        <a14:foregroundMark x1="67908" y1="66768" x2="67908" y2="66768"/>
                        <a14:foregroundMark x1="84397" y1="49390" x2="84397" y2="49390"/>
                        <a14:foregroundMark x1="80674" y1="52287" x2="80674" y2="52287"/>
                        <a14:foregroundMark x1="20567" y1="68598" x2="21631" y2="68598"/>
                        <a14:backgroundMark x1="83156" y1="50915" x2="83156" y2="50915"/>
                        <a14:backgroundMark x1="82553" y1="52287" x2="82447" y2="52591"/>
                        <a14:backgroundMark x1="82979" y1="51067" x2="82553" y2="52287"/>
                        <a14:backgroundMark x1="82854" y1="52287" x2="83688" y2="50762"/>
                        <a14:backgroundMark x1="82270" y1="53354" x2="82854" y2="52287"/>
                        <a14:backgroundMark x1="82801" y1="50762" x2="83688" y2="50610"/>
                        <a14:backgroundMark x1="33688" y1="54878" x2="33688" y2="54878"/>
                        <a14:backgroundMark x1="34752" y1="42378" x2="37411" y2="53811"/>
                        <a14:backgroundMark x1="31028" y1="61128" x2="26241" y2="64024"/>
                      </a14:backgroundRemoval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1" b="295"/>
          <a:stretch/>
        </p:blipFill>
        <p:spPr bwMode="auto">
          <a:xfrm>
            <a:off x="7377568" y="628065"/>
            <a:ext cx="4814432" cy="622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0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082793-0D44-4352-8C8A-607BBB17661A}"/>
              </a:ext>
            </a:extLst>
          </p:cNvPr>
          <p:cNvSpPr txBox="1"/>
          <p:nvPr/>
        </p:nvSpPr>
        <p:spPr>
          <a:xfrm>
            <a:off x="5608320" y="689788"/>
            <a:ext cx="97536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0" b="0" i="0" dirty="0">
                <a:solidFill>
                  <a:srgbClr val="7030A0"/>
                </a:solidFill>
                <a:effectLst/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0528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082793-0D44-4352-8C8A-607BBB17661A}"/>
              </a:ext>
            </a:extLst>
          </p:cNvPr>
          <p:cNvSpPr txBox="1"/>
          <p:nvPr/>
        </p:nvSpPr>
        <p:spPr>
          <a:xfrm>
            <a:off x="9077222" y="689788"/>
            <a:ext cx="97536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0" b="0" i="0" dirty="0">
                <a:solidFill>
                  <a:srgbClr val="F69A86"/>
                </a:solidFill>
                <a:effectLst/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35838D-F17D-4644-8889-46E5E4BF4B25}"/>
              </a:ext>
            </a:extLst>
          </p:cNvPr>
          <p:cNvSpPr txBox="1"/>
          <p:nvPr/>
        </p:nvSpPr>
        <p:spPr>
          <a:xfrm>
            <a:off x="1344622" y="920621"/>
            <a:ext cx="59285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0" i="0" dirty="0">
                <a:solidFill>
                  <a:srgbClr val="F69A86"/>
                </a:solidFill>
                <a:effectLst/>
                <a:latin typeface="Boncegro FF 4F" panose="02000000000000000000" pitchFamily="50" charset="0"/>
              </a:rPr>
              <a:t>Полосатые котята</a:t>
            </a:r>
            <a:r>
              <a:rPr lang="ru-RU" sz="3200" dirty="0">
                <a:solidFill>
                  <a:srgbClr val="F69A86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F69A86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F69A86"/>
                </a:solidFill>
                <a:effectLst/>
                <a:latin typeface="Boncegro FF 4F" panose="02000000000000000000" pitchFamily="50" charset="0"/>
              </a:rPr>
              <a:t>Ползают, пищат.</a:t>
            </a:r>
            <a:r>
              <a:rPr lang="ru-RU" sz="3200" dirty="0">
                <a:solidFill>
                  <a:srgbClr val="F69A86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F69A86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F69A86"/>
                </a:solidFill>
                <a:effectLst/>
                <a:latin typeface="Boncegro FF 4F" panose="02000000000000000000" pitchFamily="50" charset="0"/>
              </a:rPr>
              <a:t>Любит, любит наша Тата</a:t>
            </a:r>
            <a:r>
              <a:rPr lang="ru-RU" sz="3200" dirty="0">
                <a:solidFill>
                  <a:srgbClr val="F69A86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F69A86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F69A86"/>
                </a:solidFill>
                <a:effectLst/>
                <a:latin typeface="Boncegro FF 4F" panose="02000000000000000000" pitchFamily="50" charset="0"/>
              </a:rPr>
              <a:t>Маленьких котят.</a:t>
            </a:r>
            <a:r>
              <a:rPr lang="ru-RU" sz="3200" dirty="0">
                <a:solidFill>
                  <a:srgbClr val="F69A86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F69A86"/>
                </a:solidFill>
                <a:latin typeface="Boncegro FF 4F" panose="02000000000000000000" pitchFamily="50" charset="0"/>
              </a:rPr>
            </a:br>
            <a:r>
              <a:rPr lang="ru-RU" sz="3200" dirty="0">
                <a:solidFill>
                  <a:srgbClr val="F69A86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F69A86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F69A86"/>
                </a:solidFill>
                <a:effectLst/>
                <a:latin typeface="Boncegro FF 4F" panose="02000000000000000000" pitchFamily="50" charset="0"/>
              </a:rPr>
              <a:t>Но всего милее </a:t>
            </a:r>
            <a:r>
              <a:rPr lang="ru-RU" sz="3200" b="0" i="0" dirty="0" err="1">
                <a:solidFill>
                  <a:srgbClr val="F69A86"/>
                </a:solidFill>
                <a:effectLst/>
                <a:latin typeface="Boncegro FF 4F" panose="02000000000000000000" pitchFamily="50" charset="0"/>
              </a:rPr>
              <a:t>Татеньке</a:t>
            </a:r>
            <a:r>
              <a:rPr lang="ru-RU" sz="3200" dirty="0">
                <a:solidFill>
                  <a:srgbClr val="F69A86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F69A86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F69A86"/>
                </a:solidFill>
                <a:effectLst/>
                <a:latin typeface="Boncegro FF 4F" panose="02000000000000000000" pitchFamily="50" charset="0"/>
              </a:rPr>
              <a:t>Не котёнок </a:t>
            </a:r>
            <a:r>
              <a:rPr lang="ru-RU" sz="3200" b="0" i="0" dirty="0" err="1">
                <a:solidFill>
                  <a:srgbClr val="F69A86"/>
                </a:solidFill>
                <a:effectLst/>
                <a:latin typeface="Boncegro FF 4F" panose="02000000000000000000" pitchFamily="50" charset="0"/>
              </a:rPr>
              <a:t>полосатенький</a:t>
            </a:r>
            <a:r>
              <a:rPr lang="ru-RU" sz="3200" b="0" i="0" dirty="0">
                <a:solidFill>
                  <a:srgbClr val="F69A86"/>
                </a:solidFill>
                <a:effectLst/>
                <a:latin typeface="Boncegro FF 4F" panose="02000000000000000000" pitchFamily="50" charset="0"/>
              </a:rPr>
              <a:t>,</a:t>
            </a:r>
            <a:r>
              <a:rPr lang="ru-RU" sz="3200" dirty="0">
                <a:solidFill>
                  <a:srgbClr val="F69A86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F69A86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F69A86"/>
                </a:solidFill>
                <a:effectLst/>
                <a:latin typeface="Boncegro FF 4F" panose="02000000000000000000" pitchFamily="50" charset="0"/>
              </a:rPr>
              <a:t>Не утёнок,</a:t>
            </a:r>
            <a:r>
              <a:rPr lang="ru-RU" sz="3200" dirty="0">
                <a:solidFill>
                  <a:srgbClr val="F69A86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F69A86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F69A86"/>
                </a:solidFill>
                <a:effectLst/>
                <a:latin typeface="Boncegro FF 4F" panose="02000000000000000000" pitchFamily="50" charset="0"/>
              </a:rPr>
              <a:t>Не цыплёнок,</a:t>
            </a:r>
            <a:r>
              <a:rPr lang="ru-RU" sz="3200" dirty="0">
                <a:solidFill>
                  <a:srgbClr val="F69A86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F69A86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F69A86"/>
                </a:solidFill>
                <a:effectLst/>
                <a:latin typeface="Boncegro FF 4F" panose="02000000000000000000" pitchFamily="50" charset="0"/>
              </a:rPr>
              <a:t>А …….</a:t>
            </a:r>
          </a:p>
        </p:txBody>
      </p:sp>
    </p:spTree>
    <p:extLst>
      <p:ext uri="{BB962C8B-B14F-4D97-AF65-F5344CB8AC3E}">
        <p14:creationId xmlns:p14="http://schemas.microsoft.com/office/powerpoint/2010/main" val="151068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F5C752B2-EAFD-4FA1-B73F-EEC17DEAF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46" b="99187" l="3375" r="97869">
                        <a14:foregroundMark x1="7460" y1="49458" x2="7638" y2="53930"/>
                        <a14:foregroundMark x1="3552" y1="49051" x2="3552" y2="53659"/>
                        <a14:foregroundMark x1="71758" y1="9214" x2="65719" y2="2846"/>
                        <a14:foregroundMark x1="86856" y1="80352" x2="89343" y2="95935"/>
                        <a14:foregroundMark x1="94316" y1="73306" x2="97869" y2="76423"/>
                        <a14:foregroundMark x1="36590" y1="99187" x2="44583" y2="96206"/>
                      </a14:backgroundRemoval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5232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8551B7F-5412-4203-BE32-20D7C631F865}"/>
              </a:ext>
            </a:extLst>
          </p:cNvPr>
          <p:cNvSpPr txBox="1"/>
          <p:nvPr/>
        </p:nvSpPr>
        <p:spPr>
          <a:xfrm>
            <a:off x="1344622" y="920621"/>
            <a:ext cx="59285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0" i="0" dirty="0">
                <a:solidFill>
                  <a:srgbClr val="F69A86"/>
                </a:solidFill>
                <a:effectLst/>
                <a:latin typeface="Boncegro FF 4F" panose="02000000000000000000" pitchFamily="50" charset="0"/>
              </a:rPr>
              <a:t>Полосатые котята</a:t>
            </a:r>
            <a:r>
              <a:rPr lang="ru-RU" sz="3200" dirty="0">
                <a:solidFill>
                  <a:srgbClr val="F69A86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F69A86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F69A86"/>
                </a:solidFill>
                <a:effectLst/>
                <a:latin typeface="Boncegro FF 4F" panose="02000000000000000000" pitchFamily="50" charset="0"/>
              </a:rPr>
              <a:t>Ползают, пищат.</a:t>
            </a:r>
            <a:r>
              <a:rPr lang="ru-RU" sz="3200" dirty="0">
                <a:solidFill>
                  <a:srgbClr val="F69A86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F69A86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F69A86"/>
                </a:solidFill>
                <a:effectLst/>
                <a:latin typeface="Boncegro FF 4F" panose="02000000000000000000" pitchFamily="50" charset="0"/>
              </a:rPr>
              <a:t>Любит, любит наша Тата</a:t>
            </a:r>
            <a:r>
              <a:rPr lang="ru-RU" sz="3200" dirty="0">
                <a:solidFill>
                  <a:srgbClr val="F69A86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F69A86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F69A86"/>
                </a:solidFill>
                <a:effectLst/>
                <a:latin typeface="Boncegro FF 4F" panose="02000000000000000000" pitchFamily="50" charset="0"/>
              </a:rPr>
              <a:t>Маленьких котят.</a:t>
            </a:r>
            <a:r>
              <a:rPr lang="ru-RU" sz="3200" dirty="0">
                <a:solidFill>
                  <a:srgbClr val="F69A86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F69A86"/>
                </a:solidFill>
                <a:latin typeface="Boncegro FF 4F" panose="02000000000000000000" pitchFamily="50" charset="0"/>
              </a:rPr>
            </a:br>
            <a:r>
              <a:rPr lang="ru-RU" sz="3200" dirty="0">
                <a:solidFill>
                  <a:srgbClr val="F69A86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F69A86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F69A86"/>
                </a:solidFill>
                <a:effectLst/>
                <a:latin typeface="Boncegro FF 4F" panose="02000000000000000000" pitchFamily="50" charset="0"/>
              </a:rPr>
              <a:t>Но всего милее </a:t>
            </a:r>
            <a:r>
              <a:rPr lang="ru-RU" sz="3200" b="0" i="0" dirty="0" err="1">
                <a:solidFill>
                  <a:srgbClr val="F69A86"/>
                </a:solidFill>
                <a:effectLst/>
                <a:latin typeface="Boncegro FF 4F" panose="02000000000000000000" pitchFamily="50" charset="0"/>
              </a:rPr>
              <a:t>Татеньке</a:t>
            </a:r>
            <a:r>
              <a:rPr lang="ru-RU" sz="3200" dirty="0">
                <a:solidFill>
                  <a:srgbClr val="F69A86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F69A86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F69A86"/>
                </a:solidFill>
                <a:effectLst/>
                <a:latin typeface="Boncegro FF 4F" panose="02000000000000000000" pitchFamily="50" charset="0"/>
              </a:rPr>
              <a:t>Не котёнок </a:t>
            </a:r>
            <a:r>
              <a:rPr lang="ru-RU" sz="3200" b="0" i="0" dirty="0" err="1">
                <a:solidFill>
                  <a:srgbClr val="F69A86"/>
                </a:solidFill>
                <a:effectLst/>
                <a:latin typeface="Boncegro FF 4F" panose="02000000000000000000" pitchFamily="50" charset="0"/>
              </a:rPr>
              <a:t>полосатенький</a:t>
            </a:r>
            <a:r>
              <a:rPr lang="ru-RU" sz="3200" b="0" i="0" dirty="0">
                <a:solidFill>
                  <a:srgbClr val="F69A86"/>
                </a:solidFill>
                <a:effectLst/>
                <a:latin typeface="Boncegro FF 4F" panose="02000000000000000000" pitchFamily="50" charset="0"/>
              </a:rPr>
              <a:t>,</a:t>
            </a:r>
            <a:r>
              <a:rPr lang="ru-RU" sz="3200" dirty="0">
                <a:solidFill>
                  <a:srgbClr val="F69A86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F69A86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F69A86"/>
                </a:solidFill>
                <a:effectLst/>
                <a:latin typeface="Boncegro FF 4F" panose="02000000000000000000" pitchFamily="50" charset="0"/>
              </a:rPr>
              <a:t>Не утёнок,</a:t>
            </a:r>
            <a:r>
              <a:rPr lang="ru-RU" sz="3200" dirty="0">
                <a:solidFill>
                  <a:srgbClr val="F69A86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F69A86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F69A86"/>
                </a:solidFill>
                <a:effectLst/>
                <a:latin typeface="Boncegro FF 4F" panose="02000000000000000000" pitchFamily="50" charset="0"/>
              </a:rPr>
              <a:t>Не цыплёнок,</a:t>
            </a:r>
            <a:r>
              <a:rPr lang="ru-RU" sz="3200" dirty="0">
                <a:solidFill>
                  <a:srgbClr val="F69A86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F69A86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F69A86"/>
                </a:solidFill>
                <a:effectLst/>
                <a:latin typeface="Boncegro FF 4F" panose="02000000000000000000" pitchFamily="50" charset="0"/>
              </a:rPr>
              <a:t>А курносый поросёнок.</a:t>
            </a:r>
          </a:p>
        </p:txBody>
      </p:sp>
    </p:spTree>
    <p:extLst>
      <p:ext uri="{BB962C8B-B14F-4D97-AF65-F5344CB8AC3E}">
        <p14:creationId xmlns:p14="http://schemas.microsoft.com/office/powerpoint/2010/main" val="162035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301F4E6-A010-4D34-835B-F64F896876B7}"/>
              </a:ext>
            </a:extLst>
          </p:cNvPr>
          <p:cNvSpPr txBox="1"/>
          <p:nvPr/>
        </p:nvSpPr>
        <p:spPr>
          <a:xfrm>
            <a:off x="1344622" y="2277601"/>
            <a:ext cx="59285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0" i="0" dirty="0">
                <a:solidFill>
                  <a:srgbClr val="EBF388"/>
                </a:solidFill>
                <a:effectLst/>
                <a:latin typeface="Boncegro FF 4F" panose="02000000000000000000" pitchFamily="50" charset="0"/>
              </a:rPr>
              <a:t>Эй вы, ребятки,</a:t>
            </a:r>
            <a:r>
              <a:rPr lang="ru-RU" sz="3200" dirty="0">
                <a:solidFill>
                  <a:srgbClr val="EBF388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EBF388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EBF388"/>
                </a:solidFill>
                <a:effectLst/>
                <a:latin typeface="Boncegro FF 4F" panose="02000000000000000000" pitchFamily="50" charset="0"/>
              </a:rPr>
              <a:t>Голые пятки,</a:t>
            </a:r>
            <a:r>
              <a:rPr lang="ru-RU" sz="3200" dirty="0">
                <a:solidFill>
                  <a:srgbClr val="EBF388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EBF388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EBF388"/>
                </a:solidFill>
                <a:effectLst/>
                <a:latin typeface="Boncegro FF 4F" panose="02000000000000000000" pitchFamily="50" charset="0"/>
              </a:rPr>
              <a:t>Рваные сапожки,</a:t>
            </a:r>
            <a:r>
              <a:rPr lang="ru-RU" sz="3200" dirty="0">
                <a:solidFill>
                  <a:srgbClr val="EBF388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EBF388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EBF388"/>
                </a:solidFill>
                <a:effectLst/>
                <a:latin typeface="Boncegro FF 4F" panose="02000000000000000000" pitchFamily="50" charset="0"/>
              </a:rPr>
              <a:t>Драные </a:t>
            </a:r>
            <a:r>
              <a:rPr lang="ru-RU" sz="3200" b="0" i="0" dirty="0" err="1">
                <a:solidFill>
                  <a:srgbClr val="EBF388"/>
                </a:solidFill>
                <a:effectLst/>
                <a:latin typeface="Boncegro FF 4F" panose="02000000000000000000" pitchFamily="50" charset="0"/>
              </a:rPr>
              <a:t>калошки</a:t>
            </a:r>
            <a:r>
              <a:rPr lang="ru-RU" sz="3200" b="0" i="0" dirty="0">
                <a:solidFill>
                  <a:srgbClr val="EBF388"/>
                </a:solidFill>
                <a:effectLst/>
                <a:latin typeface="Boncegro FF 4F" panose="02000000000000000000" pitchFamily="50" charset="0"/>
              </a:rPr>
              <a:t>.</a:t>
            </a:r>
            <a:r>
              <a:rPr lang="ru-RU" sz="3200" dirty="0">
                <a:solidFill>
                  <a:srgbClr val="EBF388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EBF388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EBF388"/>
                </a:solidFill>
                <a:effectLst/>
                <a:latin typeface="Boncegro FF 4F" panose="02000000000000000000" pitchFamily="50" charset="0"/>
              </a:rPr>
              <a:t>Кому нужны сапоги,</a:t>
            </a:r>
            <a:r>
              <a:rPr lang="ru-RU" sz="3200" dirty="0">
                <a:solidFill>
                  <a:srgbClr val="EBF388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EBF388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EBF388"/>
                </a:solidFill>
                <a:effectLst/>
                <a:latin typeface="Boncegro FF 4F" panose="02000000000000000000" pitchFamily="50" charset="0"/>
              </a:rPr>
              <a:t>К …… беги!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6C8DFA-CEE7-4B73-AA48-E4C50E243520}"/>
              </a:ext>
            </a:extLst>
          </p:cNvPr>
          <p:cNvSpPr txBox="1"/>
          <p:nvPr/>
        </p:nvSpPr>
        <p:spPr>
          <a:xfrm>
            <a:off x="9077222" y="689788"/>
            <a:ext cx="97536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0" b="0" i="0" dirty="0">
                <a:solidFill>
                  <a:srgbClr val="EBF388"/>
                </a:solidFill>
                <a:effectLst/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298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25D5D6-CFFB-46CB-8102-C3D1472890CD}"/>
              </a:ext>
            </a:extLst>
          </p:cNvPr>
          <p:cNvSpPr txBox="1"/>
          <p:nvPr/>
        </p:nvSpPr>
        <p:spPr>
          <a:xfrm>
            <a:off x="1344622" y="2277601"/>
            <a:ext cx="59285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0" i="0" dirty="0">
                <a:solidFill>
                  <a:srgbClr val="EBF388"/>
                </a:solidFill>
                <a:effectLst/>
                <a:latin typeface="Boncegro FF 4F" panose="02000000000000000000" pitchFamily="50" charset="0"/>
              </a:rPr>
              <a:t>Эй вы, ребятки,</a:t>
            </a:r>
            <a:r>
              <a:rPr lang="ru-RU" sz="3200" dirty="0">
                <a:solidFill>
                  <a:srgbClr val="EBF388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EBF388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EBF388"/>
                </a:solidFill>
                <a:effectLst/>
                <a:latin typeface="Boncegro FF 4F" panose="02000000000000000000" pitchFamily="50" charset="0"/>
              </a:rPr>
              <a:t>Голые пятки,</a:t>
            </a:r>
            <a:r>
              <a:rPr lang="ru-RU" sz="3200" dirty="0">
                <a:solidFill>
                  <a:srgbClr val="EBF388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EBF388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EBF388"/>
                </a:solidFill>
                <a:effectLst/>
                <a:latin typeface="Boncegro FF 4F" panose="02000000000000000000" pitchFamily="50" charset="0"/>
              </a:rPr>
              <a:t>Рваные сапожки,</a:t>
            </a:r>
            <a:r>
              <a:rPr lang="ru-RU" sz="3200" dirty="0">
                <a:solidFill>
                  <a:srgbClr val="EBF388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EBF388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EBF388"/>
                </a:solidFill>
                <a:effectLst/>
                <a:latin typeface="Boncegro FF 4F" panose="02000000000000000000" pitchFamily="50" charset="0"/>
              </a:rPr>
              <a:t>Драные </a:t>
            </a:r>
            <a:r>
              <a:rPr lang="ru-RU" sz="3200" b="0" i="0" dirty="0" err="1">
                <a:solidFill>
                  <a:srgbClr val="EBF388"/>
                </a:solidFill>
                <a:effectLst/>
                <a:latin typeface="Boncegro FF 4F" panose="02000000000000000000" pitchFamily="50" charset="0"/>
              </a:rPr>
              <a:t>калошки</a:t>
            </a:r>
            <a:r>
              <a:rPr lang="ru-RU" sz="3200" b="0" i="0" dirty="0">
                <a:solidFill>
                  <a:srgbClr val="EBF388"/>
                </a:solidFill>
                <a:effectLst/>
                <a:latin typeface="Boncegro FF 4F" panose="02000000000000000000" pitchFamily="50" charset="0"/>
              </a:rPr>
              <a:t>.</a:t>
            </a:r>
            <a:r>
              <a:rPr lang="ru-RU" sz="3200" dirty="0">
                <a:solidFill>
                  <a:srgbClr val="EBF388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EBF388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EBF388"/>
                </a:solidFill>
                <a:effectLst/>
                <a:latin typeface="Boncegro FF 4F" panose="02000000000000000000" pitchFamily="50" charset="0"/>
              </a:rPr>
              <a:t>Кому нужны сапоги,</a:t>
            </a:r>
            <a:r>
              <a:rPr lang="ru-RU" sz="3200" dirty="0">
                <a:solidFill>
                  <a:srgbClr val="EBF388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EBF388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EBF388"/>
                </a:solidFill>
                <a:effectLst/>
                <a:latin typeface="Boncegro FF 4F" panose="02000000000000000000" pitchFamily="50" charset="0"/>
              </a:rPr>
              <a:t>К чудо-дереву беги!</a:t>
            </a:r>
          </a:p>
        </p:txBody>
      </p:sp>
      <p:pic>
        <p:nvPicPr>
          <p:cNvPr id="8196" name="Picture 4" descr="Чудо дерево Корней Чуковский текст и картинки">
            <a:extLst>
              <a:ext uri="{FF2B5EF4-FFF2-40B4-BE49-F238E27FC236}">
                <a16:creationId xmlns:a16="http://schemas.microsoft.com/office/drawing/2014/main" xmlns="" id="{03E51305-1D6B-42F6-8C42-104DF40DF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18" b="94805" l="5000" r="94250">
                        <a14:foregroundMark x1="27833" y1="13192" x2="40250" y2="11757"/>
                        <a14:foregroundMark x1="40250" y1="11757" x2="60167" y2="14081"/>
                        <a14:foregroundMark x1="60167" y1="14081" x2="63500" y2="15653"/>
                        <a14:foregroundMark x1="29667" y1="13602" x2="54750" y2="6630"/>
                        <a14:foregroundMark x1="54750" y1="6630" x2="60750" y2="6972"/>
                        <a14:foregroundMark x1="24833" y1="9843" x2="21583" y2="6767"/>
                        <a14:foregroundMark x1="19667" y1="3418" x2="19667" y2="3418"/>
                        <a14:foregroundMark x1="11000" y1="34723" x2="11333" y2="52221"/>
                        <a14:foregroundMark x1="31833" y1="86398" x2="53667" y2="92071"/>
                        <a14:foregroundMark x1="53667" y1="92071" x2="61833" y2="89269"/>
                        <a14:foregroundMark x1="85417" y1="13602" x2="85667" y2="15653"/>
                        <a14:foregroundMark x1="83750" y1="13397" x2="84833" y2="16951"/>
                        <a14:foregroundMark x1="94333" y1="33835" x2="93500" y2="36022"/>
                        <a14:foregroundMark x1="13167" y1="13602" x2="14500" y2="15653"/>
                        <a14:foregroundMark x1="12083" y1="15653" x2="17000" y2="19412"/>
                        <a14:foregroundMark x1="5333" y1="37116" x2="5083" y2="35817"/>
                        <a14:foregroundMark x1="41333" y1="93712" x2="49417" y2="94805"/>
                      </a14:backgroundRemoval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974" y="1266851"/>
            <a:ext cx="3886278" cy="473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58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301F4E6-A010-4D34-835B-F64F896876B7}"/>
              </a:ext>
            </a:extLst>
          </p:cNvPr>
          <p:cNvSpPr txBox="1"/>
          <p:nvPr/>
        </p:nvSpPr>
        <p:spPr>
          <a:xfrm>
            <a:off x="1344622" y="1413062"/>
            <a:ext cx="59285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0" i="0" dirty="0">
                <a:solidFill>
                  <a:srgbClr val="737F95"/>
                </a:solidFill>
                <a:effectLst/>
                <a:latin typeface="Boncegro FF 4F" panose="02000000000000000000" pitchFamily="50" charset="0"/>
              </a:rPr>
              <a:t>У канавки</a:t>
            </a:r>
            <a:r>
              <a:rPr lang="ru-RU" sz="3200" dirty="0">
                <a:solidFill>
                  <a:srgbClr val="737F95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737F95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737F95"/>
                </a:solidFill>
                <a:effectLst/>
                <a:latin typeface="Boncegro FF 4F" panose="02000000000000000000" pitchFamily="50" charset="0"/>
              </a:rPr>
              <a:t>Две козявки</a:t>
            </a:r>
            <a:r>
              <a:rPr lang="ru-RU" sz="3200" dirty="0">
                <a:solidFill>
                  <a:srgbClr val="737F95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737F95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737F95"/>
                </a:solidFill>
                <a:effectLst/>
                <a:latin typeface="Boncegro FF 4F" panose="02000000000000000000" pitchFamily="50" charset="0"/>
              </a:rPr>
              <a:t>Продают …… булавки.</a:t>
            </a:r>
            <a:r>
              <a:rPr lang="ru-RU" sz="3200" dirty="0">
                <a:solidFill>
                  <a:srgbClr val="737F95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737F95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737F95"/>
                </a:solidFill>
                <a:effectLst/>
                <a:latin typeface="Boncegro FF 4F" panose="02000000000000000000" pitchFamily="50" charset="0"/>
              </a:rPr>
              <a:t>А ……-то хохотать!</a:t>
            </a:r>
            <a:r>
              <a:rPr lang="ru-RU" sz="3200" dirty="0">
                <a:solidFill>
                  <a:srgbClr val="737F95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737F95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737F95"/>
                </a:solidFill>
                <a:effectLst/>
                <a:latin typeface="Boncegro FF 4F" panose="02000000000000000000" pitchFamily="50" charset="0"/>
              </a:rPr>
              <a:t>Всё не могут перестать:</a:t>
            </a:r>
            <a:r>
              <a:rPr lang="ru-RU" sz="3200" dirty="0">
                <a:solidFill>
                  <a:srgbClr val="737F95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737F95"/>
                </a:solidFill>
                <a:latin typeface="Boncegro FF 4F" panose="02000000000000000000" pitchFamily="50" charset="0"/>
              </a:rPr>
            </a:br>
            <a:r>
              <a:rPr lang="ru-RU" sz="3200" dirty="0">
                <a:solidFill>
                  <a:srgbClr val="737F95"/>
                </a:solidFill>
                <a:latin typeface="Boncegro FF 4F" panose="02000000000000000000" pitchFamily="50" charset="0"/>
              </a:rPr>
              <a:t>«</a:t>
            </a:r>
            <a:r>
              <a:rPr lang="ru-RU" sz="3200" b="0" i="0" dirty="0">
                <a:solidFill>
                  <a:srgbClr val="737F95"/>
                </a:solidFill>
                <a:effectLst/>
                <a:latin typeface="Boncegro FF 4F" panose="02000000000000000000" pitchFamily="50" charset="0"/>
              </a:rPr>
              <a:t>Эх вы, глупые козявки!</a:t>
            </a:r>
            <a:r>
              <a:rPr lang="ru-RU" sz="3200" dirty="0">
                <a:solidFill>
                  <a:srgbClr val="737F95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737F95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737F95"/>
                </a:solidFill>
                <a:effectLst/>
                <a:latin typeface="Boncegro FF 4F" panose="02000000000000000000" pitchFamily="50" charset="0"/>
              </a:rPr>
              <a:t>Нам не надобны булавки:</a:t>
            </a:r>
            <a:r>
              <a:rPr lang="ru-RU" sz="3200" dirty="0">
                <a:solidFill>
                  <a:srgbClr val="737F95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737F95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737F95"/>
                </a:solidFill>
                <a:effectLst/>
                <a:latin typeface="Boncegro FF 4F" panose="02000000000000000000" pitchFamily="50" charset="0"/>
              </a:rPr>
              <a:t>Мы булавками сами утыканы».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6C8DFA-CEE7-4B73-AA48-E4C50E243520}"/>
              </a:ext>
            </a:extLst>
          </p:cNvPr>
          <p:cNvSpPr txBox="1"/>
          <p:nvPr/>
        </p:nvSpPr>
        <p:spPr>
          <a:xfrm>
            <a:off x="9077222" y="689788"/>
            <a:ext cx="97536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0" b="0" i="0" dirty="0">
                <a:solidFill>
                  <a:srgbClr val="737F95"/>
                </a:solidFill>
                <a:effectLst/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8080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ACDA8B-D768-4166-BB28-B709CDFB4A3D}"/>
              </a:ext>
            </a:extLst>
          </p:cNvPr>
          <p:cNvSpPr txBox="1"/>
          <p:nvPr/>
        </p:nvSpPr>
        <p:spPr>
          <a:xfrm>
            <a:off x="1344622" y="1413062"/>
            <a:ext cx="59285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0" i="0" dirty="0">
                <a:solidFill>
                  <a:srgbClr val="737F95"/>
                </a:solidFill>
                <a:effectLst/>
                <a:latin typeface="Boncegro FF 4F" panose="02000000000000000000" pitchFamily="50" charset="0"/>
              </a:rPr>
              <a:t>У канавки</a:t>
            </a:r>
            <a:r>
              <a:rPr lang="ru-RU" sz="3200" dirty="0">
                <a:solidFill>
                  <a:srgbClr val="737F95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737F95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737F95"/>
                </a:solidFill>
                <a:effectLst/>
                <a:latin typeface="Boncegro FF 4F" panose="02000000000000000000" pitchFamily="50" charset="0"/>
              </a:rPr>
              <a:t>Две козявки</a:t>
            </a:r>
            <a:r>
              <a:rPr lang="ru-RU" sz="3200" dirty="0">
                <a:solidFill>
                  <a:srgbClr val="737F95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737F95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737F95"/>
                </a:solidFill>
                <a:effectLst/>
                <a:latin typeface="Boncegro FF 4F" panose="02000000000000000000" pitchFamily="50" charset="0"/>
              </a:rPr>
              <a:t>Продают ежам булавки.</a:t>
            </a:r>
            <a:r>
              <a:rPr lang="ru-RU" sz="3200" dirty="0">
                <a:solidFill>
                  <a:srgbClr val="737F95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737F95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737F95"/>
                </a:solidFill>
                <a:effectLst/>
                <a:latin typeface="Boncegro FF 4F" panose="02000000000000000000" pitchFamily="50" charset="0"/>
              </a:rPr>
              <a:t>А ежи-то хохотать!</a:t>
            </a:r>
            <a:r>
              <a:rPr lang="ru-RU" sz="3200" dirty="0">
                <a:solidFill>
                  <a:srgbClr val="737F95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737F95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737F95"/>
                </a:solidFill>
                <a:effectLst/>
                <a:latin typeface="Boncegro FF 4F" panose="02000000000000000000" pitchFamily="50" charset="0"/>
              </a:rPr>
              <a:t>Всё не могут перестать:</a:t>
            </a:r>
            <a:r>
              <a:rPr lang="ru-RU" sz="3200" dirty="0">
                <a:solidFill>
                  <a:srgbClr val="737F95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737F95"/>
                </a:solidFill>
                <a:latin typeface="Boncegro FF 4F" panose="02000000000000000000" pitchFamily="50" charset="0"/>
              </a:rPr>
            </a:br>
            <a:r>
              <a:rPr lang="ru-RU" sz="3200" dirty="0">
                <a:solidFill>
                  <a:srgbClr val="737F95"/>
                </a:solidFill>
                <a:latin typeface="Boncegro FF 4F" panose="02000000000000000000" pitchFamily="50" charset="0"/>
              </a:rPr>
              <a:t>«</a:t>
            </a:r>
            <a:r>
              <a:rPr lang="ru-RU" sz="3200" b="0" i="0" dirty="0">
                <a:solidFill>
                  <a:srgbClr val="737F95"/>
                </a:solidFill>
                <a:effectLst/>
                <a:latin typeface="Boncegro FF 4F" panose="02000000000000000000" pitchFamily="50" charset="0"/>
              </a:rPr>
              <a:t>Эх вы, глупые козявки!</a:t>
            </a:r>
            <a:r>
              <a:rPr lang="ru-RU" sz="3200" dirty="0">
                <a:solidFill>
                  <a:srgbClr val="737F95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737F95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737F95"/>
                </a:solidFill>
                <a:effectLst/>
                <a:latin typeface="Boncegro FF 4F" panose="02000000000000000000" pitchFamily="50" charset="0"/>
              </a:rPr>
              <a:t>Нам не надобны булавки:</a:t>
            </a:r>
            <a:r>
              <a:rPr lang="ru-RU" sz="3200" dirty="0">
                <a:solidFill>
                  <a:srgbClr val="737F95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737F95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737F95"/>
                </a:solidFill>
                <a:effectLst/>
                <a:latin typeface="Boncegro FF 4F" panose="02000000000000000000" pitchFamily="50" charset="0"/>
              </a:rPr>
              <a:t>Мы булавками сами утыканы».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93729660-576C-4F06-BFB1-7F372B338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944" y="742950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11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301F4E6-A010-4D34-835B-F64F896876B7}"/>
              </a:ext>
            </a:extLst>
          </p:cNvPr>
          <p:cNvSpPr txBox="1"/>
          <p:nvPr/>
        </p:nvSpPr>
        <p:spPr>
          <a:xfrm>
            <a:off x="1344622" y="1413062"/>
            <a:ext cx="59285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dirty="0">
                <a:solidFill>
                  <a:srgbClr val="70C58A"/>
                </a:solidFill>
                <a:latin typeface="Boncegro FF 4F" panose="02000000000000000000" pitchFamily="50" charset="0"/>
              </a:rPr>
              <a:t>………</a:t>
            </a:r>
            <a:r>
              <a:rPr lang="ru-RU" sz="3200" b="0" i="0" dirty="0">
                <a:solidFill>
                  <a:srgbClr val="70C58A"/>
                </a:solidFill>
                <a:effectLst/>
                <a:latin typeface="Boncegro FF 4F" panose="02000000000000000000" pitchFamily="50" charset="0"/>
              </a:rPr>
              <a:t> под тиною</a:t>
            </a:r>
            <a:r>
              <a:rPr lang="ru-RU" sz="3200" dirty="0">
                <a:solidFill>
                  <a:srgbClr val="70C58A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70C58A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70C58A"/>
                </a:solidFill>
                <a:effectLst/>
                <a:latin typeface="Boncegro FF 4F" panose="02000000000000000000" pitchFamily="50" charset="0"/>
              </a:rPr>
              <a:t>Заболел скарлатиною.</a:t>
            </a:r>
            <a:r>
              <a:rPr lang="ru-RU" sz="3200" dirty="0">
                <a:solidFill>
                  <a:srgbClr val="70C58A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70C58A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70C58A"/>
                </a:solidFill>
                <a:effectLst/>
                <a:latin typeface="Boncegro FF 4F" panose="02000000000000000000" pitchFamily="50" charset="0"/>
              </a:rPr>
              <a:t>Прилетел к нему грач,</a:t>
            </a:r>
            <a:r>
              <a:rPr lang="ru-RU" sz="3200" dirty="0">
                <a:solidFill>
                  <a:srgbClr val="70C58A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70C58A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70C58A"/>
                </a:solidFill>
                <a:effectLst/>
                <a:latin typeface="Boncegro FF 4F" panose="02000000000000000000" pitchFamily="50" charset="0"/>
              </a:rPr>
              <a:t>Говорит:</a:t>
            </a:r>
            <a:r>
              <a:rPr lang="ru-RU" sz="3200" dirty="0">
                <a:solidFill>
                  <a:srgbClr val="70C58A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70C58A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70C58A"/>
                </a:solidFill>
                <a:effectLst/>
                <a:latin typeface="Boncegro FF 4F" panose="02000000000000000000" pitchFamily="50" charset="0"/>
              </a:rPr>
              <a:t>«Я врач!</a:t>
            </a:r>
            <a:r>
              <a:rPr lang="ru-RU" sz="3200" dirty="0">
                <a:solidFill>
                  <a:srgbClr val="70C58A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70C58A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70C58A"/>
                </a:solidFill>
                <a:effectLst/>
                <a:latin typeface="Boncegro FF 4F" panose="02000000000000000000" pitchFamily="50" charset="0"/>
              </a:rPr>
              <a:t>Полезай ко мне в рот,</a:t>
            </a:r>
            <a:r>
              <a:rPr lang="ru-RU" sz="3200" dirty="0">
                <a:solidFill>
                  <a:srgbClr val="70C58A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70C58A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70C58A"/>
                </a:solidFill>
                <a:effectLst/>
                <a:latin typeface="Boncegro FF 4F" panose="02000000000000000000" pitchFamily="50" charset="0"/>
              </a:rPr>
              <a:t>Всё сейчас же пройдёт!»</a:t>
            </a:r>
            <a:r>
              <a:rPr lang="ru-RU" sz="3200" dirty="0">
                <a:solidFill>
                  <a:srgbClr val="70C58A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70C58A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70C58A"/>
                </a:solidFill>
                <a:effectLst/>
                <a:latin typeface="Boncegro FF 4F" panose="02000000000000000000" pitchFamily="50" charset="0"/>
              </a:rPr>
              <a:t>      </a:t>
            </a:r>
            <a:r>
              <a:rPr lang="ru-RU" sz="3200" b="0" i="0" dirty="0" err="1">
                <a:solidFill>
                  <a:srgbClr val="70C58A"/>
                </a:solidFill>
                <a:effectLst/>
                <a:latin typeface="Boncegro FF 4F" panose="02000000000000000000" pitchFamily="50" charset="0"/>
              </a:rPr>
              <a:t>Ам</a:t>
            </a:r>
            <a:r>
              <a:rPr lang="ru-RU" sz="3200" b="0" i="0" dirty="0">
                <a:solidFill>
                  <a:srgbClr val="70C58A"/>
                </a:solidFill>
                <a:effectLst/>
                <a:latin typeface="Boncegro FF 4F" panose="02000000000000000000" pitchFamily="50" charset="0"/>
              </a:rPr>
              <a:t>! И съел.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6C8DFA-CEE7-4B73-AA48-E4C50E243520}"/>
              </a:ext>
            </a:extLst>
          </p:cNvPr>
          <p:cNvSpPr txBox="1"/>
          <p:nvPr/>
        </p:nvSpPr>
        <p:spPr>
          <a:xfrm>
            <a:off x="9077222" y="689788"/>
            <a:ext cx="97536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0" b="0" i="0" dirty="0">
                <a:solidFill>
                  <a:srgbClr val="70C58A"/>
                </a:solidFill>
                <a:effectLst/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0257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082793-0D44-4352-8C8A-607BBB17661A}"/>
              </a:ext>
            </a:extLst>
          </p:cNvPr>
          <p:cNvSpPr txBox="1"/>
          <p:nvPr/>
        </p:nvSpPr>
        <p:spPr>
          <a:xfrm>
            <a:off x="5608320" y="689788"/>
            <a:ext cx="97536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0" b="0" i="0" dirty="0">
                <a:solidFill>
                  <a:srgbClr val="FEA593"/>
                </a:solidFill>
                <a:effectLst/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1469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6906770A-33B4-480E-802D-04150A781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360" y="1014413"/>
            <a:ext cx="5362575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4B5B1A-DBBB-447A-AD54-681872B080D2}"/>
              </a:ext>
            </a:extLst>
          </p:cNvPr>
          <p:cNvSpPr txBox="1"/>
          <p:nvPr/>
        </p:nvSpPr>
        <p:spPr>
          <a:xfrm>
            <a:off x="1344622" y="1413062"/>
            <a:ext cx="59285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0" i="0" dirty="0">
                <a:solidFill>
                  <a:srgbClr val="70C58A"/>
                </a:solidFill>
                <a:effectLst/>
                <a:latin typeface="Boncegro FF 4F" panose="02000000000000000000" pitchFamily="50" charset="0"/>
              </a:rPr>
              <a:t>Лягушонок под тиною</a:t>
            </a:r>
            <a:r>
              <a:rPr lang="ru-RU" sz="3200" dirty="0">
                <a:solidFill>
                  <a:srgbClr val="70C58A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70C58A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70C58A"/>
                </a:solidFill>
                <a:effectLst/>
                <a:latin typeface="Boncegro FF 4F" panose="02000000000000000000" pitchFamily="50" charset="0"/>
              </a:rPr>
              <a:t>Заболел скарлатиною.</a:t>
            </a:r>
            <a:r>
              <a:rPr lang="ru-RU" sz="3200" dirty="0">
                <a:solidFill>
                  <a:srgbClr val="70C58A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70C58A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70C58A"/>
                </a:solidFill>
                <a:effectLst/>
                <a:latin typeface="Boncegro FF 4F" panose="02000000000000000000" pitchFamily="50" charset="0"/>
              </a:rPr>
              <a:t>Прилетел к нему грач,</a:t>
            </a:r>
            <a:r>
              <a:rPr lang="ru-RU" sz="3200" dirty="0">
                <a:solidFill>
                  <a:srgbClr val="70C58A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70C58A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70C58A"/>
                </a:solidFill>
                <a:effectLst/>
                <a:latin typeface="Boncegro FF 4F" panose="02000000000000000000" pitchFamily="50" charset="0"/>
              </a:rPr>
              <a:t>Говорит:</a:t>
            </a:r>
            <a:r>
              <a:rPr lang="ru-RU" sz="3200" dirty="0">
                <a:solidFill>
                  <a:srgbClr val="70C58A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70C58A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70C58A"/>
                </a:solidFill>
                <a:effectLst/>
                <a:latin typeface="Boncegro FF 4F" panose="02000000000000000000" pitchFamily="50" charset="0"/>
              </a:rPr>
              <a:t>«Я врач!</a:t>
            </a:r>
            <a:r>
              <a:rPr lang="ru-RU" sz="3200" dirty="0">
                <a:solidFill>
                  <a:srgbClr val="70C58A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70C58A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70C58A"/>
                </a:solidFill>
                <a:effectLst/>
                <a:latin typeface="Boncegro FF 4F" panose="02000000000000000000" pitchFamily="50" charset="0"/>
              </a:rPr>
              <a:t>Полезай ко мне в рот,</a:t>
            </a:r>
            <a:r>
              <a:rPr lang="ru-RU" sz="3200" dirty="0">
                <a:solidFill>
                  <a:srgbClr val="70C58A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70C58A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70C58A"/>
                </a:solidFill>
                <a:effectLst/>
                <a:latin typeface="Boncegro FF 4F" panose="02000000000000000000" pitchFamily="50" charset="0"/>
              </a:rPr>
              <a:t>Всё сейчас же пройдёт!»</a:t>
            </a:r>
            <a:r>
              <a:rPr lang="ru-RU" sz="3200" dirty="0">
                <a:solidFill>
                  <a:srgbClr val="70C58A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70C58A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70C58A"/>
                </a:solidFill>
                <a:effectLst/>
                <a:latin typeface="Boncegro FF 4F" panose="02000000000000000000" pitchFamily="50" charset="0"/>
              </a:rPr>
              <a:t>      </a:t>
            </a:r>
            <a:r>
              <a:rPr lang="ru-RU" sz="3200" b="0" i="0" dirty="0" err="1">
                <a:solidFill>
                  <a:srgbClr val="70C58A"/>
                </a:solidFill>
                <a:effectLst/>
                <a:latin typeface="Boncegro FF 4F" panose="02000000000000000000" pitchFamily="50" charset="0"/>
              </a:rPr>
              <a:t>Ам</a:t>
            </a:r>
            <a:r>
              <a:rPr lang="ru-RU" sz="3200" b="0" i="0" dirty="0">
                <a:solidFill>
                  <a:srgbClr val="70C58A"/>
                </a:solidFill>
                <a:effectLst/>
                <a:latin typeface="Boncegro FF 4F" panose="02000000000000000000" pitchFamily="50" charset="0"/>
              </a:rPr>
              <a:t>! И съел.</a:t>
            </a:r>
          </a:p>
        </p:txBody>
      </p:sp>
    </p:spTree>
    <p:extLst>
      <p:ext uri="{BB962C8B-B14F-4D97-AF65-F5344CB8AC3E}">
        <p14:creationId xmlns:p14="http://schemas.microsoft.com/office/powerpoint/2010/main" val="334185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к из бумаги сделать лягушку. Оригами лягушка">
            <a:extLst>
              <a:ext uri="{FF2B5EF4-FFF2-40B4-BE49-F238E27FC236}">
                <a16:creationId xmlns:a16="http://schemas.microsoft.com/office/drawing/2014/main" xmlns="" id="{A0E4BC52-8885-43B1-88F0-E9A3B0BC5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30" y="270082"/>
            <a:ext cx="8144540" cy="631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12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D140F37A-6C66-4612-91A7-9652619F2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artisticTexturizer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505" y="95250"/>
            <a:ext cx="4762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Как из бумаги сделать лягушку. Оригами лягушка">
            <a:extLst>
              <a:ext uri="{FF2B5EF4-FFF2-40B4-BE49-F238E27FC236}">
                <a16:creationId xmlns:a16="http://schemas.microsoft.com/office/drawing/2014/main" xmlns="" id="{A0E4BC52-8885-43B1-88F0-E9A3B0BC5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59" y="842963"/>
            <a:ext cx="666750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8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>
            <a:extLst>
              <a:ext uri="{FF2B5EF4-FFF2-40B4-BE49-F238E27FC236}">
                <a16:creationId xmlns:a16="http://schemas.microsoft.com/office/drawing/2014/main" xmlns="" id="{49EF1A63-D3B5-4410-B25D-BD41C29A9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29" b="92500" l="9350" r="91057">
                        <a14:foregroundMark x1="50000" y1="8929" x2="56098" y2="8929"/>
                        <a14:foregroundMark x1="89431" y1="53929" x2="91463" y2="58214"/>
                        <a14:foregroundMark x1="66260" y1="71071" x2="66667" y2="70000"/>
                        <a14:foregroundMark x1="45528" y1="92500" x2="52033" y2="92500"/>
                      </a14:backgroundRemoval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" y="956310"/>
            <a:ext cx="4344870" cy="494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19C3E17-5324-4134-A9D4-966F14FCF9CB}"/>
              </a:ext>
            </a:extLst>
          </p:cNvPr>
          <p:cNvSpPr txBox="1"/>
          <p:nvPr/>
        </p:nvSpPr>
        <p:spPr>
          <a:xfrm>
            <a:off x="5791200" y="1166842"/>
            <a:ext cx="48429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0" i="0" dirty="0">
                <a:solidFill>
                  <a:srgbClr val="FEA593"/>
                </a:solidFill>
                <a:effectLst/>
                <a:latin typeface="Boncegro FF 4F" panose="02000000000000000000" pitchFamily="50" charset="0"/>
              </a:rPr>
              <a:t>Вдруг откуда-то шакал</a:t>
            </a:r>
            <a:br>
              <a:rPr lang="ru-RU" sz="3200" b="0" i="0" dirty="0">
                <a:solidFill>
                  <a:srgbClr val="FEA593"/>
                </a:solidFill>
                <a:effectLst/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FEA593"/>
                </a:solidFill>
                <a:effectLst/>
                <a:latin typeface="Boncegro FF 4F" panose="02000000000000000000" pitchFamily="50" charset="0"/>
              </a:rPr>
              <a:t>На кобыле прискакал:</a:t>
            </a:r>
            <a:br>
              <a:rPr lang="ru-RU" sz="3200" b="0" i="0" dirty="0">
                <a:solidFill>
                  <a:srgbClr val="FEA593"/>
                </a:solidFill>
                <a:effectLst/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FEA593"/>
                </a:solidFill>
                <a:effectLst/>
                <a:latin typeface="Boncegro FF 4F" panose="02000000000000000000" pitchFamily="50" charset="0"/>
              </a:rPr>
              <a:t>«Вот вам телеграмма</a:t>
            </a:r>
            <a:br>
              <a:rPr lang="ru-RU" sz="3200" b="0" i="0" dirty="0">
                <a:solidFill>
                  <a:srgbClr val="FEA593"/>
                </a:solidFill>
                <a:effectLst/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FEA593"/>
                </a:solidFill>
                <a:effectLst/>
                <a:latin typeface="Boncegro FF 4F" panose="02000000000000000000" pitchFamily="50" charset="0"/>
              </a:rPr>
              <a:t>От Гиппопотама!»</a:t>
            </a:r>
          </a:p>
          <a:p>
            <a:pPr algn="l"/>
            <a:endParaRPr lang="ru-RU" sz="3200" b="0" i="0" dirty="0">
              <a:solidFill>
                <a:srgbClr val="FEA593"/>
              </a:solidFill>
              <a:effectLst/>
              <a:latin typeface="Boncegro FF 4F" panose="02000000000000000000" pitchFamily="50" charset="0"/>
            </a:endParaRPr>
          </a:p>
          <a:p>
            <a:pPr algn="l"/>
            <a:r>
              <a:rPr lang="ru-RU" sz="3200" b="0" i="0" dirty="0">
                <a:solidFill>
                  <a:srgbClr val="FEA593"/>
                </a:solidFill>
                <a:effectLst/>
                <a:latin typeface="Boncegro FF 4F" panose="02000000000000000000" pitchFamily="50" charset="0"/>
              </a:rPr>
              <a:t>«Приезжайте, доктор,</a:t>
            </a:r>
            <a:br>
              <a:rPr lang="ru-RU" sz="3200" b="0" i="0" dirty="0">
                <a:solidFill>
                  <a:srgbClr val="FEA593"/>
                </a:solidFill>
                <a:effectLst/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FEA593"/>
                </a:solidFill>
                <a:effectLst/>
                <a:latin typeface="Boncegro FF 4F" panose="02000000000000000000" pitchFamily="50" charset="0"/>
              </a:rPr>
              <a:t>В Африку скорей</a:t>
            </a:r>
            <a:br>
              <a:rPr lang="ru-RU" sz="3200" b="0" i="0" dirty="0">
                <a:solidFill>
                  <a:srgbClr val="FEA593"/>
                </a:solidFill>
                <a:effectLst/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FEA593"/>
                </a:solidFill>
                <a:effectLst/>
                <a:latin typeface="Boncegro FF 4F" panose="02000000000000000000" pitchFamily="50" charset="0"/>
              </a:rPr>
              <a:t>И спасите, доктор,</a:t>
            </a:r>
            <a:br>
              <a:rPr lang="ru-RU" sz="3200" b="0" i="0" dirty="0">
                <a:solidFill>
                  <a:srgbClr val="FEA593"/>
                </a:solidFill>
                <a:effectLst/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FEA593"/>
                </a:solidFill>
                <a:effectLst/>
                <a:latin typeface="Boncegro FF 4F" panose="02000000000000000000" pitchFamily="50" charset="0"/>
              </a:rPr>
              <a:t>Наших малышей!»</a:t>
            </a:r>
          </a:p>
        </p:txBody>
      </p:sp>
    </p:spTree>
    <p:extLst>
      <p:ext uri="{BB962C8B-B14F-4D97-AF65-F5344CB8AC3E}">
        <p14:creationId xmlns:p14="http://schemas.microsoft.com/office/powerpoint/2010/main" val="25446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082793-0D44-4352-8C8A-607BBB17661A}"/>
              </a:ext>
            </a:extLst>
          </p:cNvPr>
          <p:cNvSpPr txBox="1"/>
          <p:nvPr/>
        </p:nvSpPr>
        <p:spPr>
          <a:xfrm>
            <a:off x="4168671" y="689788"/>
            <a:ext cx="385465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0" b="0" i="0" dirty="0">
                <a:solidFill>
                  <a:srgbClr val="367AC3"/>
                </a:solidFill>
                <a:effectLst/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470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19C3E17-5324-4134-A9D4-966F14FCF9CB}"/>
              </a:ext>
            </a:extLst>
          </p:cNvPr>
          <p:cNvSpPr txBox="1"/>
          <p:nvPr/>
        </p:nvSpPr>
        <p:spPr>
          <a:xfrm>
            <a:off x="934720" y="2151727"/>
            <a:ext cx="48429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0" i="0" dirty="0">
                <a:solidFill>
                  <a:srgbClr val="367AC3"/>
                </a:solidFill>
                <a:effectLst/>
                <a:latin typeface="Boncegro FF 4F" panose="02000000000000000000" pitchFamily="50" charset="0"/>
              </a:rPr>
              <a:t>И акула </a:t>
            </a:r>
            <a:r>
              <a:rPr lang="ru-RU" sz="3200" b="0" i="0" dirty="0" err="1">
                <a:solidFill>
                  <a:srgbClr val="367AC3"/>
                </a:solidFill>
                <a:effectLst/>
                <a:latin typeface="Boncegro FF 4F" panose="02000000000000000000" pitchFamily="50" charset="0"/>
              </a:rPr>
              <a:t>Каракула</a:t>
            </a:r>
            <a:r>
              <a:rPr lang="ru-RU" sz="3200" dirty="0">
                <a:solidFill>
                  <a:srgbClr val="367AC3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367AC3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367AC3"/>
                </a:solidFill>
                <a:effectLst/>
                <a:latin typeface="Boncegro FF 4F" panose="02000000000000000000" pitchFamily="50" charset="0"/>
              </a:rPr>
              <a:t>Правым глазом подмигнула</a:t>
            </a:r>
            <a:r>
              <a:rPr lang="ru-RU" sz="3200" dirty="0">
                <a:solidFill>
                  <a:srgbClr val="367AC3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367AC3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367AC3"/>
                </a:solidFill>
                <a:effectLst/>
                <a:latin typeface="Boncegro FF 4F" panose="02000000000000000000" pitchFamily="50" charset="0"/>
              </a:rPr>
              <a:t>И хохочет, и хохочет,</a:t>
            </a:r>
            <a:r>
              <a:rPr lang="ru-RU" sz="3200" dirty="0">
                <a:solidFill>
                  <a:srgbClr val="367AC3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367AC3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367AC3"/>
                </a:solidFill>
                <a:effectLst/>
                <a:latin typeface="Boncegro FF 4F" panose="02000000000000000000" pitchFamily="50" charset="0"/>
              </a:rPr>
              <a:t>Будто кто её щекочет.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xmlns="" id="{6F00A2ED-A2B8-412E-A69C-D535C24DB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106" b="62766" l="6383" r="89894">
                        <a14:foregroundMark x1="39007" y1="62057" x2="39007" y2="62057"/>
                        <a14:foregroundMark x1="67553" y1="63002" x2="67553" y2="63002"/>
                        <a14:foregroundMark x1="9043" y1="46572" x2="9043" y2="46572"/>
                        <a14:backgroundMark x1="54965" y1="46099" x2="54965" y2="46099"/>
                        <a14:backgroundMark x1="68972" y1="45154" x2="68972" y2="45154"/>
                        <a14:backgroundMark x1="73227" y1="48582" x2="73227" y2="48582"/>
                        <a14:backgroundMark x1="82624" y1="50709" x2="82624" y2="50709"/>
                        <a14:backgroundMark x1="58156" y1="49882" x2="58156" y2="49882"/>
                        <a14:backgroundMark x1="7270" y1="35343" x2="7270" y2="35343"/>
                        <a14:backgroundMark x1="6028" y1="36761" x2="9397" y2="38534"/>
                        <a14:backgroundMark x1="7801" y1="35343" x2="6738" y2="35461"/>
                        <a14:backgroundMark x1="74291" y1="44326" x2="74291" y2="44326"/>
                        <a14:backgroundMark x1="73404" y1="44563" x2="74291" y2="44681"/>
                        <a14:backgroundMark x1="72163" y1="44917" x2="76241" y2="45390"/>
                      </a14:backgroundRemoval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96" r="15556" b="35704"/>
          <a:stretch/>
        </p:blipFill>
        <p:spPr bwMode="auto">
          <a:xfrm>
            <a:off x="5913119" y="1944945"/>
            <a:ext cx="5469467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59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082793-0D44-4352-8C8A-607BBB17661A}"/>
              </a:ext>
            </a:extLst>
          </p:cNvPr>
          <p:cNvSpPr txBox="1"/>
          <p:nvPr/>
        </p:nvSpPr>
        <p:spPr>
          <a:xfrm>
            <a:off x="5608320" y="689788"/>
            <a:ext cx="97536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0" b="0" i="0" dirty="0">
                <a:solidFill>
                  <a:srgbClr val="339B69"/>
                </a:solidFill>
                <a:effectLst/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546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C1A7D4C-9529-4EED-B2B3-8E3D3E6C91AF}"/>
              </a:ext>
            </a:extLst>
          </p:cNvPr>
          <p:cNvSpPr txBox="1"/>
          <p:nvPr/>
        </p:nvSpPr>
        <p:spPr>
          <a:xfrm>
            <a:off x="5874582" y="1166842"/>
            <a:ext cx="48429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0" i="0" dirty="0">
                <a:solidFill>
                  <a:srgbClr val="339B69"/>
                </a:solidFill>
                <a:effectLst/>
                <a:latin typeface="Boncegro FF 4F" panose="02000000000000000000" pitchFamily="50" charset="0"/>
              </a:rPr>
              <a:t>В Африке разбойник,</a:t>
            </a:r>
            <a:r>
              <a:rPr lang="ru-RU" sz="3200" dirty="0">
                <a:solidFill>
                  <a:srgbClr val="339B69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339B69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339B69"/>
                </a:solidFill>
                <a:effectLst/>
                <a:latin typeface="Boncegro FF 4F" panose="02000000000000000000" pitchFamily="50" charset="0"/>
              </a:rPr>
              <a:t>В Африке злодей,</a:t>
            </a:r>
            <a:r>
              <a:rPr lang="ru-RU" sz="3200" dirty="0">
                <a:solidFill>
                  <a:srgbClr val="339B69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339B69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339B69"/>
                </a:solidFill>
                <a:effectLst/>
                <a:latin typeface="Boncegro FF 4F" panose="02000000000000000000" pitchFamily="50" charset="0"/>
              </a:rPr>
              <a:t>В Африке ужасный</a:t>
            </a:r>
            <a:r>
              <a:rPr lang="ru-RU" sz="3200" dirty="0">
                <a:solidFill>
                  <a:srgbClr val="339B69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339B69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339B69"/>
                </a:solidFill>
                <a:effectLst/>
                <a:latin typeface="Boncegro FF 4F" panose="02000000000000000000" pitchFamily="50" charset="0"/>
              </a:rPr>
              <a:t>Бар-</a:t>
            </a:r>
            <a:r>
              <a:rPr lang="ru-RU" sz="3200" b="0" i="0" dirty="0" err="1">
                <a:solidFill>
                  <a:srgbClr val="339B69"/>
                </a:solidFill>
                <a:effectLst/>
                <a:latin typeface="Boncegro FF 4F" panose="02000000000000000000" pitchFamily="50" charset="0"/>
              </a:rPr>
              <a:t>ма</a:t>
            </a:r>
            <a:r>
              <a:rPr lang="ru-RU" sz="3200" b="0" i="0" dirty="0">
                <a:solidFill>
                  <a:srgbClr val="339B69"/>
                </a:solidFill>
                <a:effectLst/>
                <a:latin typeface="Boncegro FF 4F" panose="02000000000000000000" pitchFamily="50" charset="0"/>
              </a:rPr>
              <a:t>-лей!</a:t>
            </a:r>
            <a:r>
              <a:rPr lang="ru-RU" sz="3200" dirty="0">
                <a:solidFill>
                  <a:srgbClr val="339B69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339B69"/>
                </a:solidFill>
                <a:latin typeface="Boncegro FF 4F" panose="02000000000000000000" pitchFamily="50" charset="0"/>
              </a:rPr>
            </a:br>
            <a:r>
              <a:rPr lang="ru-RU" sz="3200" dirty="0">
                <a:solidFill>
                  <a:srgbClr val="339B69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339B69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339B69"/>
                </a:solidFill>
                <a:effectLst/>
                <a:latin typeface="Boncegro FF 4F" panose="02000000000000000000" pitchFamily="50" charset="0"/>
              </a:rPr>
              <a:t>Он бегает по Африке</a:t>
            </a:r>
            <a:r>
              <a:rPr lang="ru-RU" sz="3200" dirty="0">
                <a:solidFill>
                  <a:srgbClr val="339B69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339B69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339B69"/>
                </a:solidFill>
                <a:effectLst/>
                <a:latin typeface="Boncegro FF 4F" panose="02000000000000000000" pitchFamily="50" charset="0"/>
              </a:rPr>
              <a:t>И кушает детей –</a:t>
            </a:r>
            <a:r>
              <a:rPr lang="ru-RU" sz="3200" dirty="0">
                <a:solidFill>
                  <a:srgbClr val="339B69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339B69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339B69"/>
                </a:solidFill>
                <a:effectLst/>
                <a:latin typeface="Boncegro FF 4F" panose="02000000000000000000" pitchFamily="50" charset="0"/>
              </a:rPr>
              <a:t>Гадкий, нехороший, жадный Бармалей!</a:t>
            </a:r>
          </a:p>
        </p:txBody>
      </p:sp>
      <p:pic>
        <p:nvPicPr>
          <p:cNvPr id="2050" name="Picture 2" descr="Сказка Корнея Чуковского Бармалей, читать онлайн">
            <a:extLst>
              <a:ext uri="{FF2B5EF4-FFF2-40B4-BE49-F238E27FC236}">
                <a16:creationId xmlns:a16="http://schemas.microsoft.com/office/drawing/2014/main" xmlns="" id="{4710BB9C-EA7B-4F31-B8BA-D0B128AB3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5" b="92118" l="5682" r="97500">
                        <a14:foregroundMark x1="7614" y1="35714" x2="9318" y2="40805"/>
                        <a14:foregroundMark x1="8068" y1="30049" x2="5909" y2="34647"/>
                        <a14:foregroundMark x1="81364" y1="12233" x2="83977" y2="15517"/>
                        <a14:foregroundMark x1="87614" y1="7964" x2="85000" y2="17159"/>
                        <a14:foregroundMark x1="81818" y1="8867" x2="83295" y2="14368"/>
                        <a14:foregroundMark x1="79091" y1="12890" x2="75455" y2="8128"/>
                        <a14:foregroundMark x1="84545" y1="10920" x2="80114" y2="3120"/>
                        <a14:foregroundMark x1="80114" y1="3120" x2="78636" y2="2135"/>
                        <a14:foregroundMark x1="88864" y1="9770" x2="89886" y2="2463"/>
                        <a14:foregroundMark x1="90795" y1="13629" x2="97500" y2="11494"/>
                        <a14:foregroundMark x1="68295" y1="90558" x2="73750" y2="92118"/>
                      </a14:backgroundRemoval>
                    </a14:imgEffect>
                    <a14:imgEffect>
                      <a14:artisticTexturizer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54" y="0"/>
            <a:ext cx="4954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8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082793-0D44-4352-8C8A-607BBB17661A}"/>
              </a:ext>
            </a:extLst>
          </p:cNvPr>
          <p:cNvSpPr txBox="1"/>
          <p:nvPr/>
        </p:nvSpPr>
        <p:spPr>
          <a:xfrm>
            <a:off x="5608320" y="689788"/>
            <a:ext cx="97536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0" b="0" i="0" dirty="0">
                <a:solidFill>
                  <a:srgbClr val="9CB71B"/>
                </a:solidFill>
                <a:effectLst/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250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0AD4F417-6476-4B9F-89AE-18DE7D81E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6809" y1="77857" x2="46809" y2="77857"/>
                        <a14:foregroundMark x1="51596" y1="78411" x2="51596" y2="78750"/>
                        <a14:foregroundMark x1="47463" y1="79570" x2="46986" y2="81250"/>
                        <a14:foregroundMark x1="52305" y1="75536" x2="51950" y2="77500"/>
                        <a14:foregroundMark x1="51241" y1="80179" x2="50709" y2="81429"/>
                        <a14:backgroundMark x1="49468" y1="77857" x2="49468" y2="77857"/>
                        <a14:backgroundMark x1="48759" y1="77857" x2="49113" y2="79107"/>
                      </a14:backgroundRemoval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316" y="762000"/>
            <a:ext cx="53721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C1A7D4C-9529-4EED-B2B3-8E3D3E6C91AF}"/>
              </a:ext>
            </a:extLst>
          </p:cNvPr>
          <p:cNvSpPr txBox="1"/>
          <p:nvPr/>
        </p:nvSpPr>
        <p:spPr>
          <a:xfrm>
            <a:off x="1428706" y="1413063"/>
            <a:ext cx="48429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0" i="0" dirty="0">
                <a:solidFill>
                  <a:srgbClr val="9CB71B"/>
                </a:solidFill>
                <a:effectLst/>
                <a:latin typeface="Boncegro FF 4F" panose="02000000000000000000" pitchFamily="50" charset="0"/>
              </a:rPr>
              <a:t>Повернулся,</a:t>
            </a:r>
            <a:r>
              <a:rPr lang="ru-RU" sz="3200" dirty="0">
                <a:solidFill>
                  <a:srgbClr val="9CB71B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9CB71B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9CB71B"/>
                </a:solidFill>
                <a:effectLst/>
                <a:latin typeface="Boncegro FF 4F" panose="02000000000000000000" pitchFamily="50" charset="0"/>
              </a:rPr>
              <a:t>Улыбнулся,</a:t>
            </a:r>
            <a:r>
              <a:rPr lang="ru-RU" sz="3200" dirty="0">
                <a:solidFill>
                  <a:srgbClr val="9CB71B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9CB71B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9CB71B"/>
                </a:solidFill>
                <a:effectLst/>
                <a:latin typeface="Boncegro FF 4F" panose="02000000000000000000" pitchFamily="50" charset="0"/>
              </a:rPr>
              <a:t>Засмеялся</a:t>
            </a:r>
            <a:r>
              <a:rPr lang="ru-RU" sz="3200" dirty="0">
                <a:solidFill>
                  <a:srgbClr val="9CB71B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9CB71B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9CB71B"/>
                </a:solidFill>
                <a:effectLst/>
                <a:latin typeface="Boncegro FF 4F" panose="02000000000000000000" pitchFamily="50" charset="0"/>
              </a:rPr>
              <a:t>Крокодил</a:t>
            </a:r>
            <a:r>
              <a:rPr lang="ru-RU" sz="3200" dirty="0">
                <a:solidFill>
                  <a:srgbClr val="9CB71B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9CB71B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9CB71B"/>
                </a:solidFill>
                <a:effectLst/>
                <a:latin typeface="Boncegro FF 4F" panose="02000000000000000000" pitchFamily="50" charset="0"/>
              </a:rPr>
              <a:t>И злодея</a:t>
            </a:r>
            <a:r>
              <a:rPr lang="ru-RU" sz="3200" dirty="0">
                <a:solidFill>
                  <a:srgbClr val="9CB71B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9CB71B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9CB71B"/>
                </a:solidFill>
                <a:effectLst/>
                <a:latin typeface="Boncegro FF 4F" panose="02000000000000000000" pitchFamily="50" charset="0"/>
              </a:rPr>
              <a:t>Бармалея,</a:t>
            </a:r>
            <a:r>
              <a:rPr lang="ru-RU" sz="3200" dirty="0">
                <a:solidFill>
                  <a:srgbClr val="9CB71B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9CB71B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9CB71B"/>
                </a:solidFill>
                <a:effectLst/>
                <a:latin typeface="Boncegro FF 4F" panose="02000000000000000000" pitchFamily="50" charset="0"/>
              </a:rPr>
              <a:t>Словно муху,</a:t>
            </a:r>
            <a:r>
              <a:rPr lang="ru-RU" sz="3200" dirty="0">
                <a:solidFill>
                  <a:srgbClr val="9CB71B"/>
                </a:solidFill>
                <a:latin typeface="Boncegro FF 4F" panose="02000000000000000000" pitchFamily="50" charset="0"/>
              </a:rPr>
              <a:t/>
            </a:r>
            <a:br>
              <a:rPr lang="ru-RU" sz="3200" dirty="0">
                <a:solidFill>
                  <a:srgbClr val="9CB71B"/>
                </a:solidFill>
                <a:latin typeface="Boncegro FF 4F" panose="02000000000000000000" pitchFamily="50" charset="0"/>
              </a:rPr>
            </a:br>
            <a:r>
              <a:rPr lang="ru-RU" sz="3200" b="0" i="0" dirty="0">
                <a:solidFill>
                  <a:srgbClr val="9CB71B"/>
                </a:solidFill>
                <a:effectLst/>
                <a:latin typeface="Boncegro FF 4F" panose="02000000000000000000" pitchFamily="50" charset="0"/>
              </a:rPr>
              <a:t>Проглотил!</a:t>
            </a:r>
          </a:p>
        </p:txBody>
      </p:sp>
    </p:spTree>
    <p:extLst>
      <p:ext uri="{BB962C8B-B14F-4D97-AF65-F5344CB8AC3E}">
        <p14:creationId xmlns:p14="http://schemas.microsoft.com/office/powerpoint/2010/main" val="131792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365</Words>
  <Application>Microsoft Office PowerPoint</Application>
  <PresentationFormat>Произвольный</PresentationFormat>
  <Paragraphs>73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Сланец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Готнога</dc:creator>
  <cp:lastModifiedBy>Надежда</cp:lastModifiedBy>
  <cp:revision>22</cp:revision>
  <dcterms:created xsi:type="dcterms:W3CDTF">2022-03-29T09:56:53Z</dcterms:created>
  <dcterms:modified xsi:type="dcterms:W3CDTF">2022-05-20T07:49:36Z</dcterms:modified>
</cp:coreProperties>
</file>