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8" r:id="rId2"/>
    <p:sldId id="296" r:id="rId3"/>
    <p:sldId id="302" r:id="rId4"/>
    <p:sldId id="272" r:id="rId5"/>
    <p:sldId id="265" r:id="rId6"/>
    <p:sldId id="299" r:id="rId7"/>
    <p:sldId id="300" r:id="rId8"/>
    <p:sldId id="301" r:id="rId9"/>
    <p:sldId id="258" r:id="rId10"/>
    <p:sldId id="283" r:id="rId11"/>
    <p:sldId id="303" r:id="rId12"/>
    <p:sldId id="304" r:id="rId13"/>
    <p:sldId id="305" r:id="rId14"/>
    <p:sldId id="259" r:id="rId15"/>
    <p:sldId id="293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33" autoAdjust="0"/>
    <p:restoredTop sz="94660"/>
  </p:normalViewPr>
  <p:slideViewPr>
    <p:cSldViewPr>
      <p:cViewPr>
        <p:scale>
          <a:sx n="60" d="100"/>
          <a:sy n="60" d="100"/>
        </p:scale>
        <p:origin x="-12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EA98E-5890-4737-95C7-C02F6ACA4429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A160C6-6B52-46BF-A3AC-0E8A5BE7D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enovo1\Desktop\&#1091;&#1088;&#1086;&#1082;%20&#1089;&#1077;&#1084;&#1080;&#1085;&#1072;&#1088;\&#1091;&#1088;&#1086;&#1082;%20-%20&#1089;&#1077;&#1084;&#1080;&#1085;&#1072;&#1088;%20&#1084;&#1072;&#1088;&#1090;%2017%20&#1075;&#1086;&#1076;\videoplayback.mp4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4857760"/>
            <a:ext cx="5357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Учитель математики </a:t>
            </a:r>
          </a:p>
          <a:p>
            <a:pPr algn="ctr"/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</a:rPr>
              <a:t>Сохиева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 Фатима </a:t>
            </a:r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</a:rPr>
              <a:t>Сослановна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    </a:t>
            </a:r>
            <a:endParaRPr lang="ru-RU" sz="28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714356"/>
            <a:ext cx="8215370" cy="4143404"/>
          </a:xfrm>
          <a:prstGeom prst="rect">
            <a:avLst/>
          </a:prstGeom>
        </p:spPr>
        <p:txBody>
          <a:bodyPr wrap="square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Решение неравенств </a:t>
            </a:r>
            <a:endParaRPr lang="ru-RU" sz="4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с </a:t>
            </a:r>
            <a:endParaRPr lang="ru-RU" sz="4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одной переменной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20888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Постановка проблемы: </a:t>
            </a:r>
          </a:p>
          <a:p>
            <a:endParaRPr lang="ru-RU" sz="2800" dirty="0" smtClean="0"/>
          </a:p>
          <a:p>
            <a:r>
              <a:rPr lang="ru-RU" sz="2800" dirty="0" smtClean="0"/>
              <a:t>Что такое допустимые значения переменной и как решать задачи на нахождение допустимых значений переменной?</a:t>
            </a:r>
            <a:endParaRPr lang="ru-RU" sz="2800" dirty="0"/>
          </a:p>
        </p:txBody>
      </p:sp>
      <p:pic>
        <p:nvPicPr>
          <p:cNvPr id="3" name="Рисунок 2" descr="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0"/>
            <a:ext cx="2339752" cy="2339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00034" y="0"/>
            <a:ext cx="821537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Работа в группе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 группа  (красные) решает №196(1);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 группа(синие)- №196(2);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3 группа(зеленые)- №197(1).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7" name="Рисунок 212" descr="http://festival.1september.ru/articles/566452/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5" y="642918"/>
            <a:ext cx="714381" cy="714380"/>
          </a:xfrm>
          <a:prstGeom prst="rect">
            <a:avLst/>
          </a:prstGeom>
          <a:noFill/>
        </p:spPr>
      </p:pic>
      <p:pic>
        <p:nvPicPr>
          <p:cNvPr id="38926" name="Рисунок 213" descr="http://festival.1september.ru/articles/566452/img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714356"/>
            <a:ext cx="2857520" cy="730993"/>
          </a:xfrm>
          <a:prstGeom prst="rect">
            <a:avLst/>
          </a:prstGeom>
          <a:noFill/>
        </p:spPr>
      </p:pic>
      <p:pic>
        <p:nvPicPr>
          <p:cNvPr id="38925" name="Рисунок 214" descr="http://festival.1september.ru/articles/566452/Image418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893081"/>
            <a:ext cx="1643074" cy="450059"/>
          </a:xfrm>
          <a:prstGeom prst="rect">
            <a:avLst/>
          </a:prstGeom>
          <a:noFill/>
        </p:spPr>
      </p:pic>
      <p:pic>
        <p:nvPicPr>
          <p:cNvPr id="38924" name="Рисунок 215" descr="http://festival.1september.ru/articles/566452/img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57365"/>
            <a:ext cx="3714744" cy="714379"/>
          </a:xfrm>
          <a:prstGeom prst="rect">
            <a:avLst/>
          </a:prstGeom>
          <a:noFill/>
        </p:spPr>
      </p:pic>
      <p:pic>
        <p:nvPicPr>
          <p:cNvPr id="38923" name="Рисунок 216" descr="http://festival.1september.ru/articles/566452/Image418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2643182"/>
            <a:ext cx="153081" cy="214314"/>
          </a:xfrm>
          <a:prstGeom prst="rect">
            <a:avLst/>
          </a:prstGeom>
          <a:noFill/>
        </p:spPr>
      </p:pic>
      <p:pic>
        <p:nvPicPr>
          <p:cNvPr id="38922" name="Рисунок 217" descr="http://festival.1september.ru/articles/566452/img3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857496"/>
            <a:ext cx="3786182" cy="714380"/>
          </a:xfrm>
          <a:prstGeom prst="rect">
            <a:avLst/>
          </a:prstGeom>
          <a:noFill/>
        </p:spPr>
      </p:pic>
      <p:pic>
        <p:nvPicPr>
          <p:cNvPr id="38921" name="Рисунок 218" descr="http://festival.1september.ru/articles/566452/Image418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3643314"/>
            <a:ext cx="214314" cy="214314"/>
          </a:xfrm>
          <a:prstGeom prst="rect">
            <a:avLst/>
          </a:prstGeom>
          <a:noFill/>
        </p:spPr>
      </p:pic>
      <p:pic>
        <p:nvPicPr>
          <p:cNvPr id="38920" name="Рисунок 219" descr="http://festival.1september.ru/articles/566452/Image4184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5" y="3643314"/>
            <a:ext cx="285751" cy="214314"/>
          </a:xfrm>
          <a:prstGeom prst="rect">
            <a:avLst/>
          </a:prstGeom>
          <a:noFill/>
        </p:spPr>
      </p:pic>
      <p:pic>
        <p:nvPicPr>
          <p:cNvPr id="38919" name="Рисунок 220" descr="http://festival.1september.ru/articles/566452/Image4185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00166" y="3786190"/>
            <a:ext cx="3786214" cy="857256"/>
          </a:xfrm>
          <a:prstGeom prst="rect">
            <a:avLst/>
          </a:prstGeom>
          <a:noFill/>
        </p:spPr>
      </p:pic>
      <p:pic>
        <p:nvPicPr>
          <p:cNvPr id="38918" name="Рисунок 221" descr="http://festival.1september.ru/articles/566452/img4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00166" y="4857760"/>
            <a:ext cx="837773" cy="921550"/>
          </a:xfrm>
          <a:prstGeom prst="rect">
            <a:avLst/>
          </a:prstGeom>
          <a:noFill/>
        </p:spPr>
      </p:pic>
      <p:pic>
        <p:nvPicPr>
          <p:cNvPr id="38917" name="Рисунок 227" descr="http://festival.1september.ru/articles/566452/Image4189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58016" y="5572140"/>
            <a:ext cx="698850" cy="642942"/>
          </a:xfrm>
          <a:prstGeom prst="rect">
            <a:avLst/>
          </a:prstGeom>
          <a:noFill/>
        </p:spPr>
      </p:pic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1000100" y="0"/>
            <a:ext cx="57864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к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ГИА.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Тест: (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ОГЭ  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Какой промежуток соответствует системе неравенств?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214282" y="1428737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Какая система неравенств соответствует данному числовому промежутку?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2571744"/>
            <a:ext cx="18049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Известно,что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1714480" y="2500307"/>
            <a:ext cx="74295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[-3; 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). Какое из следующих неравенств соответствует этому?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3500438"/>
            <a:ext cx="7143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4. На каком рисунке изображено множество решений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6286512" y="3571876"/>
            <a:ext cx="1714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[2;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6929454" y="3571876"/>
            <a:ext cx="90725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)?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0" y="4214818"/>
            <a:ext cx="8011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Какое наименьшее целое число является решением данной системы?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2071670" y="5143512"/>
            <a:ext cx="70723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А: -6;    Б: - 8;    В: 6;     Г: 8.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Какова область определения функции у =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3143240" y="6215082"/>
            <a:ext cx="55007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А: (2;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+∞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); Б: (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-∞ ; 2 ] ; В :  [ 2; +∞) ;  Г :  (- ∞ ; 2).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5720" y="857232"/>
            <a:ext cx="84296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Г;   2. Б;   3. В;   4. А;   5. А;   6. 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10" y="188640"/>
            <a:ext cx="79296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Домашнее задание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/>
              <a:t>Каждый выбирает уровень себе по силам.</a:t>
            </a:r>
          </a:p>
          <a:p>
            <a:r>
              <a:rPr lang="ru-RU" sz="2400" dirty="0" smtClean="0"/>
              <a:t>              с.53-54 контрольные вопросы</a:t>
            </a:r>
            <a:r>
              <a:rPr lang="ru-RU" sz="2400" dirty="0" smtClean="0"/>
              <a:t>,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en-US" sz="2400" dirty="0" smtClean="0"/>
              <a:t>I</a:t>
            </a:r>
            <a:r>
              <a:rPr lang="ru-RU" sz="2400" dirty="0" smtClean="0"/>
              <a:t>.   </a:t>
            </a:r>
            <a:r>
              <a:rPr lang="ru-RU" sz="2400" dirty="0" smtClean="0"/>
              <a:t>№</a:t>
            </a:r>
            <a:r>
              <a:rPr lang="ru-RU" sz="2400" dirty="0" smtClean="0"/>
              <a:t>186(2,3), 191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  </a:t>
            </a:r>
            <a:r>
              <a:rPr lang="en-US" sz="2400" dirty="0" smtClean="0"/>
              <a:t>II</a:t>
            </a:r>
            <a:r>
              <a:rPr lang="ru-RU" sz="2400" dirty="0" smtClean="0"/>
              <a:t>.   №</a:t>
            </a:r>
            <a:r>
              <a:rPr lang="ru-RU" sz="2400" dirty="0" smtClean="0"/>
              <a:t>193((1), 199(1),201(1</a:t>
            </a:r>
            <a:r>
              <a:rPr lang="ru-RU" sz="2400" dirty="0" smtClean="0"/>
              <a:t>)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en-US" sz="2400" dirty="0" smtClean="0"/>
              <a:t>III</a:t>
            </a:r>
            <a:r>
              <a:rPr lang="ru-RU" sz="2400" dirty="0" smtClean="0"/>
              <a:t>.   № 199(2), №208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 </a:t>
            </a:r>
            <a:r>
              <a:rPr lang="en-US" sz="2400" dirty="0" smtClean="0"/>
              <a:t>IV</a:t>
            </a:r>
            <a:r>
              <a:rPr lang="ru-RU" sz="2400" dirty="0" smtClean="0"/>
              <a:t>. Задание для интересующихся математикой:  </a:t>
            </a:r>
            <a:r>
              <a:rPr lang="ru-RU" sz="2400" dirty="0" smtClean="0"/>
              <a:t>   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  №</a:t>
            </a:r>
            <a:r>
              <a:rPr lang="ru-RU" sz="2400" dirty="0" smtClean="0"/>
              <a:t>218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85786" y="214290"/>
            <a:ext cx="764386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Рефлексия: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Ребята по кругу высказываются одним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предложением: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сегодня я узнал…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 выполнял задания…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 почувствовал, что…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 приобрел…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меня получилось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 смог…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 попробую…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683568" y="476672"/>
            <a:ext cx="81369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«Чтобы математику понять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постичь неведомые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таинства,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Надо научиться нам решать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Кроме уравнений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неравенства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4348" y="500042"/>
            <a:ext cx="7572428" cy="61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2.Устно: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>
                <a:tab pos="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Решите неравенство: х+12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&lt;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Разложите на множители квадратный трехчлен: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² + 6х + 9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 startAt="3"/>
              <a:tabLst>
                <a:tab pos="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Назовите нули функции: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(x-7)(x+9)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 startAt="3"/>
              <a:tabLst>
                <a:tab pos="2286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 startAt="4"/>
              <a:tabLst>
                <a:tab pos="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Решите неравенство: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+ 1)(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1) ≥ 0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 startAt="5"/>
              <a:tabLst>
                <a:tab pos="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Решите систему неравенств: {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х-2&gt;0;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х&gt;4.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 startAt="5"/>
              <a:tabLst>
                <a:tab pos="228600" algn="l"/>
              </a:tabLst>
            </a:pPr>
            <a:endParaRPr lang="ru-RU" sz="2800" baseline="-30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23528" y="188640"/>
            <a:ext cx="83529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ли целое число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принадлежащее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промежутку   [-2,8;-2,6]?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195512" y="2132856"/>
            <a:ext cx="4451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любом  ли значении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переменной а верно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неравенство  а² +4 &gt;о?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95536" y="4005064"/>
            <a:ext cx="84969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ли, что при умножении или делении обеих частей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неравенства на отрицательное число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 неравенства не меняется?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692696"/>
            <a:ext cx="7992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33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уточнить основные понятия   темы, углублённо рассмотреть конкретные вопросы во время решения задач.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88640"/>
            <a:ext cx="1459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цели:</a:t>
            </a:r>
            <a:endParaRPr lang="ru-RU" sz="36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2348880"/>
            <a:ext cx="82089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33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провести самостоятельное исследование по теме, применить имеющиеся знания в нестандартной ситуации.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77072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B050"/>
                </a:solidFill>
              </a:rPr>
              <a:t>проявить и развить свои способности, организовать свои цели, составить реальный план, выполнить его и оценить свои результаты.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500042"/>
            <a:ext cx="835824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(теория)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1.Что значит решить неравенство?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2.Что называется решением системы неравенств?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3.Если скобки квадратные, то, какое неравенство, какая точка?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4.Если точка закрашенная, то, какое неравенство, какие скобки?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5.Если неравенство строгое, то какие будут точки на координатном луче, какие скобки при написании ответа?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6.Что значит решить систему неравенств?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7.Что называется решением неравенства?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8.Если точка пустая, то, какое неравенство, какие скобки?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9.Если неравенство нестрогое, то какие будут точки на координатном луче, какие скобки при написании ответа?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10.Если скобки круглые, то, какое неравенство, какая точка?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00034" y="428604"/>
            <a:ext cx="800105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Каждое задание теста предполагает ответ «Да» или «Нет».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«Да» -1                       «Нет» - 0.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результате выполнения теста получится какое-то число.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1)Является ли число 12 решением неравенства 2х&gt;10?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 Является ли число -6 решением неравенства 4х&gt;12?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 Является ли неравенство 5х-15&gt;4х+14 строгим?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 Существует ли целое число  принадлежащее промежутку   [-2,8;-2,6]?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5) При любом ли значении переменной а верно неравенство  а² +4 &gt;о?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6) Верно ли, что при умножении или делении обеих частей  неравенства на отрицательное число знак неравенства не меняется?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Давайте проверим ответ.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число, которое у вас получилось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571472" y="0"/>
            <a:ext cx="857252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Работа у доски.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 Решите систему неравенств: </a:t>
            </a:r>
          </a:p>
        </p:txBody>
      </p:sp>
      <p:pic>
        <p:nvPicPr>
          <p:cNvPr id="35841" name="Рисунок 239" descr="http://festival.1september.ru/articles/566452/img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1714512" cy="785818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71472" y="2857496"/>
            <a:ext cx="80724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 Решите двойное неравенство: -10 &lt; 8x - 2 &lt; 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 №183(6) (с учебника).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playback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674</TotalTime>
  <Words>709</Words>
  <Application>Microsoft Office PowerPoint</Application>
  <PresentationFormat>Экран (4:3)</PresentationFormat>
  <Paragraphs>128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lenovo1</dc:creator>
  <cp:lastModifiedBy>admin</cp:lastModifiedBy>
  <cp:revision>99</cp:revision>
  <dcterms:created xsi:type="dcterms:W3CDTF">2017-03-13T18:02:45Z</dcterms:created>
  <dcterms:modified xsi:type="dcterms:W3CDTF">2022-05-09T19:01:37Z</dcterms:modified>
</cp:coreProperties>
</file>