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70" r:id="rId7"/>
    <p:sldId id="262" r:id="rId8"/>
    <p:sldId id="263" r:id="rId9"/>
    <p:sldId id="264" r:id="rId10"/>
    <p:sldId id="265" r:id="rId11"/>
    <p:sldId id="268" r:id="rId12"/>
    <p:sldId id="269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3B1E2-7775-40E7-812D-CCCD2FDE3ACE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28EB2-DB34-4810-8CCE-A3FC24B13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960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28EB2-DB34-4810-8CCE-A3FC24B136D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65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346482"/>
            <a:ext cx="7344816" cy="102673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ВНЕКЛАССНАЯ РАБОТА ПО ИЗОБРАЗИТЕЛЬНОМУ ИСКУССТВУ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3205104" y="5445224"/>
            <a:ext cx="5486400" cy="804862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Презентацию подготовила </a:t>
            </a:r>
          </a:p>
          <a:p>
            <a:pPr algn="r"/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Мукова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Мира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Безруковна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 учитель изобразительного искусства и черчения МБОУ СШ №5 п. Яблоновский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Тахтамукайского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района Республики Адыгея</a:t>
            </a:r>
          </a:p>
          <a:p>
            <a:pPr algn="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2022 год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2" descr="C:\Users\школа5\Desktop\фото РК\IMG_3203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2"/>
          <a:stretch/>
        </p:blipFill>
        <p:spPr bwMode="auto">
          <a:xfrm>
            <a:off x="323528" y="404664"/>
            <a:ext cx="3894129" cy="3175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школа5\Desktop\фото РК\IMG_29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2"/>
          <a:stretch/>
        </p:blipFill>
        <p:spPr bwMode="auto">
          <a:xfrm>
            <a:off x="3419872" y="1250138"/>
            <a:ext cx="5297833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309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39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54960" cy="85010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Формы и виды контроля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3"/>
            <a:ext cx="4176464" cy="25922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200" b="1" i="1" dirty="0" smtClean="0">
                <a:latin typeface="Times New Roman"/>
                <a:ea typeface="Times New Roman"/>
                <a:cs typeface="Times New Roman"/>
              </a:rPr>
              <a:t>При </a:t>
            </a:r>
            <a:r>
              <a:rPr lang="ru-RU" sz="2200" b="1" i="1" dirty="0">
                <a:latin typeface="Times New Roman"/>
                <a:ea typeface="Times New Roman"/>
                <a:cs typeface="Times New Roman"/>
              </a:rPr>
              <a:t>оценке усвоения программы применяются следующие виды контроля</a:t>
            </a:r>
            <a:r>
              <a:rPr lang="ru-RU" sz="2200" b="1" i="1" dirty="0" smtClean="0">
                <a:latin typeface="Times New Roman"/>
                <a:ea typeface="Times New Roman"/>
                <a:cs typeface="Times New Roman"/>
              </a:rPr>
              <a:t>:</a:t>
            </a:r>
          </a:p>
          <a:p>
            <a:pPr marL="0" indent="0">
              <a:buNone/>
            </a:pP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dirty="0">
                <a:latin typeface="Times New Roman"/>
                <a:ea typeface="Times New Roman"/>
                <a:cs typeface="Times New Roman"/>
              </a:rPr>
              <a:t>- собеседование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dirty="0">
                <a:latin typeface="Times New Roman"/>
                <a:ea typeface="Times New Roman"/>
                <a:cs typeface="Times New Roman"/>
              </a:rPr>
              <a:t>- наблюдение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dirty="0">
                <a:latin typeface="Times New Roman"/>
                <a:ea typeface="Times New Roman"/>
                <a:cs typeface="Times New Roman"/>
              </a:rPr>
              <a:t>- выполнение отдельных заданий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r>
              <a:rPr lang="ru-RU" sz="2200" dirty="0">
                <a:latin typeface="Times New Roman"/>
                <a:ea typeface="Times New Roman"/>
                <a:cs typeface="Times New Roman"/>
              </a:rPr>
              <a:t>- показ и выставка лучших работ</a:t>
            </a: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34" y="3861048"/>
            <a:ext cx="3885898" cy="2915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30967" r="939" b="9567"/>
          <a:stretch/>
        </p:blipFill>
        <p:spPr bwMode="auto">
          <a:xfrm>
            <a:off x="428017" y="3501008"/>
            <a:ext cx="3444434" cy="2766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6"/>
          <a:stretch/>
        </p:blipFill>
        <p:spPr bwMode="auto">
          <a:xfrm flipH="1">
            <a:off x="5632014" y="332656"/>
            <a:ext cx="2929543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359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На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</a:rPr>
              <a:t>занятиях кружка активно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применяется мультимедийное оборудование, позволяющее сочетать информацию различного типа (голосовую, графическую, видео- и аудиоинформацию). Усиление наглядности повышает интерес к предмету и стимулирует высокие результаты.</a:t>
            </a:r>
            <a:r>
              <a:rPr lang="ru-RU" sz="2400" dirty="0">
                <a:solidFill>
                  <a:prstClr val="black"/>
                </a:solidFill>
              </a:rPr>
              <a:t/>
            </a:r>
            <a:br>
              <a:rPr lang="ru-RU" sz="2400" dirty="0">
                <a:solidFill>
                  <a:prstClr val="black"/>
                </a:solidFill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4581128"/>
            <a:ext cx="6203032" cy="15450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5" y="1844824"/>
            <a:ext cx="3838145" cy="2160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88842"/>
            <a:ext cx="3456384" cy="2376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2601"/>
            <a:ext cx="3450280" cy="2589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80792"/>
            <a:ext cx="2968625" cy="2968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48" y="4365105"/>
            <a:ext cx="406717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287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C:\Users\школа5\Desktop\Фото РКисть\PHOTO-2022-03-12-00-01-16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69" y="3577102"/>
            <a:ext cx="3573227" cy="252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93" y="116632"/>
            <a:ext cx="8817911" cy="1728192"/>
          </a:xfrm>
        </p:spPr>
        <p:txBody>
          <a:bodyPr>
            <a:norm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</a:rPr>
              <a:t>Внеурочная работа объединяет учащихся в дружные коллективы, связанные общими интересами и увлечениями. Внеклассные занятия, в большей степени, чем урок, приспособлены для развития у учащихся самостоятельности в работе, творческой самостоятельности и изобретательности. Они позволяют глубже и конкретнее познакомить учащихся со многими вопросами художественного творчества, установить более тесную связь изучаемого теоретического материала с практикой его использования, привить и развить многие ценные практические навыки и умения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Calibri"/>
              </a:rPr>
              <a:t>.</a:t>
            </a:r>
            <a:endParaRPr lang="ru-RU" sz="1600" dirty="0"/>
          </a:p>
        </p:txBody>
      </p:sp>
      <p:pic>
        <p:nvPicPr>
          <p:cNvPr id="11271" name="Picture 7" descr="C:\Users\школа5\Desktop\Фото РКисть\PHOTO-2022-03-09-09-32-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t="20305" r="15293" b="30064"/>
          <a:stretch/>
        </p:blipFill>
        <p:spPr bwMode="auto">
          <a:xfrm>
            <a:off x="6948264" y="1901425"/>
            <a:ext cx="1974298" cy="200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41450"/>
            <a:ext cx="3337653" cy="18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1523952" cy="209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80" y="3903817"/>
            <a:ext cx="1524000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школа5\Desktop\Фото РКисть\Ким Валерия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76190"/>
            <a:ext cx="1414165" cy="209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413" y="4666999"/>
            <a:ext cx="1524000" cy="2097087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9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30715"/>
            <a:ext cx="2549868" cy="191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8"/>
          <a:stretch/>
        </p:blipFill>
        <p:spPr bwMode="auto">
          <a:xfrm>
            <a:off x="2051720" y="4271779"/>
            <a:ext cx="4230498" cy="24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0" name="Picture 16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246" y="5467504"/>
            <a:ext cx="888686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896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434282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Основной смысл реализации данной программы: помогать раннему самоопределению ребёнка в будущей профессии, помочь сделать безошибочный выбор в будущем; </a:t>
            </a:r>
            <a:r>
              <a:rPr lang="ru-RU" sz="2000" b="1" dirty="0">
                <a:solidFill>
                  <a:srgbClr val="333333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повысить его собственную самооценку и его статус в глазах сверстников, педагогов, родителей;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  дать возможность ребёнку полноценно, ярко, творчески прожить детство, развивая свои творческий потенциал, самосовершенствуясь, реализуя себя. 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068961"/>
            <a:ext cx="2304256" cy="720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36" y="2767864"/>
            <a:ext cx="4402731" cy="3269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46" r="7446" b="13490"/>
          <a:stretch/>
        </p:blipFill>
        <p:spPr bwMode="auto">
          <a:xfrm>
            <a:off x="207735" y="2394762"/>
            <a:ext cx="3481857" cy="4016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846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/>
                <a:ea typeface="Times New Roman"/>
                <a:cs typeface="Times New Roman"/>
              </a:rPr>
              <a:t>Полученные знания и умения выпускник сможет применить 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при оформления 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интерьера  дома, дизайна одежды, для изготовления сувениров друзьям и близким, а в будущем, при выборе профессии – педагога дополнительного образования, учителя технологии и изобразительного творчества, модельера, дизайнера интерьера, архитектора.</a:t>
            </a: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517232"/>
            <a:ext cx="8075240" cy="6089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32401"/>
            <a:ext cx="4536504" cy="669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401"/>
            <a:ext cx="3679558" cy="3456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283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latin typeface="Times New Roman"/>
                <a:ea typeface="Times New Roman"/>
              </a:rPr>
              <a:t>«</a:t>
            </a:r>
            <a:r>
              <a:rPr lang="ru-RU" sz="4000" dirty="0">
                <a:latin typeface="Times New Roman"/>
                <a:ea typeface="Times New Roman"/>
              </a:rPr>
              <a:t>Едва ли есть высшее из наслаждений, чем наслаждение творить</a:t>
            </a:r>
            <a:r>
              <a:rPr lang="ru-RU" sz="4000" dirty="0" smtClean="0">
                <a:latin typeface="Times New Roman"/>
                <a:ea typeface="Times New Roman"/>
              </a:rPr>
              <a:t>»</a:t>
            </a:r>
            <a:r>
              <a:rPr lang="ru-RU" sz="4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</a:t>
            </a:r>
            <a:br>
              <a:rPr lang="ru-RU" sz="4000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4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                    </a:t>
            </a:r>
            <a:r>
              <a:rPr lang="ru-RU" sz="3100" b="1" i="1" dirty="0">
                <a:solidFill>
                  <a:srgbClr val="000000"/>
                </a:solidFill>
                <a:latin typeface="Times New Roman"/>
                <a:ea typeface="Times New Roman"/>
              </a:rPr>
              <a:t>Н.В. </a:t>
            </a:r>
            <a:r>
              <a:rPr lang="ru-RU" sz="31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Гоголь </a:t>
            </a:r>
            <a:endParaRPr lang="ru-RU" sz="31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6" y="1633447"/>
            <a:ext cx="5240321" cy="294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школа5\Desktop\фото РК\IMG_38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2" t="13771" r="11793"/>
          <a:stretch/>
        </p:blipFill>
        <p:spPr bwMode="auto">
          <a:xfrm>
            <a:off x="5004048" y="2996952"/>
            <a:ext cx="3978496" cy="366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23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06688" cy="4378498"/>
          </a:xfrm>
        </p:spPr>
        <p:txBody>
          <a:bodyPr>
            <a:normAutofit/>
          </a:bodyPr>
          <a:lstStyle/>
          <a:p>
            <a:pPr algn="l"/>
            <a:r>
              <a:rPr lang="ru-RU" sz="1800" b="1" i="1" dirty="0">
                <a:latin typeface="Times New Roman"/>
                <a:ea typeface="Calibri"/>
                <a:cs typeface="Times New Roman"/>
              </a:rPr>
              <a:t>Внеклассная работа по изобразительному творчеству - это продолжение учебно-воспитательного процесса, начатого на уроке. Ее разнообразные формы и виды дополняют и углубляют знания учащихся, а также способствуют поддержанию устойчивого интереса к изучению предмета.</a:t>
            </a:r>
            <a:r>
              <a:rPr lang="ru-RU" sz="1800" b="1" i="1" dirty="0">
                <a:ea typeface="Calibri"/>
                <a:cs typeface="Times New Roman"/>
              </a:rPr>
              <a:t/>
            </a:r>
            <a:br>
              <a:rPr lang="ru-RU" sz="1800" b="1" i="1" dirty="0">
                <a:ea typeface="Calibri"/>
                <a:cs typeface="Times New Roman"/>
              </a:rPr>
            </a:br>
            <a:endParaRPr lang="ru-RU" sz="1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6256" y="1600200"/>
            <a:ext cx="1810544" cy="452596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4338" name="Picture 2" descr="C:\Users\школа5\Desktop\фото РК\IMG_3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0648"/>
            <a:ext cx="5508861" cy="4131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25709"/>
            <a:ext cx="3312368" cy="2372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t="4959" r="13771" b="1796"/>
          <a:stretch/>
        </p:blipFill>
        <p:spPr bwMode="auto">
          <a:xfrm>
            <a:off x="7388908" y="4077071"/>
            <a:ext cx="1695044" cy="2588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 descr="C:\Users\школа5\Desktop\Фото РКисть\PHOTO-2022-02-18-11-07-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4206" r="5863" b="3463"/>
          <a:stretch/>
        </p:blipFill>
        <p:spPr bwMode="auto">
          <a:xfrm rot="16200000">
            <a:off x="4167327" y="3806488"/>
            <a:ext cx="2485865" cy="3459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419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188640"/>
            <a:ext cx="5688632" cy="273630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Проблему поддержания интереса к 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предмету и развития </a:t>
            </a: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творческой личности ребёнка успешно решаю через занятость </a:t>
            </a:r>
            <a:r>
              <a:rPr lang="ru-RU" sz="1800" b="1" dirty="0">
                <a:latin typeface="Times New Roman" pitchFamily="18" charset="0"/>
                <a:ea typeface="Times New Roman"/>
                <a:cs typeface="Times New Roman" pitchFamily="18" charset="0"/>
              </a:rPr>
              <a:t>обучающихся в творческом объединении «Радужная кисть». Внеурочная деятельность обучающихся в данном кружке,  способствует формированию и развитию художественно - эстетических навыков,  содействует укреплению самодисциплины, развитию самоорганизации и самоконтроля, появлению навыков содержательного проведения досуга, позволяет формировать у кружковцев практические навыки изобразительной грамоты.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6296" y="4581128"/>
            <a:ext cx="1450504" cy="15450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9640" r="5040" b="7334"/>
          <a:stretch/>
        </p:blipFill>
        <p:spPr bwMode="auto">
          <a:xfrm>
            <a:off x="3419872" y="3068960"/>
            <a:ext cx="5264299" cy="3639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школа5\Desktop\фото РК\IMG_2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7541" y="1385773"/>
            <a:ext cx="3816424" cy="286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59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Отличительной особенностью данной программы являются методы организации познавательной деятельности в работе с источниками информации</a:t>
            </a:r>
            <a:r>
              <a:rPr lang="ru-RU" sz="20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: научная и художественная литература; музейные экспонаты; работа с натуры.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Такая работа  формирует у детей  навыки самостоятельной работы с различными источниками информации.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2520280" cy="31249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135854" cy="2351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96650"/>
            <a:ext cx="4137050" cy="31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33697"/>
            <a:ext cx="3763054" cy="2824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133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Times New Roman"/>
                <a:ea typeface="Times New Roman"/>
              </a:rPr>
              <a:t>Общение с </a:t>
            </a:r>
            <a:r>
              <a:rPr lang="ru-RU" sz="2400" b="1" dirty="0" smtClean="0">
                <a:latin typeface="Times New Roman"/>
                <a:ea typeface="Times New Roman"/>
              </a:rPr>
              <a:t>художником-профессионалом, мастером-ремесленником, тем, кто </a:t>
            </a:r>
            <a:r>
              <a:rPr lang="ru-RU" sz="2400" b="1" dirty="0">
                <a:latin typeface="Times New Roman"/>
                <a:ea typeface="Times New Roman"/>
              </a:rPr>
              <a:t>обладает </a:t>
            </a:r>
            <a:r>
              <a:rPr lang="ru-RU" sz="2400" b="1" dirty="0" smtClean="0">
                <a:latin typeface="Times New Roman"/>
                <a:ea typeface="Times New Roman"/>
              </a:rPr>
              <a:t>профессиональными навыками и интересным жизненным </a:t>
            </a:r>
            <a:r>
              <a:rPr lang="ru-RU" sz="2400" b="1" dirty="0">
                <a:latin typeface="Times New Roman"/>
                <a:ea typeface="Times New Roman"/>
              </a:rPr>
              <a:t>опытом, дает возможность подростку смотреть на себя по-новому.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14" y="2636912"/>
            <a:ext cx="5624107" cy="4221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школа5\Desktop\с телефона\100APPLE\PFYR11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385192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3030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3322712" cy="52174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Занятия в кружке </a:t>
            </a: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«Радужная кисть» способствуют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формированию умения транслировать свои мысли и чувства через творчество.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Попадая на кружковые занятия, ребёнок погружается в творческую атмосферу, чувствуя себя свободно и раскрепощенно. Для детей это пространство является не просто игровым - они воспринимают его как отдельный увлекательный мир.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34" y="260648"/>
            <a:ext cx="4535830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228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764704"/>
            <a:ext cx="5223753" cy="1224136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Цель </a:t>
            </a:r>
            <a:r>
              <a:rPr lang="ru-RU" sz="2200" b="1" dirty="0">
                <a:latin typeface="Times New Roman" pitchFamily="18" charset="0"/>
                <a:ea typeface="Times New Roman"/>
                <a:cs typeface="Times New Roman" pitchFamily="18" charset="0"/>
              </a:rPr>
              <a:t>программы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: в практической </a:t>
            </a:r>
            <a:r>
              <a:rPr lang="ru-RU" sz="2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деятельностной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 форме в процессе личного художественного творчества обучающие развивают композиционные навыки, чувство ритма, вкус к работе с художественными материалами:   акварель, гуашь, пастельные мелки, уголь и т.д. </a:t>
            </a:r>
            <a:r>
              <a:rPr lang="ru-RU" sz="36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168" y="3068960"/>
            <a:ext cx="2592288" cy="3057203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 рамках кружковой деятельности учащиеся осваивают разнообразные художественные техник: ала прима, многослойное письмо, гротеск, пальчиковая роспись, рисунок, коллаж и т.д.</a:t>
            </a:r>
            <a:endParaRPr lang="ru-RU" sz="38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64" y="332656"/>
            <a:ext cx="3589529" cy="2692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237484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88358"/>
            <a:ext cx="3146103" cy="2360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043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Формы организации образовательного деятельности:</a:t>
            </a:r>
            <a:r>
              <a:rPr lang="ru-RU" dirty="0">
                <a:ea typeface="Calibri"/>
                <a:cs typeface="Times New Roman"/>
              </a:rPr>
              <a:t/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3816424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 smtClean="0">
                <a:latin typeface="Times New Roman"/>
                <a:ea typeface="Times New Roman"/>
                <a:cs typeface="Times New Roman"/>
              </a:rPr>
              <a:t>групповые</a:t>
            </a:r>
            <a:r>
              <a:rPr lang="ru-RU" sz="2200" dirty="0">
                <a:latin typeface="Times New Roman"/>
                <a:ea typeface="Times New Roman"/>
                <a:cs typeface="Times New Roman"/>
              </a:rPr>
              <a:t>;</a:t>
            </a:r>
            <a:endParaRPr lang="ru-RU" sz="22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 smtClean="0">
                <a:latin typeface="Times New Roman"/>
                <a:ea typeface="Times New Roman"/>
                <a:cs typeface="Times New Roman"/>
              </a:rPr>
              <a:t>индивидуальные</a:t>
            </a:r>
            <a:r>
              <a:rPr lang="ru-RU" sz="2200" dirty="0">
                <a:latin typeface="Times New Roman"/>
                <a:ea typeface="Times New Roman"/>
                <a:cs typeface="Times New Roman"/>
              </a:rPr>
              <a:t>;</a:t>
            </a:r>
            <a:endParaRPr lang="ru-RU" sz="22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 smtClean="0">
                <a:latin typeface="Times New Roman"/>
                <a:ea typeface="Times New Roman"/>
                <a:cs typeface="Times New Roman"/>
              </a:rPr>
              <a:t>индивидуально-групповые</a:t>
            </a:r>
            <a:r>
              <a:rPr lang="ru-RU" sz="2200" dirty="0">
                <a:latin typeface="Times New Roman"/>
                <a:ea typeface="Times New Roman"/>
                <a:cs typeface="Times New Roman"/>
              </a:rPr>
              <a:t>;</a:t>
            </a:r>
            <a:endParaRPr lang="ru-RU" sz="22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 smtClean="0">
                <a:latin typeface="Times New Roman"/>
                <a:ea typeface="Times New Roman"/>
                <a:cs typeface="Times New Roman"/>
              </a:rPr>
              <a:t>коллективные</a:t>
            </a:r>
            <a:r>
              <a:rPr lang="ru-RU" sz="22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2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4"/>
          <a:stretch/>
        </p:blipFill>
        <p:spPr bwMode="auto">
          <a:xfrm>
            <a:off x="4723425" y="1117731"/>
            <a:ext cx="4065042" cy="2448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2"/>
          <a:stretch/>
        </p:blipFill>
        <p:spPr bwMode="auto">
          <a:xfrm>
            <a:off x="9378" y="4042858"/>
            <a:ext cx="4713114" cy="2559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60" y="3566603"/>
            <a:ext cx="3895725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4912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521</Words>
  <Application>Microsoft Office PowerPoint</Application>
  <PresentationFormat>Экран (4:3)</PresentationFormat>
  <Paragraphs>25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ВНЕКЛАССНАЯ РАБОТА ПО ИЗОБРАЗИТЕЛЬНОМУ ИСКУССТВУ</vt:lpstr>
      <vt:lpstr>«Едва ли есть высшее из наслаждений, чем наслаждение творить»                                                         Н.В. Гоголь </vt:lpstr>
      <vt:lpstr>Внеклассная работа по изобразительному творчеству - это продолжение учебно-воспитательного процесса, начатого на уроке. Ее разнообразные формы и виды дополняют и углубляют знания учащихся, а также способствуют поддержанию устойчивого интереса к изучению предмета. </vt:lpstr>
      <vt:lpstr> Проблему поддержания интереса к предмету и развития творческой личности ребёнка успешно решаю через занятость обучающихся в творческом объединении «Радужная кисть». Внеурочная деятельность обучающихся в данном кружке,  способствует формированию и развитию художественно - эстетических навыков,  содействует укреплению самодисциплины, развитию самоорганизации и самоконтроля, появлению навыков содержательного проведения досуга, позволяет формировать у кружковцев практические навыки изобразительной грамоты. </vt:lpstr>
      <vt:lpstr>Отличительной особенностью данной программы являются методы организации познавательной деятельности в работе с источниками информации: научная и художественная литература; музейные экспонаты; работа с натуры. Такая работа  формирует у детей  навыки самостоятельной работы с различными источниками информации.  </vt:lpstr>
      <vt:lpstr>Общение с художником-профессионалом, мастером-ремесленником, тем, кто обладает профессиональными навыками и интересным жизненным опытом, дает возможность подростку смотреть на себя по-новому.</vt:lpstr>
      <vt:lpstr>Презентация PowerPoint</vt:lpstr>
      <vt:lpstr>   Цель программы: в практической деятельностной форме в процессе личного художественного творчества обучающие развивают композиционные навыки, чувство ритма, вкус к работе с художественными материалами:   акварель, гуашь, пастельные мелки, уголь и т.д.  </vt:lpstr>
      <vt:lpstr>Формы организации образовательного деятельности: </vt:lpstr>
      <vt:lpstr>Формы и виды контроля</vt:lpstr>
      <vt:lpstr>На занятиях кружка активно применяется мультимедийное оборудование, позволяющее сочетать информацию различного типа (голосовую, графическую, видео- и аудиоинформацию). Усиление наглядности повышает интерес к предмету и стимулирует высокие результаты. </vt:lpstr>
      <vt:lpstr>Внеурочная работа объединяет учащихся в дружные коллективы, связанные общими интересами и увлечениями. Внеклассные занятия, в большей степени, чем урок, приспособлены для развития у учащихся самостоятельности в работе, творческой самостоятельности и изобретательности. Они позволяют глубже и конкретнее познакомить учащихся со многими вопросами художественного творчества, установить более тесную связь изучаемого теоретического материала с практикой его использования, привить и развить многие ценные практические навыки и умения.</vt:lpstr>
      <vt:lpstr>Основной смысл реализации данной программы: помогать раннему самоопределению ребёнка в будущей профессии, помочь сделать безошибочный выбор в будущем; повысить его собственную самооценку и его статус в глазах сверстников, педагогов, родителей;  дать возможность ребёнку полноценно, ярко, творчески прожить детство, развивая свои творческий потенциал, самосовершенствуясь, реализуя себя.  </vt:lpstr>
      <vt:lpstr>Полученные знания и умения выпускник сможет применить при оформления интерьера  дома, дизайна одежды, для изготовления сувениров друзьям и близким, а в будущем, при выборе профессии – педагога дополнительного образования, учителя технологии и изобразительного творчества, модельера, дизайнера интерьера, архитектора.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школа5</dc:creator>
  <cp:lastModifiedBy>школа5</cp:lastModifiedBy>
  <cp:revision>26</cp:revision>
  <dcterms:created xsi:type="dcterms:W3CDTF">2021-09-02T04:48:38Z</dcterms:created>
  <dcterms:modified xsi:type="dcterms:W3CDTF">2022-05-10T08:59:01Z</dcterms:modified>
</cp:coreProperties>
</file>