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5" r:id="rId3"/>
    <p:sldId id="286" r:id="rId4"/>
    <p:sldId id="287" r:id="rId5"/>
    <p:sldId id="288" r:id="rId6"/>
    <p:sldId id="267" r:id="rId7"/>
    <p:sldId id="292" r:id="rId8"/>
    <p:sldId id="297" r:id="rId9"/>
    <p:sldId id="298" r:id="rId10"/>
    <p:sldId id="275" r:id="rId11"/>
    <p:sldId id="276" r:id="rId12"/>
    <p:sldId id="277" r:id="rId13"/>
    <p:sldId id="285" r:id="rId14"/>
    <p:sldId id="27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9C"/>
    <a:srgbClr val="B4CD4B"/>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83312" autoAdjust="0"/>
  </p:normalViewPr>
  <p:slideViewPr>
    <p:cSldViewPr>
      <p:cViewPr varScale="1">
        <p:scale>
          <a:sx n="81" d="100"/>
          <a:sy n="81" d="100"/>
        </p:scale>
        <p:origin x="45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CA08E353-0348-4DBF-A674-DD99BAAFAB8C}"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41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08E353-0348-4DBF-A674-DD99BAAFAB8C}" type="slidenum">
              <a:rPr lang="ru-RU" smtClean="0"/>
              <a:pPr/>
              <a:t>‹#›</a:t>
            </a:fld>
            <a:endParaRPr lang="ru-RU"/>
          </a:p>
        </p:txBody>
      </p:sp>
    </p:spTree>
    <p:extLst>
      <p:ext uri="{BB962C8B-B14F-4D97-AF65-F5344CB8AC3E}">
        <p14:creationId xmlns:p14="http://schemas.microsoft.com/office/powerpoint/2010/main" val="280382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88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429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spTree>
    <p:extLst>
      <p:ext uri="{BB962C8B-B14F-4D97-AF65-F5344CB8AC3E}">
        <p14:creationId xmlns:p14="http://schemas.microsoft.com/office/powerpoint/2010/main" val="34728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5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01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54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92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spTree>
    <p:extLst>
      <p:ext uri="{BB962C8B-B14F-4D97-AF65-F5344CB8AC3E}">
        <p14:creationId xmlns:p14="http://schemas.microsoft.com/office/powerpoint/2010/main" val="153031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08E353-0348-4DBF-A674-DD99BAAFAB8C}"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9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08E353-0348-4DBF-A674-DD99BAAFAB8C}" type="slidenum">
              <a:rPr lang="ru-RU" smtClean="0"/>
              <a:pPr/>
              <a:t>‹#›</a:t>
            </a:fld>
            <a:endParaRPr lang="ru-RU"/>
          </a:p>
        </p:txBody>
      </p:sp>
    </p:spTree>
    <p:extLst>
      <p:ext uri="{BB962C8B-B14F-4D97-AF65-F5344CB8AC3E}">
        <p14:creationId xmlns:p14="http://schemas.microsoft.com/office/powerpoint/2010/main" val="267317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08E353-0348-4DBF-A674-DD99BAAFAB8C}"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2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08E353-0348-4DBF-A674-DD99BAAFAB8C}"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1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08E353-0348-4DBF-A674-DD99BAAFAB8C}" type="slidenum">
              <a:rPr lang="ru-RU" smtClean="0"/>
              <a:pPr/>
              <a:t>‹#›</a:t>
            </a:fld>
            <a:endParaRPr lang="ru-RU"/>
          </a:p>
        </p:txBody>
      </p:sp>
    </p:spTree>
    <p:extLst>
      <p:ext uri="{BB962C8B-B14F-4D97-AF65-F5344CB8AC3E}">
        <p14:creationId xmlns:p14="http://schemas.microsoft.com/office/powerpoint/2010/main" val="150405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08E353-0348-4DBF-A674-DD99BAAFAB8C}"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3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3EB878-070B-4A02-9622-65F9175762DF}"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08E353-0348-4DBF-A674-DD99BAAFAB8C}" type="slidenum">
              <a:rPr lang="ru-RU" smtClean="0"/>
              <a:pPr/>
              <a:t>‹#›</a:t>
            </a:fld>
            <a:endParaRPr lang="ru-RU"/>
          </a:p>
        </p:txBody>
      </p:sp>
    </p:spTree>
    <p:extLst>
      <p:ext uri="{BB962C8B-B14F-4D97-AF65-F5344CB8AC3E}">
        <p14:creationId xmlns:p14="http://schemas.microsoft.com/office/powerpoint/2010/main" val="165776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EB878-070B-4A02-9622-65F9175762DF}" type="datetimeFigureOut">
              <a:rPr lang="ru-RU" smtClean="0"/>
              <a:pPr/>
              <a:t>05.05.2022</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08E353-0348-4DBF-A674-DD99BAAFAB8C}" type="slidenum">
              <a:rPr lang="ru-RU" smtClean="0"/>
              <a:pPr/>
              <a:t>‹#›</a:t>
            </a:fld>
            <a:endParaRPr lang="ru-RU"/>
          </a:p>
        </p:txBody>
      </p:sp>
    </p:spTree>
    <p:extLst>
      <p:ext uri="{BB962C8B-B14F-4D97-AF65-F5344CB8AC3E}">
        <p14:creationId xmlns:p14="http://schemas.microsoft.com/office/powerpoint/2010/main" val="30706559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102991"/>
            <a:ext cx="7200800" cy="1470025"/>
          </a:xfrm>
        </p:spPr>
        <p:txBody>
          <a:bodyPr>
            <a:noAutofit/>
          </a:bodyPr>
          <a:lstStyle/>
          <a:p>
            <a:r>
              <a:rPr lang="ru-RU" b="1" dirty="0">
                <a:latin typeface="Times New Roman" panose="02020603050405020304" pitchFamily="18" charset="0"/>
                <a:cs typeface="Times New Roman" panose="02020603050405020304" pitchFamily="18" charset="0"/>
              </a:rPr>
              <a:t>В чём сила и слабость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человека? </a:t>
            </a:r>
          </a:p>
        </p:txBody>
      </p:sp>
      <p:sp>
        <p:nvSpPr>
          <p:cNvPr id="3" name="Подзаголовок 2"/>
          <p:cNvSpPr>
            <a:spLocks noGrp="1"/>
          </p:cNvSpPr>
          <p:nvPr>
            <p:ph type="subTitle" idx="1"/>
          </p:nvPr>
        </p:nvSpPr>
        <p:spPr>
          <a:xfrm>
            <a:off x="1475656" y="3692624"/>
            <a:ext cx="6092552" cy="1752600"/>
          </a:xfrm>
        </p:spPr>
        <p:txBody>
          <a:bodyPr>
            <a:noAutofit/>
          </a:bodyPr>
          <a:lstStyle/>
          <a:p>
            <a:pPr>
              <a:spcBef>
                <a:spcPts val="0"/>
              </a:spcBef>
            </a:pPr>
            <a:r>
              <a:rPr lang="ru-RU" sz="3200" b="1" dirty="0">
                <a:solidFill>
                  <a:srgbClr val="C00000"/>
                </a:solidFill>
                <a:latin typeface="Times New Roman" panose="02020603050405020304" pitchFamily="18" charset="0"/>
                <a:cs typeface="Times New Roman" panose="02020603050405020304" pitchFamily="18" charset="0"/>
              </a:rPr>
              <a:t>Выявление авторской позиции </a:t>
            </a:r>
          </a:p>
          <a:p>
            <a:pPr>
              <a:spcBef>
                <a:spcPts val="0"/>
              </a:spcBef>
            </a:pPr>
            <a:r>
              <a:rPr lang="ru-RU" sz="3200" b="1" dirty="0">
                <a:solidFill>
                  <a:srgbClr val="C00000"/>
                </a:solidFill>
                <a:latin typeface="Times New Roman" panose="02020603050405020304" pitchFamily="18" charset="0"/>
                <a:cs typeface="Times New Roman" panose="02020603050405020304" pitchFamily="18" charset="0"/>
              </a:rPr>
              <a:t>в рассказе А.П. Чехова </a:t>
            </a:r>
          </a:p>
          <a:p>
            <a:pPr>
              <a:spcBef>
                <a:spcPts val="0"/>
              </a:spcBef>
            </a:pPr>
            <a:r>
              <a:rPr lang="ru-RU" sz="3200" b="1" dirty="0">
                <a:solidFill>
                  <a:srgbClr val="C00000"/>
                </a:solidFill>
                <a:latin typeface="Times New Roman" panose="02020603050405020304" pitchFamily="18" charset="0"/>
                <a:cs typeface="Times New Roman" panose="02020603050405020304" pitchFamily="18" charset="0"/>
              </a:rPr>
              <a:t>«Размазня»</a:t>
            </a:r>
          </a:p>
        </p:txBody>
      </p:sp>
    </p:spTree>
    <p:extLst>
      <p:ext uri="{BB962C8B-B14F-4D97-AF65-F5344CB8AC3E}">
        <p14:creationId xmlns:p14="http://schemas.microsoft.com/office/powerpoint/2010/main" val="2588626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261037"/>
            <a:ext cx="6798734" cy="1015835"/>
          </a:xfrm>
        </p:spPr>
        <p:txBody>
          <a:bodyPr>
            <a:normAutofit/>
          </a:bodyPr>
          <a:lstStyle/>
          <a:p>
            <a:r>
              <a:rPr lang="ru-RU" b="1" dirty="0">
                <a:latin typeface="Times New Roman" panose="02020603050405020304" pitchFamily="18" charset="0"/>
                <a:cs typeface="Times New Roman" panose="02020603050405020304" pitchFamily="18" charset="0"/>
              </a:rPr>
              <a:t>Заголовок</a:t>
            </a:r>
          </a:p>
        </p:txBody>
      </p:sp>
      <p:sp>
        <p:nvSpPr>
          <p:cNvPr id="3" name="Объект 2"/>
          <p:cNvSpPr>
            <a:spLocks noGrp="1"/>
          </p:cNvSpPr>
          <p:nvPr>
            <p:ph idx="1"/>
          </p:nvPr>
        </p:nvSpPr>
        <p:spPr>
          <a:xfrm>
            <a:off x="755576" y="2490135"/>
            <a:ext cx="7632847" cy="3444997"/>
          </a:xfrm>
        </p:spPr>
        <p:txBody>
          <a:bodyPr>
            <a:normAutofit lnSpcReduction="10000"/>
          </a:bodyPr>
          <a:lstStyle/>
          <a:p>
            <a:pPr marL="0" indent="0" algn="just">
              <a:buNone/>
            </a:pPr>
            <a:r>
              <a:rPr lang="ru-RU" sz="2800" b="1" dirty="0"/>
              <a:t>РАЗМАЗНЯ</a:t>
            </a:r>
            <a:r>
              <a:rPr lang="ru-RU" sz="2800" dirty="0"/>
              <a:t>, -и, мн. -ей (разг.). </a:t>
            </a:r>
          </a:p>
          <a:p>
            <a:pPr algn="just">
              <a:buFont typeface="Arial" panose="020B0604020202020204" pitchFamily="34" charset="0"/>
              <a:buChar char="•"/>
            </a:pPr>
            <a:r>
              <a:rPr lang="ru-RU" sz="2800" dirty="0"/>
              <a:t>1. ж. Жидкая каша. Гречневая р. </a:t>
            </a:r>
          </a:p>
          <a:p>
            <a:pPr algn="just">
              <a:buFont typeface="Arial" panose="020B0604020202020204" pitchFamily="34" charset="0"/>
              <a:buChar char="•"/>
            </a:pPr>
            <a:r>
              <a:rPr lang="ru-RU" sz="2800" dirty="0"/>
              <a:t>2. м. и ж. Вялый, нерешительный человек (пренебр.).</a:t>
            </a:r>
          </a:p>
          <a:p>
            <a:pPr algn="just">
              <a:buFont typeface="Arial" panose="020B0604020202020204" pitchFamily="34" charset="0"/>
              <a:buChar char="•"/>
            </a:pPr>
            <a:r>
              <a:rPr lang="ru-RU" sz="2800" dirty="0"/>
              <a:t>3. ас. О чем-нибудь неопределенном, неотчетливом, неясно выраженном (неодобр.). Написал какую-то сентиментальную размазню.</a:t>
            </a:r>
          </a:p>
          <a:p>
            <a:pPr marL="0" indent="0">
              <a:buNone/>
            </a:pPr>
            <a:endParaRPr lang="ru-RU" dirty="0"/>
          </a:p>
        </p:txBody>
      </p:sp>
      <p:pic>
        <p:nvPicPr>
          <p:cNvPr id="5" name="Рисунок 4">
            <a:extLst>
              <a:ext uri="{FF2B5EF4-FFF2-40B4-BE49-F238E27FC236}">
                <a16:creationId xmlns:a16="http://schemas.microsoft.com/office/drawing/2014/main" id="{304394E8-B43F-B7EA-8FF4-6D2258771471}"/>
              </a:ext>
            </a:extLst>
          </p:cNvPr>
          <p:cNvPicPr>
            <a:picLocks noChangeAspect="1"/>
          </p:cNvPicPr>
          <p:nvPr/>
        </p:nvPicPr>
        <p:blipFill rotWithShape="1">
          <a:blip r:embed="rId2">
            <a:extLst>
              <a:ext uri="{28A0092B-C50C-407E-A947-70E740481C1C}">
                <a14:useLocalDpi xmlns:a14="http://schemas.microsoft.com/office/drawing/2010/main" val="0"/>
              </a:ext>
            </a:extLst>
          </a:blip>
          <a:srcRect t="61550" b="19550"/>
          <a:stretch/>
        </p:blipFill>
        <p:spPr>
          <a:xfrm>
            <a:off x="1547664" y="514670"/>
            <a:ext cx="6092371" cy="1151442"/>
          </a:xfrm>
          <a:prstGeom prst="rect">
            <a:avLst/>
          </a:prstGeom>
        </p:spPr>
      </p:pic>
    </p:spTree>
    <p:extLst>
      <p:ext uri="{BB962C8B-B14F-4D97-AF65-F5344CB8AC3E}">
        <p14:creationId xmlns:p14="http://schemas.microsoft.com/office/powerpoint/2010/main" val="65369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9856"/>
            <a:ext cx="8229600" cy="1143000"/>
          </a:xfrm>
        </p:spPr>
        <p:txBody>
          <a:bodyPr>
            <a:noAutofit/>
          </a:bodyPr>
          <a:lstStyle/>
          <a:p>
            <a:r>
              <a:rPr lang="ru-RU" b="1" dirty="0">
                <a:latin typeface="Times New Roman" panose="02020603050405020304" pitchFamily="18" charset="0"/>
                <a:cs typeface="Times New Roman" panose="02020603050405020304" pitchFamily="18" charset="0"/>
              </a:rPr>
              <a:t>На чьей вы стороне?</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проблематика рассказа)</a:t>
            </a:r>
          </a:p>
        </p:txBody>
      </p:sp>
      <p:sp>
        <p:nvSpPr>
          <p:cNvPr id="3" name="Объект 2"/>
          <p:cNvSpPr>
            <a:spLocks noGrp="1"/>
          </p:cNvSpPr>
          <p:nvPr>
            <p:ph idx="1"/>
          </p:nvPr>
        </p:nvSpPr>
        <p:spPr>
          <a:xfrm>
            <a:off x="721668" y="2492896"/>
            <a:ext cx="7738764" cy="3301827"/>
          </a:xfrm>
        </p:spPr>
        <p:txBody>
          <a:bodyPr>
            <a:noAutofit/>
          </a:bodyPr>
          <a:lstStyle/>
          <a:p>
            <a:pPr algn="just"/>
            <a:r>
              <a:rPr lang="ru-RU" sz="3200" dirty="0"/>
              <a:t>Что подумал рассказчик, когда смотрел в след уходящей гувернантке? </a:t>
            </a:r>
          </a:p>
          <a:p>
            <a:pPr algn="just"/>
            <a:r>
              <a:rPr lang="ru-RU" sz="3200" dirty="0"/>
              <a:t>Кто был размазней в одноименном произведении Чехова?</a:t>
            </a:r>
          </a:p>
          <a:p>
            <a:pPr algn="just"/>
            <a:r>
              <a:rPr lang="ru-RU" sz="3200" dirty="0"/>
              <a:t>Как вы считаете, было ли правильно так жестко шутить с Юлией Васильевной?</a:t>
            </a:r>
          </a:p>
        </p:txBody>
      </p:sp>
    </p:spTree>
    <p:extLst>
      <p:ext uri="{BB962C8B-B14F-4D97-AF65-F5344CB8AC3E}">
        <p14:creationId xmlns:p14="http://schemas.microsoft.com/office/powerpoint/2010/main" val="151896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1864"/>
            <a:ext cx="8229600" cy="1143000"/>
          </a:xfrm>
        </p:spPr>
        <p:txBody>
          <a:bodyPr>
            <a:noAutofit/>
          </a:bodyPr>
          <a:lstStyle/>
          <a:p>
            <a:r>
              <a:rPr lang="ru-RU" b="1" dirty="0">
                <a:latin typeface="Times New Roman" panose="02020603050405020304" pitchFamily="18" charset="0"/>
                <a:cs typeface="Times New Roman" panose="02020603050405020304" pitchFamily="18" charset="0"/>
              </a:rPr>
              <a:t>На чьей вы стороне</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проблематика рассказа)</a:t>
            </a:r>
          </a:p>
        </p:txBody>
      </p:sp>
      <p:sp>
        <p:nvSpPr>
          <p:cNvPr id="3" name="Объект 2"/>
          <p:cNvSpPr>
            <a:spLocks noGrp="1"/>
          </p:cNvSpPr>
          <p:nvPr>
            <p:ph idx="1"/>
          </p:nvPr>
        </p:nvSpPr>
        <p:spPr>
          <a:xfrm>
            <a:off x="971600" y="2571271"/>
            <a:ext cx="7344815" cy="3306001"/>
          </a:xfrm>
        </p:spPr>
        <p:txBody>
          <a:bodyPr>
            <a:normAutofit/>
          </a:bodyPr>
          <a:lstStyle/>
          <a:p>
            <a:r>
              <a:rPr lang="ru-RU" sz="3200" dirty="0"/>
              <a:t>Почему хозяин так поступил? </a:t>
            </a:r>
          </a:p>
          <a:p>
            <a:r>
              <a:rPr lang="ru-RU" sz="3200" dirty="0"/>
              <a:t>Кто вызывает твои симпатии? </a:t>
            </a:r>
          </a:p>
          <a:p>
            <a:r>
              <a:rPr lang="ru-RU" sz="3200" dirty="0"/>
              <a:t>Жалко ли тебе гувернантку? </a:t>
            </a:r>
          </a:p>
          <a:p>
            <a:r>
              <a:rPr lang="ru-RU" sz="3200" dirty="0"/>
              <a:t>Хотели бы вы, чтобы вам преподали подобный урок?</a:t>
            </a:r>
          </a:p>
        </p:txBody>
      </p:sp>
    </p:spTree>
    <p:extLst>
      <p:ext uri="{BB962C8B-B14F-4D97-AF65-F5344CB8AC3E}">
        <p14:creationId xmlns:p14="http://schemas.microsoft.com/office/powerpoint/2010/main" val="247586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92696"/>
            <a:ext cx="7848872" cy="1303867"/>
          </a:xfrm>
        </p:spPr>
        <p:txBody>
          <a:bodyPr>
            <a:normAutofit fontScale="90000"/>
          </a:bodyPr>
          <a:lstStyle/>
          <a:p>
            <a:r>
              <a:rPr lang="ru-RU" b="1" dirty="0">
                <a:latin typeface="Times New Roman" panose="02020603050405020304" pitchFamily="18" charset="0"/>
                <a:cs typeface="Times New Roman" panose="02020603050405020304" pitchFamily="18" charset="0"/>
              </a:rPr>
              <a:t>Кольца Венна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анализ ключевой фразы текста)</a:t>
            </a:r>
          </a:p>
        </p:txBody>
      </p:sp>
      <p:graphicFrame>
        <p:nvGraphicFramePr>
          <p:cNvPr id="5" name="Таблица 4"/>
          <p:cNvGraphicFramePr>
            <a:graphicFrameLocks noGrp="1"/>
          </p:cNvGraphicFramePr>
          <p:nvPr>
            <p:extLst>
              <p:ext uri="{D42A27DB-BD31-4B8C-83A1-F6EECF244321}">
                <p14:modId xmlns:p14="http://schemas.microsoft.com/office/powerpoint/2010/main" val="3107235579"/>
              </p:ext>
            </p:extLst>
          </p:nvPr>
        </p:nvGraphicFramePr>
        <p:xfrm>
          <a:off x="827584" y="2060848"/>
          <a:ext cx="7632847" cy="3816423"/>
        </p:xfrm>
        <a:graphic>
          <a:graphicData uri="http://schemas.openxmlformats.org/drawingml/2006/table">
            <a:tbl>
              <a:tblPr firstRow="1" bandRow="1">
                <a:tableStyleId>{5C22544A-7EE6-4342-B048-85BDC9FD1C3A}</a:tableStyleId>
              </a:tblPr>
              <a:tblGrid>
                <a:gridCol w="2544283">
                  <a:extLst>
                    <a:ext uri="{9D8B030D-6E8A-4147-A177-3AD203B41FA5}">
                      <a16:colId xmlns:a16="http://schemas.microsoft.com/office/drawing/2014/main" val="20000"/>
                    </a:ext>
                  </a:extLst>
                </a:gridCol>
                <a:gridCol w="2544283">
                  <a:extLst>
                    <a:ext uri="{9D8B030D-6E8A-4147-A177-3AD203B41FA5}">
                      <a16:colId xmlns:a16="http://schemas.microsoft.com/office/drawing/2014/main" val="20001"/>
                    </a:ext>
                  </a:extLst>
                </a:gridCol>
                <a:gridCol w="2544281">
                  <a:extLst>
                    <a:ext uri="{9D8B030D-6E8A-4147-A177-3AD203B41FA5}">
                      <a16:colId xmlns:a16="http://schemas.microsoft.com/office/drawing/2014/main" val="20002"/>
                    </a:ext>
                  </a:extLst>
                </a:gridCol>
              </a:tblGrid>
              <a:tr h="404348">
                <a:tc>
                  <a:txBody>
                    <a:bodyPr/>
                    <a:lstStyle/>
                    <a:p>
                      <a:pPr algn="ctr">
                        <a:lnSpc>
                          <a:spcPct val="115000"/>
                        </a:lnSpc>
                        <a:spcAft>
                          <a:spcPts val="0"/>
                        </a:spcAft>
                      </a:pPr>
                      <a:r>
                        <a:rPr lang="ru-RU" sz="2400" b="1" dirty="0">
                          <a:effectLst/>
                          <a:latin typeface="Times New Roman" panose="02020603050405020304" pitchFamily="18" charset="0"/>
                          <a:ea typeface="+mj-ea"/>
                          <a:cs typeface="Times New Roman" panose="02020603050405020304" pitchFamily="18" charset="0"/>
                        </a:rPr>
                        <a:t>Герой</a:t>
                      </a:r>
                    </a:p>
                  </a:txBody>
                  <a:tcPr marL="68580" marR="68580" marT="0" marB="0">
                    <a:lnR w="28575"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ru-RU" sz="2400" b="1" dirty="0">
                          <a:solidFill>
                            <a:srgbClr val="000000"/>
                          </a:solidFill>
                          <a:effectLst/>
                          <a:latin typeface="Times New Roman" panose="02020603050405020304" pitchFamily="18" charset="0"/>
                          <a:ea typeface="+mj-ea"/>
                          <a:cs typeface="Times New Roman" panose="02020603050405020304" pitchFamily="18" charset="0"/>
                        </a:rPr>
                        <a:t>Общее</a:t>
                      </a:r>
                      <a:endParaRPr lang="ru-RU" sz="2400" b="1" dirty="0">
                        <a:effectLst/>
                        <a:latin typeface="Times New Roman" panose="02020603050405020304" pitchFamily="18" charset="0"/>
                        <a:ea typeface="+mj-ea"/>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0000"/>
                          </a:solidFill>
                          <a:effectLst/>
                          <a:latin typeface="Times New Roman" panose="02020603050405020304" pitchFamily="18" charset="0"/>
                          <a:ea typeface="Times New Roman"/>
                          <a:cs typeface="Times New Roman" panose="02020603050405020304" pitchFamily="18" charset="0"/>
                        </a:rPr>
                        <a:t>Автор</a:t>
                      </a:r>
                      <a:endParaRPr lang="ru-RU" sz="2400" b="1" dirty="0">
                        <a:effectLst/>
                        <a:latin typeface="Times New Roman" panose="02020603050405020304" pitchFamily="18" charset="0"/>
                        <a:ea typeface="Times New Roman"/>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374753">
                <a:tc>
                  <a:txBody>
                    <a:bodyPr/>
                    <a:lstStyle/>
                    <a:p>
                      <a:pPr algn="l">
                        <a:lnSpc>
                          <a:spcPct val="115000"/>
                        </a:lnSpc>
                        <a:spcAft>
                          <a:spcPts val="0"/>
                        </a:spcAft>
                      </a:pPr>
                      <a:r>
                        <a:rPr lang="ru-RU" sz="2000" b="0" dirty="0">
                          <a:effectLst/>
                          <a:latin typeface="Times New Roman" panose="02020603050405020304" pitchFamily="18" charset="0"/>
                          <a:ea typeface="+mj-ea"/>
                          <a:cs typeface="Times New Roman" panose="02020603050405020304" pitchFamily="18" charset="0"/>
                        </a:rPr>
                        <a:t>Герой считает, что легко на свете быть сильным и воспитывать слабых.</a:t>
                      </a: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l">
                        <a:lnSpc>
                          <a:spcPct val="115000"/>
                        </a:lnSpc>
                        <a:spcAft>
                          <a:spcPts val="0"/>
                        </a:spcAft>
                      </a:pPr>
                      <a:r>
                        <a:rPr lang="ru-RU" sz="2000" b="0" dirty="0">
                          <a:solidFill>
                            <a:srgbClr val="000000"/>
                          </a:solidFill>
                          <a:effectLst/>
                          <a:latin typeface="Times New Roman" panose="02020603050405020304" pitchFamily="18" charset="0"/>
                          <a:ea typeface="+mj-ea"/>
                          <a:cs typeface="Times New Roman" panose="02020603050405020304" pitchFamily="18" charset="0"/>
                        </a:rPr>
                        <a:t>Легко на этом свете быть сильным.</a:t>
                      </a:r>
                      <a:endParaRPr lang="ru-RU" sz="2000" b="0" dirty="0">
                        <a:effectLst/>
                        <a:latin typeface="Times New Roman" panose="02020603050405020304" pitchFamily="18" charset="0"/>
                        <a:ea typeface="+mj-ea"/>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15000"/>
                        </a:lnSpc>
                        <a:spcAft>
                          <a:spcPts val="0"/>
                        </a:spcAft>
                      </a:pPr>
                      <a:r>
                        <a:rPr lang="ru-RU" sz="2000" b="0" dirty="0">
                          <a:solidFill>
                            <a:srgbClr val="000000"/>
                          </a:solidFill>
                          <a:effectLst/>
                          <a:latin typeface="Times New Roman" panose="02020603050405020304" pitchFamily="18" charset="0"/>
                          <a:ea typeface="Times New Roman"/>
                          <a:cs typeface="Times New Roman" panose="02020603050405020304" pitchFamily="18" charset="0"/>
                        </a:rPr>
                        <a:t>Автор считает, что легко на свете быть сильным среди</a:t>
                      </a:r>
                      <a:r>
                        <a:rPr lang="ru-RU" sz="2000" b="0" baseline="0" dirty="0">
                          <a:solidFill>
                            <a:srgbClr val="000000"/>
                          </a:solidFill>
                          <a:effectLst/>
                          <a:latin typeface="Times New Roman" panose="02020603050405020304" pitchFamily="18" charset="0"/>
                          <a:ea typeface="Times New Roman"/>
                          <a:cs typeface="Times New Roman" panose="02020603050405020304" pitchFamily="18" charset="0"/>
                        </a:rPr>
                        <a:t> слабых</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37322">
                <a:tc>
                  <a:txBody>
                    <a:bodyPr/>
                    <a:lstStyle/>
                    <a:p>
                      <a:pPr algn="l">
                        <a:lnSpc>
                          <a:spcPct val="115000"/>
                        </a:lnSpc>
                        <a:spcAft>
                          <a:spcPts val="0"/>
                        </a:spcAft>
                      </a:pPr>
                      <a:endParaRPr lang="ru-RU" sz="2000" b="0" dirty="0">
                        <a:effectLst/>
                        <a:latin typeface="Times New Roman" panose="02020603050405020304" pitchFamily="18" charset="0"/>
                        <a:ea typeface="+mj-ea"/>
                        <a:cs typeface="Times New Roman" panose="02020603050405020304" pitchFamily="18" charset="0"/>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a:lnSpc>
                          <a:spcPct val="115000"/>
                        </a:lnSpc>
                        <a:spcAft>
                          <a:spcPts val="0"/>
                        </a:spcAft>
                      </a:pPr>
                      <a:r>
                        <a:rPr lang="ru-RU" sz="2000" b="0" dirty="0">
                          <a:solidFill>
                            <a:srgbClr val="000000"/>
                          </a:solidFill>
                          <a:effectLst/>
                          <a:latin typeface="Times New Roman" panose="02020603050405020304" pitchFamily="18" charset="0"/>
                          <a:ea typeface="+mj-ea"/>
                          <a:cs typeface="Times New Roman" panose="02020603050405020304" pitchFamily="18" charset="0"/>
                        </a:rPr>
                        <a:t>И герой, и автор подчёркивают, что главным качеством в человеке должна быть сила.</a:t>
                      </a:r>
                      <a:endParaRPr lang="ru-RU" sz="2000" b="0" dirty="0">
                        <a:effectLst/>
                        <a:latin typeface="Times New Roman" panose="02020603050405020304" pitchFamily="18" charset="0"/>
                        <a:ea typeface="+mj-ea"/>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a:endParaRPr lang="ru-RU" sz="2000" b="0" dirty="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316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311" y="1061864"/>
            <a:ext cx="7648129" cy="1143000"/>
          </a:xfrm>
        </p:spPr>
        <p:txBody>
          <a:bodyPr>
            <a:noAutofit/>
          </a:bodyPr>
          <a:lstStyle/>
          <a:p>
            <a:r>
              <a:rPr lang="ru-RU" b="1" dirty="0">
                <a:latin typeface="Times New Roman" panose="02020603050405020304" pitchFamily="18" charset="0"/>
                <a:cs typeface="Times New Roman" panose="02020603050405020304" pitchFamily="18" charset="0"/>
              </a:rPr>
              <a:t>В чём сила и слабость человека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по мнению автора?</a:t>
            </a:r>
          </a:p>
        </p:txBody>
      </p:sp>
      <p:sp>
        <p:nvSpPr>
          <p:cNvPr id="3" name="Объект 2"/>
          <p:cNvSpPr>
            <a:spLocks noGrp="1"/>
          </p:cNvSpPr>
          <p:nvPr>
            <p:ph idx="1"/>
          </p:nvPr>
        </p:nvSpPr>
        <p:spPr>
          <a:xfrm>
            <a:off x="884312" y="2564904"/>
            <a:ext cx="7288088" cy="1397424"/>
          </a:xfrm>
        </p:spPr>
        <p:txBody>
          <a:bodyPr/>
          <a:lstStyle/>
          <a:p>
            <a:r>
              <a:rPr lang="ru-RU" sz="3600" b="1" dirty="0"/>
              <a:t>Мини-сочинение</a:t>
            </a:r>
            <a:r>
              <a:rPr lang="ru-RU" dirty="0"/>
              <a:t> </a:t>
            </a:r>
          </a:p>
        </p:txBody>
      </p:sp>
      <p:pic>
        <p:nvPicPr>
          <p:cNvPr id="4" name="Рисунок 3">
            <a:extLst>
              <a:ext uri="{FF2B5EF4-FFF2-40B4-BE49-F238E27FC236}">
                <a16:creationId xmlns:a16="http://schemas.microsoft.com/office/drawing/2014/main" id="{4CE8EDD3-97C7-E264-5CEF-894ED4458032}"/>
              </a:ext>
            </a:extLst>
          </p:cNvPr>
          <p:cNvPicPr>
            <a:picLocks noChangeAspect="1"/>
          </p:cNvPicPr>
          <p:nvPr/>
        </p:nvPicPr>
        <p:blipFill rotWithShape="1">
          <a:blip r:embed="rId2">
            <a:extLst>
              <a:ext uri="{28A0092B-C50C-407E-A947-70E740481C1C}">
                <a14:useLocalDpi xmlns:a14="http://schemas.microsoft.com/office/drawing/2010/main" val="0"/>
              </a:ext>
            </a:extLst>
          </a:blip>
          <a:srcRect t="61550" b="19550"/>
          <a:stretch/>
        </p:blipFill>
        <p:spPr>
          <a:xfrm>
            <a:off x="1763688" y="5013176"/>
            <a:ext cx="6092371" cy="1151442"/>
          </a:xfrm>
          <a:prstGeom prst="rect">
            <a:avLst/>
          </a:prstGeom>
        </p:spPr>
      </p:pic>
    </p:spTree>
    <p:extLst>
      <p:ext uri="{BB962C8B-B14F-4D97-AF65-F5344CB8AC3E}">
        <p14:creationId xmlns:p14="http://schemas.microsoft.com/office/powerpoint/2010/main" val="254412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915337"/>
            <a:ext cx="7848872" cy="1303867"/>
          </a:xfrm>
        </p:spPr>
        <p:txBody>
          <a:bodyPr>
            <a:noAutofit/>
          </a:bodyPr>
          <a:lstStyle/>
          <a:p>
            <a:r>
              <a:rPr lang="ru-RU" sz="4400" b="1" dirty="0">
                <a:latin typeface="Times New Roman" panose="02020603050405020304" pitchFamily="18" charset="0"/>
                <a:cs typeface="Times New Roman" panose="02020603050405020304" pitchFamily="18" charset="0"/>
              </a:rPr>
              <a:t>История рассказа А.П. Чехова</a:t>
            </a:r>
          </a:p>
        </p:txBody>
      </p:sp>
      <p:sp>
        <p:nvSpPr>
          <p:cNvPr id="3" name="Объект 2"/>
          <p:cNvSpPr>
            <a:spLocks noGrp="1"/>
          </p:cNvSpPr>
          <p:nvPr>
            <p:ph idx="4294967295"/>
          </p:nvPr>
        </p:nvSpPr>
        <p:spPr>
          <a:xfrm>
            <a:off x="611560" y="1844824"/>
            <a:ext cx="7848872" cy="4529138"/>
          </a:xfrm>
        </p:spPr>
        <p:txBody>
          <a:bodyPr>
            <a:normAutofit fontScale="92500"/>
          </a:bodyPr>
          <a:lstStyle/>
          <a:p>
            <a:pPr marL="0" indent="0">
              <a:buNone/>
            </a:pPr>
            <a:endParaRPr lang="ru-RU" dirty="0"/>
          </a:p>
          <a:p>
            <a:pPr algn="just">
              <a:buSzPct val="130000"/>
            </a:pPr>
            <a:r>
              <a:rPr lang="ru-RU" b="1" dirty="0"/>
              <a:t>Рассказ «Размазня» написан в 1888 году. Впервые опубликован 19 февраля в юмористическом журнале «Осколки» в 1888 году. </a:t>
            </a:r>
          </a:p>
          <a:p>
            <a:pPr algn="just"/>
            <a:r>
              <a:rPr lang="ru-RU" b="1" dirty="0"/>
              <a:t>Рассказ написан А.П. Чеховым , когда писателя волновало настоящее и будущее России. В России шла капитализация , становились прочнее товарно- денежные отношения. А.П. Чехов  беспокоился за душевное благополучие людей, гуманизм, который должен одержать верх. Многие герои Чехова ощущают тупик, исчерпанность прежних форм жизни, но не знают, как иначе устроить ее, куда двигаться..</a:t>
            </a:r>
          </a:p>
        </p:txBody>
      </p:sp>
      <p:pic>
        <p:nvPicPr>
          <p:cNvPr id="5" name="Рисунок 4">
            <a:extLst>
              <a:ext uri="{FF2B5EF4-FFF2-40B4-BE49-F238E27FC236}">
                <a16:creationId xmlns:a16="http://schemas.microsoft.com/office/drawing/2014/main" id="{898453B0-FFE1-C1D1-798A-67E89300012E}"/>
              </a:ext>
            </a:extLst>
          </p:cNvPr>
          <p:cNvPicPr>
            <a:picLocks noChangeAspect="1"/>
          </p:cNvPicPr>
          <p:nvPr/>
        </p:nvPicPr>
        <p:blipFill rotWithShape="1">
          <a:blip r:embed="rId2">
            <a:extLst>
              <a:ext uri="{28A0092B-C50C-407E-A947-70E740481C1C}">
                <a14:useLocalDpi xmlns:a14="http://schemas.microsoft.com/office/drawing/2010/main" val="0"/>
              </a:ext>
            </a:extLst>
          </a:blip>
          <a:srcRect b="84855"/>
          <a:stretch/>
        </p:blipFill>
        <p:spPr>
          <a:xfrm>
            <a:off x="2049268" y="620689"/>
            <a:ext cx="5187028" cy="785594"/>
          </a:xfrm>
          <a:prstGeom prst="rect">
            <a:avLst/>
          </a:prstGeom>
        </p:spPr>
      </p:pic>
    </p:spTree>
    <p:extLst>
      <p:ext uri="{BB962C8B-B14F-4D97-AF65-F5344CB8AC3E}">
        <p14:creationId xmlns:p14="http://schemas.microsoft.com/office/powerpoint/2010/main" val="211837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2633" y="1484784"/>
            <a:ext cx="6798734" cy="936104"/>
          </a:xfrm>
        </p:spPr>
        <p:txBody>
          <a:bodyPr>
            <a:normAutofit fontScale="90000"/>
          </a:bodyPr>
          <a:lstStyle/>
          <a:p>
            <a:r>
              <a:rPr lang="ru-RU" sz="4900" b="1" dirty="0">
                <a:latin typeface="Times New Roman" panose="02020603050405020304" pitchFamily="18" charset="0"/>
                <a:cs typeface="Times New Roman" panose="02020603050405020304" pitchFamily="18" charset="0"/>
              </a:rPr>
              <a:t>Авторская позиция</a:t>
            </a:r>
            <a:br>
              <a:rPr lang="ru-RU" dirty="0"/>
            </a:br>
            <a:endParaRPr lang="ru-RU" dirty="0"/>
          </a:p>
        </p:txBody>
      </p:sp>
      <p:sp>
        <p:nvSpPr>
          <p:cNvPr id="3" name="Объект 2"/>
          <p:cNvSpPr>
            <a:spLocks noGrp="1"/>
          </p:cNvSpPr>
          <p:nvPr>
            <p:ph idx="1"/>
          </p:nvPr>
        </p:nvSpPr>
        <p:spPr>
          <a:xfrm>
            <a:off x="719572" y="2522478"/>
            <a:ext cx="7704856" cy="1368152"/>
          </a:xfrm>
        </p:spPr>
        <p:txBody>
          <a:bodyPr>
            <a:normAutofit/>
          </a:bodyPr>
          <a:lstStyle/>
          <a:p>
            <a:pPr marL="0" indent="0" algn="just">
              <a:lnSpc>
                <a:spcPct val="75000"/>
              </a:lnSpc>
              <a:buNone/>
            </a:pPr>
            <a:r>
              <a:rPr lang="ru-RU" b="1" dirty="0"/>
              <a:t>Авторская позиция </a:t>
            </a:r>
            <a:r>
              <a:rPr lang="ru-RU" dirty="0"/>
              <a:t>— понимание и оценка писателем характеров людей, событий, идейных, философских и нравственных проблем, поставленных в литературном произведении.</a:t>
            </a:r>
          </a:p>
          <a:p>
            <a:pPr marL="0" indent="0" algn="just">
              <a:lnSpc>
                <a:spcPct val="75000"/>
              </a:lnSpc>
              <a:buNone/>
            </a:pPr>
            <a:endParaRPr lang="ru-RU" dirty="0"/>
          </a:p>
          <a:p>
            <a:endParaRPr lang="ru-RU" dirty="0"/>
          </a:p>
        </p:txBody>
      </p:sp>
      <p:graphicFrame>
        <p:nvGraphicFramePr>
          <p:cNvPr id="4" name="Таблица 4">
            <a:extLst>
              <a:ext uri="{FF2B5EF4-FFF2-40B4-BE49-F238E27FC236}">
                <a16:creationId xmlns:a16="http://schemas.microsoft.com/office/drawing/2014/main" id="{FC0DE59A-F2A9-4408-E1DF-06F0FF1F01DE}"/>
              </a:ext>
            </a:extLst>
          </p:cNvPr>
          <p:cNvGraphicFramePr>
            <a:graphicFrameLocks noGrp="1"/>
          </p:cNvGraphicFramePr>
          <p:nvPr>
            <p:extLst>
              <p:ext uri="{D42A27DB-BD31-4B8C-83A1-F6EECF244321}">
                <p14:modId xmlns:p14="http://schemas.microsoft.com/office/powerpoint/2010/main" val="1287930170"/>
              </p:ext>
            </p:extLst>
          </p:nvPr>
        </p:nvGraphicFramePr>
        <p:xfrm>
          <a:off x="899977" y="3853775"/>
          <a:ext cx="7272423" cy="2651760"/>
        </p:xfrm>
        <a:graphic>
          <a:graphicData uri="http://schemas.openxmlformats.org/drawingml/2006/table">
            <a:tbl>
              <a:tblPr firstRow="1" bandRow="1">
                <a:tableStyleId>{5C22544A-7EE6-4342-B048-85BDC9FD1C3A}</a:tableStyleId>
              </a:tblPr>
              <a:tblGrid>
                <a:gridCol w="3008574">
                  <a:extLst>
                    <a:ext uri="{9D8B030D-6E8A-4147-A177-3AD203B41FA5}">
                      <a16:colId xmlns:a16="http://schemas.microsoft.com/office/drawing/2014/main" val="757072787"/>
                    </a:ext>
                  </a:extLst>
                </a:gridCol>
                <a:gridCol w="4263849">
                  <a:extLst>
                    <a:ext uri="{9D8B030D-6E8A-4147-A177-3AD203B41FA5}">
                      <a16:colId xmlns:a16="http://schemas.microsoft.com/office/drawing/2014/main" val="922251353"/>
                    </a:ext>
                  </a:extLst>
                </a:gridCol>
              </a:tblGrid>
              <a:tr h="2376264">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Заголовок</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Поступки героев</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Пейзаж</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Портрет</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2400" b="1" dirty="0">
                        <a:solidFill>
                          <a:schemeClr val="tx1"/>
                        </a:solidFil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2400" b="1" dirty="0">
                        <a:solidFill>
                          <a:schemeClr val="tx1"/>
                        </a:solidFil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2400"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Интерьер</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Композиция</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Взаимоотношения героев</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400" b="1" dirty="0">
                          <a:solidFill>
                            <a:schemeClr val="tx1"/>
                          </a:solidFill>
                        </a:rPr>
                        <a:t>Речевая характеристика героев</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2400" b="1" dirty="0">
                        <a:solidFill>
                          <a:schemeClr val="tx1"/>
                        </a:solidFil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2400"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71353"/>
                  </a:ext>
                </a:extLst>
              </a:tr>
            </a:tbl>
          </a:graphicData>
        </a:graphic>
      </p:graphicFrame>
      <p:pic>
        <p:nvPicPr>
          <p:cNvPr id="6" name="Рисунок 5">
            <a:extLst>
              <a:ext uri="{FF2B5EF4-FFF2-40B4-BE49-F238E27FC236}">
                <a16:creationId xmlns:a16="http://schemas.microsoft.com/office/drawing/2014/main" id="{C8E80068-7ACF-A4A3-7E8D-7B5A76211BFD}"/>
              </a:ext>
            </a:extLst>
          </p:cNvPr>
          <p:cNvPicPr>
            <a:picLocks noChangeAspect="1"/>
          </p:cNvPicPr>
          <p:nvPr/>
        </p:nvPicPr>
        <p:blipFill rotWithShape="1">
          <a:blip r:embed="rId2">
            <a:extLst>
              <a:ext uri="{28A0092B-C50C-407E-A947-70E740481C1C}">
                <a14:useLocalDpi xmlns:a14="http://schemas.microsoft.com/office/drawing/2010/main" val="0"/>
              </a:ext>
            </a:extLst>
          </a:blip>
          <a:srcRect l="-61" t="80780" r="61" b="1895"/>
          <a:stretch/>
        </p:blipFill>
        <p:spPr>
          <a:xfrm>
            <a:off x="2051720" y="620688"/>
            <a:ext cx="5139620" cy="890427"/>
          </a:xfrm>
          <a:prstGeom prst="rect">
            <a:avLst/>
          </a:prstGeom>
        </p:spPr>
      </p:pic>
    </p:spTree>
    <p:extLst>
      <p:ext uri="{BB962C8B-B14F-4D97-AF65-F5344CB8AC3E}">
        <p14:creationId xmlns:p14="http://schemas.microsoft.com/office/powerpoint/2010/main" val="267186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47252"/>
            <a:ext cx="8291264" cy="997572"/>
          </a:xfrm>
        </p:spPr>
        <p:txBody>
          <a:bodyPr>
            <a:noAutofit/>
          </a:bodyPr>
          <a:lstStyle/>
          <a:p>
            <a:r>
              <a:rPr lang="ru-RU" sz="4400" b="1" dirty="0">
                <a:latin typeface="Times New Roman" panose="02020603050405020304" pitchFamily="18" charset="0"/>
                <a:cs typeface="Times New Roman" panose="02020603050405020304" pitchFamily="18" charset="0"/>
              </a:rPr>
              <a:t>Словарная работа</a:t>
            </a:r>
            <a:br>
              <a:rPr lang="ru-RU" sz="4400" b="1" dirty="0">
                <a:latin typeface="Times New Roman" panose="02020603050405020304" pitchFamily="18" charset="0"/>
                <a:cs typeface="Times New Roman" panose="02020603050405020304" pitchFamily="18" charset="0"/>
              </a:rPr>
            </a:br>
            <a:r>
              <a:rPr lang="ru-RU" sz="4400" b="1" dirty="0">
                <a:latin typeface="Times New Roman" panose="02020603050405020304" pitchFamily="18" charset="0"/>
                <a:cs typeface="Times New Roman" panose="02020603050405020304" pitchFamily="18" charset="0"/>
              </a:rPr>
              <a:t>( погружение в эпоху)</a:t>
            </a:r>
          </a:p>
        </p:txBody>
      </p:sp>
      <p:sp>
        <p:nvSpPr>
          <p:cNvPr id="3" name="Объект 2"/>
          <p:cNvSpPr>
            <a:spLocks noGrp="1"/>
          </p:cNvSpPr>
          <p:nvPr>
            <p:ph idx="1"/>
          </p:nvPr>
        </p:nvSpPr>
        <p:spPr>
          <a:xfrm>
            <a:off x="683568" y="2348881"/>
            <a:ext cx="7704856" cy="1944215"/>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ГУВЕРНАНТКА</a:t>
            </a:r>
            <a:r>
              <a:rPr lang="ru-RU" dirty="0">
                <a:latin typeface="Times New Roman" panose="02020603050405020304" pitchFamily="18" charset="0"/>
                <a:cs typeface="Times New Roman" panose="02020603050405020304" pitchFamily="18" charset="0"/>
              </a:rPr>
              <a:t> (фр. </a:t>
            </a:r>
            <a:r>
              <a:rPr lang="ru-RU" dirty="0" err="1">
                <a:latin typeface="Times New Roman" panose="02020603050405020304" pitchFamily="18" charset="0"/>
                <a:cs typeface="Times New Roman" panose="02020603050405020304" pitchFamily="18" charset="0"/>
              </a:rPr>
              <a:t>gouverner</a:t>
            </a:r>
            <a:r>
              <a:rPr lang="ru-RU" dirty="0">
                <a:latin typeface="Times New Roman" panose="02020603050405020304" pitchFamily="18" charset="0"/>
                <a:cs typeface="Times New Roman" panose="02020603050405020304" pitchFamily="18" charset="0"/>
              </a:rPr>
              <a:t> - управитель) - нанятая воспитательница детей в семье. В отличие от няни воспитывает детей более старшего возраста и занимается с ними определенными учебными предметами (прежде всего иностранным языком).</a:t>
            </a:r>
          </a:p>
        </p:txBody>
      </p:sp>
      <p:pic>
        <p:nvPicPr>
          <p:cNvPr id="5" name="Рисунок 4">
            <a:extLst>
              <a:ext uri="{FF2B5EF4-FFF2-40B4-BE49-F238E27FC236}">
                <a16:creationId xmlns:a16="http://schemas.microsoft.com/office/drawing/2014/main" id="{5F7AE153-0BB2-FF59-15F5-579EAA7A7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029536"/>
            <a:ext cx="3816424" cy="2207776"/>
          </a:xfrm>
          <a:prstGeom prst="rect">
            <a:avLst/>
          </a:prstGeom>
        </p:spPr>
      </p:pic>
    </p:spTree>
    <p:extLst>
      <p:ext uri="{BB962C8B-B14F-4D97-AF65-F5344CB8AC3E}">
        <p14:creationId xmlns:p14="http://schemas.microsoft.com/office/powerpoint/2010/main" val="390819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A3A20E-48C2-D645-1F83-9987D2A35EF6}"/>
              </a:ext>
            </a:extLst>
          </p:cNvPr>
          <p:cNvSpPr>
            <a:spLocks noGrp="1"/>
          </p:cNvSpPr>
          <p:nvPr>
            <p:ph type="title"/>
          </p:nvPr>
        </p:nvSpPr>
        <p:spPr/>
        <p:txBody>
          <a:bodyPr>
            <a:normAutofit fontScale="90000"/>
          </a:bodyPr>
          <a:lstStyle/>
          <a:p>
            <a:r>
              <a:rPr lang="ru-RU" sz="4400" b="1" dirty="0">
                <a:latin typeface="Times New Roman" panose="02020603050405020304" pitchFamily="18" charset="0"/>
                <a:cs typeface="Times New Roman" panose="02020603050405020304" pitchFamily="18" charset="0"/>
              </a:rPr>
              <a:t>Словарная работа</a:t>
            </a:r>
            <a:br>
              <a:rPr lang="ru-RU" sz="4400" b="1" dirty="0">
                <a:latin typeface="Times New Roman" panose="02020603050405020304" pitchFamily="18" charset="0"/>
                <a:cs typeface="Times New Roman" panose="02020603050405020304" pitchFamily="18" charset="0"/>
              </a:rPr>
            </a:br>
            <a:r>
              <a:rPr lang="ru-RU" sz="4400" b="1" dirty="0">
                <a:latin typeface="Times New Roman" panose="02020603050405020304" pitchFamily="18" charset="0"/>
                <a:cs typeface="Times New Roman" panose="02020603050405020304" pitchFamily="18" charset="0"/>
              </a:rPr>
              <a:t>( погружение в эпоху)</a:t>
            </a:r>
          </a:p>
        </p:txBody>
      </p:sp>
      <p:sp>
        <p:nvSpPr>
          <p:cNvPr id="3" name="Объект 2">
            <a:extLst>
              <a:ext uri="{FF2B5EF4-FFF2-40B4-BE49-F238E27FC236}">
                <a16:creationId xmlns:a16="http://schemas.microsoft.com/office/drawing/2014/main" id="{A9F92750-5E2C-0317-0FC9-6C546B9EC89D}"/>
              </a:ext>
            </a:extLst>
          </p:cNvPr>
          <p:cNvSpPr>
            <a:spLocks noGrp="1"/>
          </p:cNvSpPr>
          <p:nvPr>
            <p:ph idx="1"/>
          </p:nvPr>
        </p:nvSpPr>
        <p:spPr>
          <a:xfrm>
            <a:off x="827584" y="2490135"/>
            <a:ext cx="5040560" cy="3675169"/>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СЮРТУК</a:t>
            </a:r>
            <a:r>
              <a:rPr lang="ru-RU" dirty="0">
                <a:latin typeface="Times New Roman" panose="02020603050405020304" pitchFamily="18" charset="0"/>
                <a:cs typeface="Times New Roman" panose="02020603050405020304" pitchFamily="18" charset="0"/>
              </a:rPr>
              <a:t> (устар., от фр. </a:t>
            </a:r>
            <a:r>
              <a:rPr lang="ru-RU" dirty="0" err="1">
                <a:latin typeface="Times New Roman" panose="02020603050405020304" pitchFamily="18" charset="0"/>
                <a:cs typeface="Times New Roman" panose="02020603050405020304" pitchFamily="18" charset="0"/>
              </a:rPr>
              <a:t>surtout</a:t>
            </a:r>
            <a:r>
              <a:rPr lang="ru-RU" dirty="0">
                <a:latin typeface="Times New Roman" panose="02020603050405020304" pitchFamily="18" charset="0"/>
                <a:cs typeface="Times New Roman" panose="02020603050405020304" pitchFamily="18" charset="0"/>
              </a:rPr>
              <a:t> - широкая верхняя одежда). Мужская двубортная одежда с длинными почти до колен полами, в талию, обычно с отложным воротником.</a:t>
            </a:r>
          </a:p>
          <a:p>
            <a:pPr marL="0" indent="0">
              <a:buNone/>
            </a:pPr>
            <a:endParaRPr lang="ru-RU" dirty="0"/>
          </a:p>
          <a:p>
            <a:pPr marL="0" indent="0">
              <a:buNone/>
            </a:pPr>
            <a:endParaRPr lang="ru-RU" dirty="0"/>
          </a:p>
          <a:p>
            <a:pPr marL="0" indent="0">
              <a:buNone/>
            </a:pPr>
            <a:r>
              <a:rPr lang="ru-RU" b="1" dirty="0" err="1"/>
              <a:t>Merci</a:t>
            </a:r>
            <a:r>
              <a:rPr lang="ru-RU" dirty="0"/>
              <a:t> ( франц.) – благодарю.</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61" t="5039" r="10317" b="5136"/>
          <a:stretch/>
        </p:blipFill>
        <p:spPr bwMode="auto">
          <a:xfrm flipH="1">
            <a:off x="6084168" y="2497667"/>
            <a:ext cx="2166342" cy="344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60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a:latin typeface="Times New Roman" panose="02020603050405020304" pitchFamily="18" charset="0"/>
                <a:cs typeface="Times New Roman" panose="02020603050405020304" pitchFamily="18" charset="0"/>
              </a:rPr>
              <a:t>Словарная работа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погружение в эпоху)</a:t>
            </a:r>
          </a:p>
        </p:txBody>
      </p:sp>
      <p:sp>
        <p:nvSpPr>
          <p:cNvPr id="3" name="Объект 2"/>
          <p:cNvSpPr>
            <a:spLocks noGrp="1"/>
          </p:cNvSpPr>
          <p:nvPr>
            <p:ph idx="1"/>
          </p:nvPr>
        </p:nvSpPr>
        <p:spPr>
          <a:xfrm>
            <a:off x="755576" y="2490135"/>
            <a:ext cx="7632848" cy="3603161"/>
          </a:xfrm>
        </p:spPr>
        <p:txBody>
          <a:bodyPr>
            <a:normAutofit/>
          </a:bodyPr>
          <a:lstStyle/>
          <a:p>
            <a:pPr algn="just"/>
            <a:r>
              <a:rPr lang="ru-RU" b="1" dirty="0">
                <a:latin typeface="Times New Roman" panose="02020603050405020304" pitchFamily="18" charset="0"/>
                <a:cs typeface="Times New Roman" panose="02020603050405020304" pitchFamily="18" charset="0"/>
              </a:rPr>
              <a:t>ГОРНИЧНАЯ</a:t>
            </a:r>
            <a:r>
              <a:rPr lang="ru-RU" dirty="0">
                <a:latin typeface="Times New Roman" panose="02020603050405020304" pitchFamily="18" charset="0"/>
                <a:cs typeface="Times New Roman" panose="02020603050405020304" pitchFamily="18" charset="0"/>
              </a:rPr>
              <a:t> – служанка, в обязанности которой входили уборка комнат и другие домашние работы (кроме стряпни).</a:t>
            </a:r>
          </a:p>
          <a:p>
            <a:pPr algn="just"/>
            <a:r>
              <a:rPr lang="ru-RU" b="1" dirty="0">
                <a:latin typeface="Times New Roman" panose="02020603050405020304" pitchFamily="18" charset="0"/>
                <a:cs typeface="Times New Roman" panose="02020603050405020304" pitchFamily="18" charset="0"/>
              </a:rPr>
              <a:t>ЦЕРЕМОННЫЙ</a:t>
            </a:r>
            <a:r>
              <a:rPr lang="ru-RU" dirty="0">
                <a:latin typeface="Times New Roman" panose="02020603050405020304" pitchFamily="18" charset="0"/>
                <a:cs typeface="Times New Roman" panose="02020603050405020304" pitchFamily="18" charset="0"/>
              </a:rPr>
              <a:t> — торжественный.</a:t>
            </a:r>
          </a:p>
        </p:txBody>
      </p:sp>
    </p:spTree>
    <p:extLst>
      <p:ext uri="{BB962C8B-B14F-4D97-AF65-F5344CB8AC3E}">
        <p14:creationId xmlns:p14="http://schemas.microsoft.com/office/powerpoint/2010/main" val="428018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a:latin typeface="Times New Roman" panose="02020603050405020304" pitchFamily="18" charset="0"/>
                <a:cs typeface="Times New Roman" panose="02020603050405020304" pitchFamily="18" charset="0"/>
              </a:rPr>
              <a:t>Словарная работа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погружение в эпоху)</a:t>
            </a:r>
          </a:p>
        </p:txBody>
      </p:sp>
      <p:sp>
        <p:nvSpPr>
          <p:cNvPr id="3" name="Объект 2"/>
          <p:cNvSpPr>
            <a:spLocks noGrp="1"/>
          </p:cNvSpPr>
          <p:nvPr>
            <p:ph idx="1"/>
          </p:nvPr>
        </p:nvSpPr>
        <p:spPr>
          <a:xfrm>
            <a:off x="755576" y="2490135"/>
            <a:ext cx="7632848" cy="3444997"/>
          </a:xfrm>
        </p:spPr>
        <p:txBody>
          <a:bodyPr>
            <a:normAutofit/>
          </a:bodyPr>
          <a:lstStyle/>
          <a:p>
            <a:pPr marL="0" indent="0" algn="just">
              <a:buNone/>
            </a:pPr>
            <a:r>
              <a:rPr lang="ru-RU" sz="2800" dirty="0">
                <a:latin typeface="Times New Roman" panose="02020603050405020304" pitchFamily="18" charset="0"/>
                <a:cs typeface="Times New Roman" panose="02020603050405020304" pitchFamily="18" charset="0"/>
              </a:rPr>
              <a:t>Почему герой в разговоре с гувернанткой добавляет «с» к словам: ну-с, получите-с)? (Буква же </a:t>
            </a:r>
            <a:r>
              <a:rPr lang="ru-RU" sz="2800" b="1" dirty="0">
                <a:latin typeface="Times New Roman" panose="02020603050405020304" pitchFamily="18" charset="0"/>
                <a:cs typeface="Times New Roman" panose="02020603050405020304" pitchFamily="18" charset="0"/>
              </a:rPr>
              <a:t>"с"</a:t>
            </a:r>
            <a:r>
              <a:rPr lang="ru-RU" sz="2800" dirty="0">
                <a:latin typeface="Times New Roman" panose="02020603050405020304" pitchFamily="18" charset="0"/>
                <a:cs typeface="Times New Roman" panose="02020603050405020304" pitchFamily="18" charset="0"/>
              </a:rPr>
              <a:t>, добавляемая в конце слова, обозначала сокращённое </a:t>
            </a:r>
            <a:r>
              <a:rPr lang="ru-RU" sz="2800" b="1" dirty="0">
                <a:latin typeface="Times New Roman" panose="02020603050405020304" pitchFamily="18" charset="0"/>
                <a:cs typeface="Times New Roman" panose="02020603050405020304" pitchFamily="18" charset="0"/>
              </a:rPr>
              <a:t>"сударь" </a:t>
            </a:r>
            <a:r>
              <a:rPr lang="ru-RU" sz="2800" dirty="0">
                <a:latin typeface="Times New Roman" panose="02020603050405020304" pitchFamily="18" charset="0"/>
                <a:cs typeface="Times New Roman" panose="02020603050405020304" pitchFamily="18" charset="0"/>
              </a:rPr>
              <a:t>или </a:t>
            </a:r>
            <a:r>
              <a:rPr lang="ru-RU" sz="2800" b="1" dirty="0">
                <a:latin typeface="Times New Roman" panose="02020603050405020304" pitchFamily="18" charset="0"/>
                <a:cs typeface="Times New Roman" panose="02020603050405020304" pitchFamily="18" charset="0"/>
              </a:rPr>
              <a:t>"сударыня"</a:t>
            </a:r>
            <a:r>
              <a:rPr lang="ru-RU" sz="2800" dirty="0">
                <a:latin typeface="Times New Roman" panose="02020603050405020304" pitchFamily="18" charset="0"/>
                <a:cs typeface="Times New Roman" panose="02020603050405020304" pitchFamily="18" charset="0"/>
              </a:rPr>
              <a:t>. Поэтому когда кто-то говорил: </a:t>
            </a:r>
            <a:r>
              <a:rPr lang="ru-RU" sz="2800" b="1" dirty="0">
                <a:latin typeface="Times New Roman" panose="02020603050405020304" pitchFamily="18" charset="0"/>
                <a:cs typeface="Times New Roman" panose="02020603050405020304" pitchFamily="18" charset="0"/>
              </a:rPr>
              <a:t>«Извольте-с!»</a:t>
            </a:r>
            <a:r>
              <a:rPr lang="ru-RU" sz="2800" dirty="0">
                <a:latin typeface="Times New Roman" panose="02020603050405020304" pitchFamily="18" charset="0"/>
                <a:cs typeface="Times New Roman" panose="02020603050405020304" pitchFamily="18" charset="0"/>
              </a:rPr>
              <a:t>, это следовало понимать как «Извольте, сударь или сударыня!»)</a:t>
            </a:r>
          </a:p>
        </p:txBody>
      </p:sp>
    </p:spTree>
    <p:extLst>
      <p:ext uri="{BB962C8B-B14F-4D97-AF65-F5344CB8AC3E}">
        <p14:creationId xmlns:p14="http://schemas.microsoft.com/office/powerpoint/2010/main" val="415794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045013"/>
            <a:ext cx="7776864" cy="1303867"/>
          </a:xfrm>
        </p:spPr>
        <p:txBody>
          <a:bodyPr>
            <a:noAutofit/>
          </a:bodyPr>
          <a:lstStyle/>
          <a:p>
            <a:r>
              <a:rPr lang="ru-RU" b="1" dirty="0">
                <a:latin typeface="Times New Roman" panose="02020603050405020304" pitchFamily="18" charset="0"/>
                <a:cs typeface="Times New Roman" panose="02020603050405020304" pitchFamily="18" charset="0"/>
              </a:rPr>
              <a:t>Речевая характеристика героев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91130881"/>
              </p:ext>
            </p:extLst>
          </p:nvPr>
        </p:nvGraphicFramePr>
        <p:xfrm>
          <a:off x="827584" y="2420888"/>
          <a:ext cx="7488832" cy="3762817"/>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438799">
                <a:tc>
                  <a:txBody>
                    <a:bodyPr/>
                    <a:lstStyle/>
                    <a:p>
                      <a:pPr algn="ctr"/>
                      <a:r>
                        <a:rPr lang="ru-RU" sz="2400" dirty="0"/>
                        <a:t>Юлия Васильевна</a:t>
                      </a:r>
                    </a:p>
                  </a:txBody>
                  <a:tcPr marL="75549" marR="75549"/>
                </a:tc>
                <a:tc>
                  <a:txBody>
                    <a:bodyPr/>
                    <a:lstStyle/>
                    <a:p>
                      <a:pPr algn="ctr"/>
                      <a:r>
                        <a:rPr lang="ru-RU" sz="2400" dirty="0"/>
                        <a:t>Барин(</a:t>
                      </a:r>
                      <a:r>
                        <a:rPr lang="ru-RU" sz="2400" baseline="0" dirty="0"/>
                        <a:t> хозяин дома)</a:t>
                      </a:r>
                      <a:endParaRPr lang="ru-RU" sz="2400" dirty="0"/>
                    </a:p>
                  </a:txBody>
                  <a:tcPr marL="75549" marR="75549"/>
                </a:tc>
                <a:extLst>
                  <a:ext uri="{0D108BD9-81ED-4DB2-BD59-A6C34878D82A}">
                    <a16:rowId xmlns:a16="http://schemas.microsoft.com/office/drawing/2014/main" val="10000"/>
                  </a:ext>
                </a:extLst>
              </a:tr>
              <a:tr h="3305617">
                <a:tc>
                  <a:txBody>
                    <a:bodyPr/>
                    <a:lstStyle/>
                    <a:p>
                      <a:r>
                        <a:rPr lang="ru-RU" sz="2000" dirty="0"/>
                        <a:t>Васильевна вспыхнула и затеребила оборочку, но... ни слова!..</a:t>
                      </a:r>
                    </a:p>
                    <a:p>
                      <a:endParaRPr lang="ru-RU" sz="2000" dirty="0"/>
                    </a:p>
                    <a:p>
                      <a:r>
                        <a:rPr lang="ru-RU" sz="2000" dirty="0"/>
                        <a:t>Она нервно закашляла, засморкалась, но — ни слова!..</a:t>
                      </a:r>
                    </a:p>
                    <a:p>
                      <a:endParaRPr lang="ru-RU" sz="2000" dirty="0"/>
                    </a:p>
                    <a:p>
                      <a:r>
                        <a:rPr lang="ru-RU" sz="2000" dirty="0"/>
                        <a:t>Оба глаза наполнились слезами... На длинном хорошеньком носике выступил пот.</a:t>
                      </a:r>
                    </a:p>
                  </a:txBody>
                  <a:tcPr marL="75549" marR="75549"/>
                </a:tc>
                <a:tc>
                  <a:txBody>
                    <a:bodyPr/>
                    <a:lstStyle/>
                    <a:p>
                      <a:r>
                        <a:rPr lang="ru-RU" sz="2000" dirty="0"/>
                        <a:t>Говорит уверенно, самодовольно, высокомерно, наслаждаясь собственной возможностью проучить героиню.</a:t>
                      </a:r>
                    </a:p>
                    <a:p>
                      <a:endParaRPr lang="ru-RU" sz="2000" dirty="0"/>
                    </a:p>
                  </a:txBody>
                  <a:tcPr marL="75549" marR="75549"/>
                </a:tc>
                <a:extLst>
                  <a:ext uri="{0D108BD9-81ED-4DB2-BD59-A6C34878D82A}">
                    <a16:rowId xmlns:a16="http://schemas.microsoft.com/office/drawing/2014/main" val="10001"/>
                  </a:ext>
                </a:extLst>
              </a:tr>
            </a:tbl>
          </a:graphicData>
        </a:graphic>
      </p:graphicFrame>
      <p:pic>
        <p:nvPicPr>
          <p:cNvPr id="8" name="Рисунок 7">
            <a:extLst>
              <a:ext uri="{FF2B5EF4-FFF2-40B4-BE49-F238E27FC236}">
                <a16:creationId xmlns:a16="http://schemas.microsoft.com/office/drawing/2014/main" id="{DFC3814E-2623-9E85-B37F-2AA1323C2411}"/>
              </a:ext>
            </a:extLst>
          </p:cNvPr>
          <p:cNvPicPr>
            <a:picLocks noChangeAspect="1"/>
          </p:cNvPicPr>
          <p:nvPr/>
        </p:nvPicPr>
        <p:blipFill rotWithShape="1">
          <a:blip r:embed="rId2">
            <a:extLst>
              <a:ext uri="{28A0092B-C50C-407E-A947-70E740481C1C}">
                <a14:useLocalDpi xmlns:a14="http://schemas.microsoft.com/office/drawing/2010/main" val="0"/>
              </a:ext>
            </a:extLst>
          </a:blip>
          <a:srcRect l="-61" t="80780" r="61" b="1895"/>
          <a:stretch/>
        </p:blipFill>
        <p:spPr>
          <a:xfrm>
            <a:off x="2051720" y="620688"/>
            <a:ext cx="5139620" cy="890427"/>
          </a:xfrm>
          <a:prstGeom prst="rect">
            <a:avLst/>
          </a:prstGeom>
        </p:spPr>
      </p:pic>
    </p:spTree>
    <p:extLst>
      <p:ext uri="{BB962C8B-B14F-4D97-AF65-F5344CB8AC3E}">
        <p14:creationId xmlns:p14="http://schemas.microsoft.com/office/powerpoint/2010/main" val="71537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latin typeface="Times New Roman" panose="02020603050405020304" pitchFamily="18" charset="0"/>
                <a:cs typeface="Times New Roman" panose="02020603050405020304" pitchFamily="18" charset="0"/>
              </a:rPr>
              <a:t>Характеристика героев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02362878"/>
              </p:ext>
            </p:extLst>
          </p:nvPr>
        </p:nvGraphicFramePr>
        <p:xfrm>
          <a:off x="827584" y="2490788"/>
          <a:ext cx="7488832" cy="268224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370840">
                <a:tc>
                  <a:txBody>
                    <a:bodyPr/>
                    <a:lstStyle/>
                    <a:p>
                      <a:pPr algn="ctr"/>
                      <a:r>
                        <a:rPr lang="ru-RU" sz="2400" dirty="0"/>
                        <a:t>Юлия Васильевна</a:t>
                      </a:r>
                    </a:p>
                  </a:txBody>
                  <a:tcPr marL="75549" marR="75549"/>
                </a:tc>
                <a:tc>
                  <a:txBody>
                    <a:bodyPr/>
                    <a:lstStyle/>
                    <a:p>
                      <a:pPr algn="ctr"/>
                      <a:r>
                        <a:rPr lang="ru-RU" sz="2400" dirty="0"/>
                        <a:t>Барин ( хозяин дома)</a:t>
                      </a:r>
                    </a:p>
                  </a:txBody>
                  <a:tcPr marL="75549" marR="75549"/>
                </a:tc>
                <a:extLst>
                  <a:ext uri="{0D108BD9-81ED-4DB2-BD59-A6C34878D82A}">
                    <a16:rowId xmlns:a16="http://schemas.microsoft.com/office/drawing/2014/main" val="10000"/>
                  </a:ext>
                </a:extLst>
              </a:tr>
              <a:tr h="370840">
                <a:tc>
                  <a:txBody>
                    <a:bodyPr/>
                    <a:lstStyle/>
                    <a:p>
                      <a:r>
                        <a:rPr lang="ru-RU" sz="2000" dirty="0"/>
                        <a:t>Скромная, добросовестная , вынужденная терпеть несправедливость, она благодарит его за «малые деньги», «ведь другие и вовсе не платили». Сказала она дрожащим голосом.</a:t>
                      </a:r>
                    </a:p>
                    <a:p>
                      <a:endParaRPr lang="ru-RU" sz="2000" dirty="0"/>
                    </a:p>
                  </a:txBody>
                  <a:tcPr marL="75549" marR="75549"/>
                </a:tc>
                <a:tc>
                  <a:txBody>
                    <a:bodyPr/>
                    <a:lstStyle/>
                    <a:p>
                      <a:pPr algn="just"/>
                      <a:r>
                        <a:rPr lang="ru-RU" sz="2000" dirty="0"/>
                        <a:t>Самодовольный, уверенный в своей правоте. Верит в то, что подобные уроки «жизни» необходимы таким людям, как Юлия Васильевна.</a:t>
                      </a:r>
                    </a:p>
                    <a:p>
                      <a:endParaRPr lang="ru-RU" sz="2000" dirty="0"/>
                    </a:p>
                  </a:txBody>
                  <a:tcPr marL="75549" marR="75549"/>
                </a:tc>
                <a:extLst>
                  <a:ext uri="{0D108BD9-81ED-4DB2-BD59-A6C34878D82A}">
                    <a16:rowId xmlns:a16="http://schemas.microsoft.com/office/drawing/2014/main" val="10001"/>
                  </a:ext>
                </a:extLst>
              </a:tr>
            </a:tbl>
          </a:graphicData>
        </a:graphic>
      </p:graphicFrame>
      <p:pic>
        <p:nvPicPr>
          <p:cNvPr id="5" name="Рисунок 4">
            <a:extLst>
              <a:ext uri="{FF2B5EF4-FFF2-40B4-BE49-F238E27FC236}">
                <a16:creationId xmlns:a16="http://schemas.microsoft.com/office/drawing/2014/main" id="{47BFB29B-0853-CF33-719F-18AC5A5989D8}"/>
              </a:ext>
            </a:extLst>
          </p:cNvPr>
          <p:cNvPicPr>
            <a:picLocks noChangeAspect="1"/>
          </p:cNvPicPr>
          <p:nvPr/>
        </p:nvPicPr>
        <p:blipFill rotWithShape="1">
          <a:blip r:embed="rId2">
            <a:extLst>
              <a:ext uri="{28A0092B-C50C-407E-A947-70E740481C1C}">
                <a14:useLocalDpi xmlns:a14="http://schemas.microsoft.com/office/drawing/2010/main" val="0"/>
              </a:ext>
            </a:extLst>
          </a:blip>
          <a:srcRect l="-61" t="80780" r="61" b="1895"/>
          <a:stretch/>
        </p:blipFill>
        <p:spPr>
          <a:xfrm>
            <a:off x="2051720" y="620688"/>
            <a:ext cx="5139620" cy="890427"/>
          </a:xfrm>
          <a:prstGeom prst="rect">
            <a:avLst/>
          </a:prstGeom>
        </p:spPr>
      </p:pic>
    </p:spTree>
    <p:extLst>
      <p:ext uri="{BB962C8B-B14F-4D97-AF65-F5344CB8AC3E}">
        <p14:creationId xmlns:p14="http://schemas.microsoft.com/office/powerpoint/2010/main" val="41824349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636</TotalTime>
  <Words>668</Words>
  <Application>Microsoft Office PowerPoint</Application>
  <PresentationFormat>Экран (4:3)</PresentationFormat>
  <Paragraphs>69</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Garamond</vt:lpstr>
      <vt:lpstr>Times New Roman</vt:lpstr>
      <vt:lpstr>Натуральные материалы</vt:lpstr>
      <vt:lpstr>В чём сила и слабость  человека? </vt:lpstr>
      <vt:lpstr>История рассказа А.П. Чехова</vt:lpstr>
      <vt:lpstr>Авторская позиция </vt:lpstr>
      <vt:lpstr>Словарная работа ( погружение в эпоху)</vt:lpstr>
      <vt:lpstr>Словарная работа ( погружение в эпоху)</vt:lpstr>
      <vt:lpstr>Словарная работа ( погружение в эпоху)</vt:lpstr>
      <vt:lpstr>Словарная работа ( погружение в эпоху)</vt:lpstr>
      <vt:lpstr>Речевая характеристика героев</vt:lpstr>
      <vt:lpstr>Характеристика героев</vt:lpstr>
      <vt:lpstr>Заголовок</vt:lpstr>
      <vt:lpstr>На чьей вы стороне? ( проблематика рассказа)</vt:lpstr>
      <vt:lpstr>На чьей вы стороне ( проблематика рассказа)</vt:lpstr>
      <vt:lpstr>Кольца Венна ( анализ ключевой фразы текста)</vt:lpstr>
      <vt:lpstr>В чём сила и слабость человека  по мнению автора?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dc:title>
  <dc:creator>Ирина</dc:creator>
  <cp:lastModifiedBy>Valeriy Simonov</cp:lastModifiedBy>
  <cp:revision>40</cp:revision>
  <dcterms:created xsi:type="dcterms:W3CDTF">2022-04-07T13:53:36Z</dcterms:created>
  <dcterms:modified xsi:type="dcterms:W3CDTF">2022-05-05T17:45:29Z</dcterms:modified>
</cp:coreProperties>
</file>