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272" r:id="rId3"/>
    <p:sldId id="259" r:id="rId4"/>
    <p:sldId id="269" r:id="rId5"/>
    <p:sldId id="267" r:id="rId6"/>
    <p:sldId id="260" r:id="rId7"/>
    <p:sldId id="266" r:id="rId8"/>
    <p:sldId id="263" r:id="rId9"/>
    <p:sldId id="262" r:id="rId10"/>
    <p:sldId id="265" r:id="rId11"/>
    <p:sldId id="280" r:id="rId12"/>
    <p:sldId id="273" r:id="rId13"/>
    <p:sldId id="264" r:id="rId14"/>
    <p:sldId id="278" r:id="rId15"/>
    <p:sldId id="276" r:id="rId16"/>
    <p:sldId id="275" r:id="rId17"/>
    <p:sldId id="279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 autoAdjust="0"/>
    <p:restoredTop sz="92652" autoAdjust="0"/>
  </p:normalViewPr>
  <p:slideViewPr>
    <p:cSldViewPr>
      <p:cViewPr varScale="1">
        <p:scale>
          <a:sx n="78" d="100"/>
          <a:sy n="78" d="100"/>
        </p:scale>
        <p:origin x="72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081D0-D564-4481-AB5F-67296C01FAAD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0DFFA-01FE-4BE7-80CC-D7A19258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0DFFA-01FE-4BE7-80CC-D7A19258FF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6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0DFFA-01FE-4BE7-80CC-D7A19258FF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7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0DFFA-01FE-4BE7-80CC-D7A19258FF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4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0DFFA-01FE-4BE7-80CC-D7A19258FFE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0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DC744D-B21B-41E5-B92B-C418B0C5B1AE}" type="datetimeFigureOut">
              <a:rPr lang="ru-RU" smtClean="0"/>
              <a:pPr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interesnyefakty.org/wp-content/uploads/neveroyatnye-fakty-ob-organah-chuvstv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5995" y="1268760"/>
            <a:ext cx="51124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ПО БИОЛОГИИ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437112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БИОЛОГИИ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Черчесова Рита Ханджериевна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2204864"/>
            <a:ext cx="6451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0C0"/>
                </a:solidFill>
              </a:rPr>
              <a:t>МОИ АНАЛИЗАТОРЫ</a:t>
            </a:r>
            <a:endParaRPr lang="ru-RU" sz="5400" b="1" dirty="0">
              <a:ln/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1900" y="260648"/>
            <a:ext cx="1967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№7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179512" y="5301208"/>
            <a:ext cx="2304256" cy="1440160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ГЛАЗ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ручное управление 8"/>
          <p:cNvSpPr/>
          <p:nvPr/>
        </p:nvSpPr>
        <p:spPr>
          <a:xfrm>
            <a:off x="6804248" y="5301208"/>
            <a:ext cx="2232248" cy="1440160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УХО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148478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УЛИТКА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2780928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ПЕРИЛИМФА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407707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НАКОВАЛЬНЯ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3429000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ПАЛОЧКИ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83768" y="2852936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132856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ОВАЛЬНОЕ ОКНО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2040" y="2708920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СЕТЧАТКА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83768" y="3501008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МОЛОТОЧЕК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83768" y="155679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КОЛБОЧКИ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335699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92280" y="2060848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СТРЕМЯЧКО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92280" y="2708920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СКЛЕРА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83768" y="220486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ЙОДОПСИН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32040" y="400506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ЗРАЧОК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092280" y="1412776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ЕВСТАХИЕВА ТРУБА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83768" y="407707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РОДОПСИН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9832" y="90872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СОРТИРОВОЧНЫЙ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95736" y="5013176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Распределите термины по органам. Время 5 минут. Максимальное количество баллов равно количеству правильно распределенных слов.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5536" y="2132856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АМПУЛА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95536" y="83671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МАКУЛА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092280" y="400506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ХРУСТАЛИК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092280" y="335699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РАДУЖКА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39937" y="797383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ОКРУГЛОЕ ОКНО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932040" y="148478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МАКУЛА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483768" y="283123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ПРЕДДВЕРИЕ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32040" y="335699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КОРТИЕВ ОРГАН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16632"/>
            <a:ext cx="1967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№8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2955" y="6314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«</a:t>
            </a: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СОБЕРИ СХЕМУ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5536" y="62068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Из предложенных терминов соберите схему восприятия звуков.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Ответ запишите в виде последовательности цифр.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Максимальный балл – 5.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  Баллы присуждаются только за правильно собранную схему</a:t>
            </a: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492896"/>
            <a:ext cx="3168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ОВАЛЬНОЕ ОКНО</a:t>
            </a:r>
          </a:p>
          <a:p>
            <a:r>
              <a:rPr lang="ru-RU" dirty="0" smtClean="0"/>
              <a:t>1. СТРЕМЕЧКО</a:t>
            </a:r>
          </a:p>
          <a:p>
            <a:r>
              <a:rPr lang="ru-RU" dirty="0" smtClean="0"/>
              <a:t>9. НАКОВАЛЬНЯ</a:t>
            </a:r>
          </a:p>
          <a:p>
            <a:r>
              <a:rPr lang="ru-RU" dirty="0" smtClean="0"/>
              <a:t>4.  ПЕРЕПОНКА</a:t>
            </a:r>
          </a:p>
          <a:p>
            <a:r>
              <a:rPr lang="ru-RU" dirty="0" smtClean="0"/>
              <a:t>10. СЛУХОВОЙ ПРОХОД</a:t>
            </a:r>
          </a:p>
          <a:p>
            <a:r>
              <a:rPr lang="ru-RU" dirty="0" smtClean="0"/>
              <a:t>11. УШНАЯ РАКОВИНА</a:t>
            </a:r>
          </a:p>
          <a:p>
            <a:r>
              <a:rPr lang="ru-RU" dirty="0" smtClean="0"/>
              <a:t>3. ВИСОЧНАЯ ДОЛЯ КБП</a:t>
            </a:r>
          </a:p>
          <a:p>
            <a:r>
              <a:rPr lang="ru-RU" dirty="0" smtClean="0"/>
              <a:t>12. СЛУХОВОЙ НЕРВ</a:t>
            </a:r>
          </a:p>
          <a:p>
            <a:r>
              <a:rPr lang="ru-RU" dirty="0" smtClean="0"/>
              <a:t>5. МОЛОТОЧЕК</a:t>
            </a:r>
          </a:p>
          <a:p>
            <a:r>
              <a:rPr lang="ru-RU" dirty="0" smtClean="0"/>
              <a:t>8. ПОКРОВНАЯ МЕМБРАНА</a:t>
            </a:r>
          </a:p>
          <a:p>
            <a:r>
              <a:rPr lang="ru-RU" dirty="0" smtClean="0"/>
              <a:t>2. ВОЛОСКОВЫЕ КЛЕТКИ</a:t>
            </a:r>
          </a:p>
          <a:p>
            <a:r>
              <a:rPr lang="ru-RU" dirty="0" smtClean="0"/>
              <a:t>6. СЛУХОВОЙ НЕРВ</a:t>
            </a:r>
          </a:p>
        </p:txBody>
      </p:sp>
    </p:spTree>
    <p:extLst>
      <p:ext uri="{BB962C8B-B14F-4D97-AF65-F5344CB8AC3E}">
        <p14:creationId xmlns:p14="http://schemas.microsoft.com/office/powerpoint/2010/main" val="17282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4253" b="1052"/>
          <a:stretch/>
        </p:blipFill>
        <p:spPr>
          <a:xfrm>
            <a:off x="4175450" y="1412776"/>
            <a:ext cx="4548967" cy="3240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21059" y="64003"/>
            <a:ext cx="22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№9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5" y="476672"/>
            <a:ext cx="272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«КРОССВОРД»</a:t>
            </a:r>
            <a:endParaRPr lang="ru-RU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794816"/>
              </p:ext>
            </p:extLst>
          </p:nvPr>
        </p:nvGraphicFramePr>
        <p:xfrm>
          <a:off x="467544" y="1484784"/>
          <a:ext cx="5064491" cy="511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4" imgW="5946213" imgH="4522889" progId="Word.Document.12">
                  <p:embed/>
                </p:oleObj>
              </mc:Choice>
              <mc:Fallback>
                <p:oleObj name="Документ" r:id="rId4" imgW="5946213" imgH="45228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484784"/>
                        <a:ext cx="5064491" cy="5112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8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1886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«РЕШИ РЕБУС»</a:t>
            </a:r>
            <a:endParaRPr lang="ru-RU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244356" cy="3619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86916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Решите ребус и запишите ответ на листочке.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За правильное прочтение 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–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5 баллов.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Время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3 минуты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26503" y="116632"/>
            <a:ext cx="2122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№10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783" y="188640"/>
            <a:ext cx="2122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№11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0789" y="116632"/>
            <a:ext cx="30721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«КАПИТАНСКИЙ»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052736"/>
            <a:ext cx="78193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Капитаны </a:t>
            </a: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команд выходят вперед и по очереди вытаскивают из мешка вопросы, на который им предстоит ответить. На обдумывание дается минута. Если капитан не смог ответить, то вопрос переадресовывается команде. </a:t>
            </a:r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Конкурс оценивается в 5 баллов.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Ответ команды- в 1 балл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147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783" y="188640"/>
            <a:ext cx="2122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№11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0789" y="116632"/>
            <a:ext cx="30721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«КАПИТАНСКИЙ»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95536" y="908720"/>
            <a:ext cx="8424936" cy="177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человек не способен чихнуть, не закрывая глаза.  Почему ?                 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Это защитная мера организма, которая позволяет избежать разрыва глазных капилляров.</a:t>
            </a:r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95536" y="3356992"/>
            <a:ext cx="7988743" cy="246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Известно, что толщина </a:t>
            </a:r>
            <a:r>
              <a:rPr lang="ru-RU" altLang="ru-RU" sz="2400" dirty="0">
                <a:solidFill>
                  <a:srgbClr val="333333"/>
                </a:solidFill>
                <a:cs typeface="Times New Roman" panose="02020603050405020304" pitchFamily="18" charset="0"/>
              </a:rPr>
              <a:t>сетчатки глаза </a:t>
            </a: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человека составляет от </a:t>
            </a:r>
            <a:r>
              <a:rPr lang="ru-RU" altLang="ru-RU" sz="2400" dirty="0">
                <a:solidFill>
                  <a:srgbClr val="333333"/>
                </a:solidFill>
                <a:cs typeface="Times New Roman" panose="02020603050405020304" pitchFamily="18" charset="0"/>
              </a:rPr>
              <a:t>0,05 до 0,5 </a:t>
            </a: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мм, </a:t>
            </a:r>
            <a:r>
              <a:rPr lang="ru-RU" altLang="ru-RU" sz="2400" dirty="0">
                <a:solidFill>
                  <a:srgbClr val="333333"/>
                </a:solidFill>
                <a:cs typeface="Times New Roman" panose="02020603050405020304" pitchFamily="18" charset="0"/>
              </a:rPr>
              <a:t>но при этом она разделена на </a:t>
            </a: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микроскопических слои. Назовите число слоев.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alt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899592" y="6165304"/>
            <a:ext cx="799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сильный шум – 200 дБ может быстро убить человека.</a:t>
            </a:r>
            <a:endParaRPr lang="ru-RU" alt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787305"/>
            <a:ext cx="83529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9888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5013176"/>
            <a:ext cx="83529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9695" y="519335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№2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1967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№6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0789" y="116632"/>
            <a:ext cx="30721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«КАПИТАНСКИЙ»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11560" y="3717032"/>
            <a:ext cx="8136904" cy="187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Известно , что прикладывая </a:t>
            </a: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 уху </a:t>
            </a:r>
            <a:r>
              <a:rPr lang="ru-RU" alt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ракушку мы можем услышать шум. Что мы слышим?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ru-RU" alt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ru-RU" alt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Собственной </a:t>
            </a: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крови, циркулирующей по венам.</a:t>
            </a: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467544" y="1484784"/>
            <a:ext cx="80648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Известно, что очень </a:t>
            </a:r>
            <a:r>
              <a:rPr lang="ru-RU" altLang="ru-RU" sz="2400" dirty="0">
                <a:solidFill>
                  <a:srgbClr val="333333"/>
                </a:solidFill>
                <a:cs typeface="Times New Roman" panose="02020603050405020304" pitchFamily="18" charset="0"/>
              </a:rPr>
              <a:t>сильный шум </a:t>
            </a: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333333"/>
                </a:solidFill>
                <a:cs typeface="Times New Roman" panose="02020603050405020304" pitchFamily="18" charset="0"/>
              </a:rPr>
              <a:t>может быстро убить человека</a:t>
            </a: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. Назовите эту цифру в децибелах.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200 дБ</a:t>
            </a:r>
            <a:endParaRPr lang="ru-RU" alt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348880"/>
            <a:ext cx="83529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5073" y="255362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№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869160"/>
            <a:ext cx="83529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51571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№</a:t>
            </a:r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562613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Известно, что хрусталик не имеет сосудов и нервов. Его питание обеспечивается специальной жидкостью.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Назовите орган, который продуцирует эту жидкость.</a:t>
            </a:r>
          </a:p>
          <a:p>
            <a:endParaRPr lang="ru-RU" sz="2400" dirty="0" smtClean="0">
              <a:latin typeface="Comic Sans MS" panose="030F0702030302020204" pitchFamily="66" charset="0"/>
            </a:endParaRPr>
          </a:p>
          <a:p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Ресничное тело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8640"/>
            <a:ext cx="1967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№6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0789" y="116632"/>
            <a:ext cx="30721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«КАПИТАНСКИЙ»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570782" y="737000"/>
            <a:ext cx="8033665" cy="266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333333"/>
                </a:solidFill>
                <a:latin typeface="inherit"/>
                <a:cs typeface="Times New Roman" panose="02020603050405020304" pitchFamily="18" charset="0"/>
              </a:rPr>
              <a:t> </a:t>
            </a:r>
            <a:endParaRPr lang="ru-RU" alt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Известно, что человеческие слезы могут иметь </a:t>
            </a:r>
            <a:r>
              <a:rPr lang="ru-RU" altLang="ru-RU" sz="2400" dirty="0">
                <a:solidFill>
                  <a:srgbClr val="333333"/>
                </a:solidFill>
                <a:cs typeface="Times New Roman" panose="02020603050405020304" pitchFamily="18" charset="0"/>
              </a:rPr>
              <a:t>разный </a:t>
            </a: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химический. От чего это зависит?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Состав  слезы зависит </a:t>
            </a:r>
            <a:r>
              <a:rPr lang="ru-RU" altLang="ru-RU" sz="2400" dirty="0">
                <a:solidFill>
                  <a:srgbClr val="333333"/>
                </a:solidFill>
                <a:cs typeface="Times New Roman" panose="02020603050405020304" pitchFamily="18" charset="0"/>
              </a:rPr>
              <a:t>от того, страдает человек, радуется, зевает или убирает из глаза соринку</a:t>
            </a: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333333"/>
              </a:solidFill>
              <a:latin typeface="inheri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132856"/>
            <a:ext cx="83529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51571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</a:t>
            </a:r>
            <a:r>
              <a:rPr lang="ru-RU" b="1" dirty="0" smtClean="0">
                <a:solidFill>
                  <a:srgbClr val="FF0000"/>
                </a:solidFill>
              </a:rPr>
              <a:t>№</a:t>
            </a:r>
            <a:r>
              <a:rPr lang="ru-RU" sz="2000" b="1" dirty="0">
                <a:solidFill>
                  <a:srgbClr val="FF0000"/>
                </a:solidFill>
              </a:rPr>
              <a:t>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661248"/>
            <a:ext cx="83529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11215" y="251429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№</a:t>
            </a:r>
            <a:r>
              <a:rPr lang="ru-RU" sz="2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88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783" y="188640"/>
            <a:ext cx="2122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№11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8303" y="116632"/>
            <a:ext cx="29770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ambria" panose="02040503050406030204" pitchFamily="18" charset="0"/>
              </a:rPr>
              <a:t>КАПИТАНСКИЙ</a:t>
            </a: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467544" y="1484784"/>
            <a:ext cx="80648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Известно, что </a:t>
            </a: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серные железы вырабатывают секрет , который обладает сильным бактерицидным свойством. Производными каких желез они являются?</a:t>
            </a:r>
            <a:endParaRPr lang="ru-RU" altLang="ru-RU" sz="2400" dirty="0" smtClean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333333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Сальных.</a:t>
            </a:r>
            <a:endParaRPr lang="ru-RU" alt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83529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350100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 </a:t>
            </a:r>
            <a:r>
              <a:rPr lang="ru-RU" b="1" dirty="0" smtClean="0">
                <a:solidFill>
                  <a:srgbClr val="FF0000"/>
                </a:solidFill>
              </a:rPr>
              <a:t>№</a:t>
            </a:r>
            <a:r>
              <a:rPr lang="ru-RU" sz="2000" b="1" dirty="0">
                <a:solidFill>
                  <a:srgbClr val="FF0000"/>
                </a:solidFill>
              </a:rPr>
              <a:t>7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veroyatnye-fakty-ob-organah-chuvstv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5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3310" y="620688"/>
            <a:ext cx="2859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№1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74888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Comic Sans MS" pitchFamily="66" charset="0"/>
              </a:rPr>
              <a:t>« ТЕСТОВЫЙ»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3000" b="1" dirty="0" smtClean="0">
                <a:latin typeface="Comic Sans MS" pitchFamily="66" charset="0"/>
              </a:rPr>
              <a:t>За каждый правильный ответ присуждается одно очко.</a:t>
            </a:r>
          </a:p>
          <a:p>
            <a:pPr algn="ctr"/>
            <a:r>
              <a:rPr lang="ru-RU" sz="3000" b="1" dirty="0" smtClean="0">
                <a:latin typeface="Comic Sans MS" pitchFamily="66" charset="0"/>
              </a:rPr>
              <a:t> </a:t>
            </a:r>
            <a:endParaRPr lang="ru-RU" sz="2400" b="1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Максимальное количество балов за тест - 10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863" y="0"/>
            <a:ext cx="22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№2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400" y="3768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«ЛАБИРИНТ»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Дайте ответ на вопрос зашифрованный в головоломке. Буквы нужно зачеркивать только под прямым углом.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Время 5 минут. Максимальный балл-10 (5 –за прочтение</a:t>
            </a:r>
            <a:r>
              <a:rPr lang="ru-RU" sz="2400" b="1" dirty="0" smtClean="0">
                <a:latin typeface="Comic Sans MS" pitchFamily="66" charset="0"/>
              </a:rPr>
              <a:t>+5–за ответ)</a:t>
            </a:r>
            <a:endParaRPr lang="ru-RU" sz="2400" b="1" dirty="0"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92046"/>
              </p:ext>
            </p:extLst>
          </p:nvPr>
        </p:nvGraphicFramePr>
        <p:xfrm>
          <a:off x="1547664" y="2348880"/>
          <a:ext cx="63367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1096077507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1096143548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681874144"/>
                    </a:ext>
                  </a:extLst>
                </a:gridCol>
                <a:gridCol w="633670">
                  <a:extLst>
                    <a:ext uri="{9D8B030D-6E8A-4147-A177-3AD203B41FA5}">
                      <a16:colId xmlns:a16="http://schemas.microsoft.com/office/drawing/2014/main" val="1977297210"/>
                    </a:ext>
                  </a:extLst>
                </a:gridCol>
              </a:tblGrid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6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844" y="188640"/>
            <a:ext cx="22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№3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НЕСЧАСТНЫЙ СЛУЧАЙ</a:t>
            </a:r>
            <a:r>
              <a:rPr lang="ru-RU" sz="3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»</a:t>
            </a:r>
          </a:p>
          <a:p>
            <a:pPr algn="ctr"/>
            <a:r>
              <a:rPr lang="ru-RU" sz="3000" b="1" dirty="0" smtClean="0">
                <a:latin typeface="Comic Sans MS" pitchFamily="66" charset="0"/>
              </a:rPr>
              <a:t>На одной из строек Владикавказа произошел несчастный случай: один из строителей проткнул глаз проволокой. Инородное тело вошло на 2 мм левее от края  зрачка под прямым углом и уперлось в сетчатку. Какие структуры глаза были задеты? Перечислите их последовательно, друг за другом.</a:t>
            </a:r>
          </a:p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Время 5 минут. Максимальный балл равен числу правильно указанных пунктов.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967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№5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68" y="90032"/>
            <a:ext cx="86409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«ШИФРОВКА»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Из предложенных букв составить слова, имеющие отношение к теме конкурса. Буквы в слове могут повторяться.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Время 5 минут. Максимальное количество балов равно числу составленных слов.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3352" y="2996952"/>
            <a:ext cx="6780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ГСЛНХАЗЫУОЯКЖЕРВ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221088"/>
            <a:ext cx="4896544" cy="1477328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ГЛАЗ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УХО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НОС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ЯЗЫК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ХАОНЫ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СЛУХ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КОЖА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СКЛЕРА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СЛЕЗА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ВЕКО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НЕРВ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СЕРА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3789040"/>
            <a:ext cx="6696744" cy="2808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240" y="0"/>
            <a:ext cx="22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№4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221088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№1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4293096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№2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544522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Подпишите органы изображенные на слайде  За каждый правильный ответ 1 бал.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Время 7 минут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40466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ПОДПИШИ РИСУНКИ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»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56792"/>
            <a:ext cx="3666495" cy="216024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323528" y="2996952"/>
            <a:ext cx="720080" cy="7200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131840" y="2492896"/>
            <a:ext cx="504056" cy="19442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11560" y="2420888"/>
            <a:ext cx="2088232" cy="18722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35696" y="2708920"/>
            <a:ext cx="72008" cy="15121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283968" y="1844824"/>
            <a:ext cx="792088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2195736" y="1124744"/>
            <a:ext cx="1008112" cy="792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267744" y="2132856"/>
            <a:ext cx="432048" cy="22322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23928" y="3284984"/>
            <a:ext cx="144016" cy="10081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9512" y="3645024"/>
            <a:ext cx="29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67544" y="42210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979712" y="8367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004048" y="1628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995936" y="422108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195736" y="42930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987824" y="42930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835696" y="414908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2627784" y="2276872"/>
            <a:ext cx="432048" cy="22322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83768" y="4437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10</a:t>
            </a:r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1763688" y="1268760"/>
            <a:ext cx="1008112" cy="792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75656" y="10527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28" name="Picture 4" descr="Интегрированный урок физика + биология &amp;amp;quot;Глаз как оптическая система.  Особенности зрения&amp;amp;quot; урок – семинар ( 2 часа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3" r="44947" b="12816"/>
          <a:stretch/>
        </p:blipFill>
        <p:spPr bwMode="auto">
          <a:xfrm>
            <a:off x="4932040" y="1196752"/>
            <a:ext cx="38067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446" y="0"/>
            <a:ext cx="1967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№5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«НАЙДИ ОШИБКИ»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и исправьте ошибки в предложенном тексте.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altLang="ru-RU" sz="2400" dirty="0" smtClean="0">
                <a:solidFill>
                  <a:srgbClr val="43434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Органом осязания у человека является нос, а обоняния - кожа.</a:t>
            </a:r>
          </a:p>
          <a:p>
            <a:pPr marL="457200" indent="-457200">
              <a:buAutoNum type="arabicPeriod"/>
            </a:pPr>
            <a:r>
              <a:rPr lang="ru-RU" altLang="ru-RU" sz="2400" dirty="0" smtClean="0">
                <a:solidFill>
                  <a:srgbClr val="43434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 коже находятся рецепторы воспринимающие холод, тепло, прикосновение, боль и звуки.</a:t>
            </a:r>
          </a:p>
          <a:p>
            <a:pPr marL="457200" indent="-457200">
              <a:buAutoNum type="arabicPeriod"/>
            </a:pPr>
            <a:r>
              <a:rPr lang="ru-RU" altLang="ru-RU" sz="2400" dirty="0" smtClean="0">
                <a:solidFill>
                  <a:srgbClr val="43434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Наука</a:t>
            </a:r>
            <a:r>
              <a:rPr lang="ru-RU" altLang="ru-RU" sz="2400" dirty="0">
                <a:solidFill>
                  <a:srgbClr val="43434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которая изучает осязание и прикосновения как </a:t>
            </a:r>
            <a:r>
              <a:rPr lang="ru-RU" altLang="ru-RU" sz="2400" dirty="0" smtClean="0">
                <a:solidFill>
                  <a:srgbClr val="43434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таковые, называется </a:t>
            </a:r>
            <a:r>
              <a:rPr lang="ru-RU" altLang="ru-RU" sz="2400" dirty="0" err="1" smtClean="0">
                <a:solidFill>
                  <a:srgbClr val="43434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хаптикой</a:t>
            </a:r>
            <a:r>
              <a:rPr lang="ru-RU" altLang="ru-RU" sz="2400" dirty="0" smtClean="0">
                <a:solidFill>
                  <a:srgbClr val="43434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altLang="ru-RU" sz="2400" dirty="0" smtClean="0">
                <a:solidFill>
                  <a:srgbClr val="43434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Отдел анатомии, изучающий органы чувств, называется эстезиология.</a:t>
            </a:r>
          </a:p>
          <a:p>
            <a:pPr marL="457200" indent="-457200">
              <a:buFontTx/>
              <a:buAutoNum type="arabicPeriod"/>
            </a:pPr>
            <a:r>
              <a:rPr lang="ru-RU" altLang="ru-RU" sz="2400" dirty="0" smtClean="0">
                <a:solidFill>
                  <a:srgbClr val="43434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Наука</a:t>
            </a:r>
            <a:r>
              <a:rPr lang="ru-RU" sz="2400" dirty="0" smtClean="0">
                <a:latin typeface="Comic Sans MS" panose="030F0702030302020204" pitchFamily="66" charset="0"/>
              </a:rPr>
              <a:t>,  </a:t>
            </a:r>
            <a:r>
              <a:rPr lang="ru-RU" sz="2400" dirty="0">
                <a:latin typeface="Comic Sans MS" panose="030F0702030302020204" pitchFamily="66" charset="0"/>
              </a:rPr>
              <a:t>изучающая запахи и их влияние на человека, его мозг и сознание, получила название </a:t>
            </a:r>
            <a:r>
              <a:rPr lang="ru-RU" sz="2400" dirty="0" err="1" smtClean="0">
                <a:latin typeface="Comic Sans MS" panose="030F0702030302020204" pitchFamily="66" charset="0"/>
              </a:rPr>
              <a:t>одорология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  <a:r>
              <a:rPr lang="ru-RU" sz="2400" dirty="0">
                <a:latin typeface="Comic Sans MS" panose="030F0702030302020204" pitchFamily="66" charset="0"/>
              </a:rPr>
              <a:t/>
            </a:r>
            <a:br>
              <a:rPr lang="ru-RU" sz="2400" dirty="0">
                <a:latin typeface="Comic Sans MS" panose="030F0702030302020204" pitchFamily="66" charset="0"/>
              </a:rPr>
            </a:br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Время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5 минут. Количество балов -5. 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388" y="260648"/>
            <a:ext cx="22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№6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73172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«Реши задачу»  </a:t>
            </a:r>
          </a:p>
          <a:p>
            <a:r>
              <a:rPr lang="ru-RU" sz="2000" b="1" dirty="0" smtClean="0">
                <a:latin typeface="Comic Sans MS" pitchFamily="66" charset="0"/>
              </a:rPr>
              <a:t>1. Умножьте </a:t>
            </a:r>
            <a:r>
              <a:rPr lang="ru-RU" sz="2000" b="1" dirty="0" smtClean="0">
                <a:latin typeface="Comic Sans MS" pitchFamily="66" charset="0"/>
              </a:rPr>
              <a:t>число </a:t>
            </a:r>
            <a:r>
              <a:rPr lang="ru-RU" sz="2000" b="1" dirty="0" smtClean="0">
                <a:latin typeface="Comic Sans MS" pitchFamily="66" charset="0"/>
              </a:rPr>
              <a:t>равное отделам уха человека на </a:t>
            </a:r>
            <a:r>
              <a:rPr lang="ru-RU" sz="2000" b="1" dirty="0" smtClean="0">
                <a:latin typeface="Comic Sans MS" pitchFamily="66" charset="0"/>
              </a:rPr>
              <a:t>количество </a:t>
            </a:r>
            <a:r>
              <a:rPr lang="ru-RU" sz="2000" b="1" dirty="0" smtClean="0">
                <a:latin typeface="Comic Sans MS" pitchFamily="66" charset="0"/>
              </a:rPr>
              <a:t>видов рецепторов кожи. </a:t>
            </a:r>
          </a:p>
          <a:p>
            <a:r>
              <a:rPr lang="ru-RU" sz="2000" b="1" dirty="0" smtClean="0">
                <a:latin typeface="Comic Sans MS" pitchFamily="66" charset="0"/>
              </a:rPr>
              <a:t>3. Возведите полученное произведение в степень, равный  количеству видов рецепторов глазного яблока.</a:t>
            </a:r>
          </a:p>
          <a:p>
            <a:r>
              <a:rPr lang="ru-RU" sz="2000" b="1" dirty="0" smtClean="0">
                <a:latin typeface="Comic Sans MS" pitchFamily="66" charset="0"/>
              </a:rPr>
              <a:t>4. Разделите полученный результат на количество слуховых косточек.</a:t>
            </a:r>
          </a:p>
          <a:p>
            <a:r>
              <a:rPr lang="ru-RU" sz="2000" b="1" dirty="0" smtClean="0">
                <a:latin typeface="Comic Sans MS" pitchFamily="66" charset="0"/>
              </a:rPr>
              <a:t>5. От полученного частного отнимите количество слоев сетчатки глаза.</a:t>
            </a:r>
          </a:p>
          <a:p>
            <a:r>
              <a:rPr lang="ru-RU" sz="2000" b="1" dirty="0" smtClean="0">
                <a:latin typeface="Comic Sans MS" pitchFamily="66" charset="0"/>
              </a:rPr>
              <a:t>   Напишите все действия и полученный ответ на листочке</a:t>
            </a:r>
            <a:r>
              <a:rPr lang="ru-RU" sz="2800" b="1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За каждое правильное действие – 3 балла.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Время 5 минут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1827</TotalTime>
  <Words>849</Words>
  <Application>Microsoft Office PowerPoint</Application>
  <PresentationFormat>Экран (4:3)</PresentationFormat>
  <Paragraphs>239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Aharoni</vt:lpstr>
      <vt:lpstr>Batang</vt:lpstr>
      <vt:lpstr>Calibri</vt:lpstr>
      <vt:lpstr>Cambria</vt:lpstr>
      <vt:lpstr>Comic Sans MS</vt:lpstr>
      <vt:lpstr>inherit</vt:lpstr>
      <vt:lpstr>Times New Roman</vt:lpstr>
      <vt:lpstr>Tw Cen MT</vt:lpstr>
      <vt:lpstr>Wingdings</vt:lpstr>
      <vt:lpstr>Wingdings 2</vt:lpstr>
      <vt:lpstr>Обычная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User</cp:lastModifiedBy>
  <cp:revision>69</cp:revision>
  <dcterms:created xsi:type="dcterms:W3CDTF">2014-01-08T09:22:00Z</dcterms:created>
  <dcterms:modified xsi:type="dcterms:W3CDTF">2022-04-10T13:55:13Z</dcterms:modified>
</cp:coreProperties>
</file>