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56" r:id="rId3"/>
    <p:sldId id="357" r:id="rId4"/>
    <p:sldId id="358" r:id="rId5"/>
    <p:sldId id="359" r:id="rId6"/>
    <p:sldId id="360" r:id="rId7"/>
    <p:sldId id="362" r:id="rId8"/>
    <p:sldId id="3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4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6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Чтобы узнать, какие буквы пришли к нам сегодня на занятие, внимательно посмотрите на рисунок. На нем спрятались наши сегодняшние гости. Отыщите все буквы.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Давайте вспомним, что мы знаем об этих двух буквах?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Выберите команду: команду буквы Ш или команду буквы Щ. Каждый раз, когда я называю букву вашей команды, ставьте в тетради плюсик. Посмотрим, получится ли у вас не запутаться!</a:t>
            </a:r>
            <a:br>
              <a:rPr lang="ru-RU" altLang="en-US"/>
            </a:br>
            <a:r>
              <a:rPr lang="ru-RU" altLang="en-US"/>
              <a:t>Слова для задания: шутка, каша, Кощей, шок, щука, щёки, плащ, плющ, наш, Даша.</a:t>
            </a:r>
            <a:br>
              <a:rPr lang="ru-RU" altLang="en-US"/>
            </a:br>
            <a:r>
              <a:rPr lang="ru-RU" altLang="en-US"/>
              <a:t>Проверьте себя!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Приготовьтесь записывать слова в определенном порядке. Я вам буду давать подсказки, а вы отыщите нужное слово и запишите его в тетрадь.</a:t>
            </a:r>
            <a:br>
              <a:rPr lang="ru-RU" altLang="en-US"/>
            </a:br>
            <a:r>
              <a:rPr lang="ru-RU" altLang="en-US"/>
              <a:t>Подсказки:</a:t>
            </a:r>
          </a:p>
          <a:p>
            <a:r>
              <a:rPr lang="ru-RU" altLang="en-US"/>
              <a:t>-Портниха</a:t>
            </a:r>
            <a:br>
              <a:rPr lang="ru-RU" altLang="en-US"/>
            </a:br>
            <a:r>
              <a:rPr lang="ru-RU" altLang="en-US"/>
              <a:t>-Часть лица</a:t>
            </a:r>
            <a:br>
              <a:rPr lang="ru-RU" altLang="en-US"/>
            </a:br>
            <a:r>
              <a:rPr lang="ru-RU" altLang="en-US"/>
              <a:t>-Мягкая ткань</a:t>
            </a:r>
            <a:br>
              <a:rPr lang="ru-RU" altLang="en-US"/>
            </a:br>
            <a:r>
              <a:rPr lang="ru-RU" altLang="en-US"/>
              <a:t>-Палатка из веток</a:t>
            </a:r>
            <a:br>
              <a:rPr lang="ru-RU" altLang="en-US"/>
            </a:br>
            <a:r>
              <a:rPr lang="ru-RU" altLang="en-US"/>
              <a:t>-Ползучее растение</a:t>
            </a:r>
            <a:br>
              <a:rPr lang="ru-RU" altLang="en-US"/>
            </a:br>
            <a:r>
              <a:rPr lang="ru-RU" altLang="en-US"/>
              <a:t>-Пристпособление на сапоге у всадника</a:t>
            </a:r>
            <a:br>
              <a:rPr lang="ru-RU" altLang="en-US"/>
            </a:br>
            <a:r>
              <a:rPr lang="ru-RU" altLang="en-US"/>
              <a:t>Проверьте себя!</a:t>
            </a:r>
            <a:br>
              <a:rPr lang="ru-RU" altLang="en-US"/>
            </a:br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Выберите верную букву для каждого предложения.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2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14655"/>
            <a:ext cx="9144000" cy="4274185"/>
          </a:xfrm>
        </p:spPr>
        <p:txBody>
          <a:bodyPr>
            <a:normAutofit/>
          </a:bodyPr>
          <a:lstStyle/>
          <a:p>
            <a:r>
              <a:rPr lang="ru-RU" alt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Групповое занятие</a:t>
            </a:r>
            <a:br>
              <a:rPr lang="ru-RU" alt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«Развитие речи и профилактика нарушений письма и чтения»</a:t>
            </a:r>
            <a:br>
              <a:rPr lang="ru-RU" alt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класс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4696143"/>
            <a:ext cx="9144000" cy="1655762"/>
          </a:xfrm>
        </p:spPr>
        <p:txBody>
          <a:bodyPr/>
          <a:lstStyle/>
          <a:p>
            <a:r>
              <a:rPr lang="ru-RU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Дифференциация звуков и букв Ш и 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2740" y="-21590"/>
            <a:ext cx="8986520" cy="690054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680460" y="179705"/>
            <a:ext cx="2169795" cy="16979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Овал 6"/>
          <p:cNvSpPr/>
          <p:nvPr/>
        </p:nvSpPr>
        <p:spPr>
          <a:xfrm>
            <a:off x="3790315" y="840105"/>
            <a:ext cx="817880" cy="77089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Овал 7"/>
          <p:cNvSpPr/>
          <p:nvPr/>
        </p:nvSpPr>
        <p:spPr>
          <a:xfrm>
            <a:off x="9658985" y="920115"/>
            <a:ext cx="817880" cy="77089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Овал 8"/>
          <p:cNvSpPr/>
          <p:nvPr/>
        </p:nvSpPr>
        <p:spPr>
          <a:xfrm>
            <a:off x="7646035" y="2005330"/>
            <a:ext cx="817880" cy="7708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Овал 9"/>
          <p:cNvSpPr/>
          <p:nvPr/>
        </p:nvSpPr>
        <p:spPr>
          <a:xfrm>
            <a:off x="6481445" y="3940175"/>
            <a:ext cx="817880" cy="7708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1" name="Овал 10"/>
          <p:cNvSpPr/>
          <p:nvPr/>
        </p:nvSpPr>
        <p:spPr>
          <a:xfrm>
            <a:off x="7944485" y="4711065"/>
            <a:ext cx="817880" cy="77089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" name="Овал 11"/>
          <p:cNvSpPr/>
          <p:nvPr/>
        </p:nvSpPr>
        <p:spPr>
          <a:xfrm>
            <a:off x="3680460" y="5073015"/>
            <a:ext cx="817880" cy="77089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Овал 1"/>
          <p:cNvSpPr/>
          <p:nvPr/>
        </p:nvSpPr>
        <p:spPr>
          <a:xfrm>
            <a:off x="4356100" y="2211070"/>
            <a:ext cx="817880" cy="7708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2" grpId="0" bldLvl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875" y="1099185"/>
            <a:ext cx="5161915" cy="4659630"/>
          </a:xfrm>
          <a:prstGeom prst="rect">
            <a:avLst/>
          </a:prstGeom>
        </p:spPr>
      </p:pic>
      <p:pic>
        <p:nvPicPr>
          <p:cNvPr id="3" name="Замещающее содержимое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1575" y="1099185"/>
            <a:ext cx="5570855" cy="50958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47435" y="3402965"/>
            <a:ext cx="1466850" cy="140398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6705" y="4565650"/>
            <a:ext cx="1903730" cy="175577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2282825" y="5164455"/>
            <a:ext cx="368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5400" b="1"/>
              <a:t>Согласный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965" y="167640"/>
            <a:ext cx="2819400" cy="27813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295910"/>
            <a:ext cx="2819400" cy="27813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257040" y="3402965"/>
            <a:ext cx="1466850" cy="140398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2530" y="1151255"/>
            <a:ext cx="1991360" cy="1797685"/>
          </a:xfrm>
          <a:prstGeom prst="rect">
            <a:avLst/>
          </a:prstGeom>
        </p:spPr>
      </p:pic>
      <p:pic>
        <p:nvPicPr>
          <p:cNvPr id="7" name="Замещающее содержимое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3285" y="1111885"/>
            <a:ext cx="2148205" cy="19653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0" grpId="0"/>
      <p:bldP spid="10" grpId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570" y="255270"/>
            <a:ext cx="5102225" cy="47872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" y="5179060"/>
            <a:ext cx="12024995" cy="1325880"/>
          </a:xfrm>
        </p:spPr>
        <p:txBody>
          <a:bodyPr>
            <a:noAutofit/>
          </a:bodyPr>
          <a:lstStyle/>
          <a:p>
            <a:pPr algn="l"/>
            <a:r>
              <a:rPr lang="ru-RU" altLang="en-US" sz="6600"/>
              <a:t>         5                                         5                          </a:t>
            </a:r>
          </a:p>
        </p:txBody>
      </p:sp>
      <p:pic>
        <p:nvPicPr>
          <p:cNvPr id="6" name="Замещающее содержимое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260" y="1476375"/>
            <a:ext cx="3618230" cy="3266440"/>
          </a:xfrm>
          <a:prstGeom prst="rect">
            <a:avLst/>
          </a:prstGeom>
        </p:spPr>
      </p:pic>
      <p:pic>
        <p:nvPicPr>
          <p:cNvPr id="3" name="Замещающее содержимое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6780" y="1428115"/>
            <a:ext cx="3528695" cy="33623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25" y="624205"/>
            <a:ext cx="11588115" cy="56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4660" y="1744345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Шпора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3880" y="1744345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Щека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4660" y="3004185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Швея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3245" y="3004185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Шёлк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91830" y="3004185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Пещера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4660" y="4246880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Шалаш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91830" y="4246880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Плющ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73245" y="4246880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Щёголь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91830" y="1744345"/>
            <a:ext cx="3444875" cy="8496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en-US" sz="6000" b="1">
                <a:solidFill>
                  <a:schemeClr val="tx1"/>
                </a:solidFill>
                <a:latin typeface="Propisi" panose="02000508030000020003" charset="0"/>
                <a:cs typeface="Propisi" panose="02000508030000020003" charset="0"/>
              </a:rPr>
              <a:t>Плюш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DC8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DC8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DC8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DC8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DC81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DC8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42657" y="1371600"/>
            <a:ext cx="10515600" cy="4929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/>
          <a:p>
            <a:pPr marL="0" indent="0" algn="ctr">
              <a:buNone/>
            </a:pPr>
            <a:endParaRPr lang="ru-RU" altLang="en-US" sz="3200" b="1" dirty="0">
              <a:latin typeface="Propisi" panose="02000508030000020003" charset="0"/>
              <a:cs typeface="Propisi" panose="02000508030000020003" charset="0"/>
            </a:endParaRPr>
          </a:p>
          <a:p>
            <a:pPr marL="0" indent="0" algn="ctr">
              <a:buNone/>
            </a:pPr>
            <a:r>
              <a:rPr lang="ru-RU" altLang="en-US" sz="6000" b="1" dirty="0">
                <a:latin typeface="Propisi" panose="02000508030000020003" charset="0"/>
                <a:cs typeface="Propisi" panose="02000508030000020003" charset="0"/>
              </a:rPr>
              <a:t>Прощенья у тебя (прощу, прошу).</a:t>
            </a:r>
          </a:p>
          <a:p>
            <a:pPr marL="0" indent="0" algn="ctr">
              <a:buNone/>
            </a:pPr>
            <a:r>
              <a:rPr lang="ru-RU" altLang="en-US" sz="6000" b="1" dirty="0">
                <a:latin typeface="Propisi" panose="02000508030000020003" charset="0"/>
                <a:cs typeface="Propisi" panose="02000508030000020003" charset="0"/>
              </a:rPr>
              <a:t>Конечно, я тебя (прощу, прошу).</a:t>
            </a:r>
          </a:p>
          <a:p>
            <a:pPr marL="0" indent="0" algn="ctr">
              <a:buNone/>
            </a:pPr>
            <a:r>
              <a:rPr lang="ru-RU" altLang="en-US" sz="6000" b="1" dirty="0">
                <a:latin typeface="Propisi" panose="02000508030000020003" charset="0"/>
                <a:cs typeface="Propisi" panose="02000508030000020003" charset="0"/>
              </a:rPr>
              <a:t>Ученик диктант (пищит, пишет).</a:t>
            </a:r>
          </a:p>
          <a:p>
            <a:pPr marL="0" indent="0" algn="ctr">
              <a:buNone/>
            </a:pPr>
            <a:r>
              <a:rPr lang="ru-RU" altLang="en-US" sz="6000" b="1" dirty="0">
                <a:latin typeface="Propisi" panose="02000508030000020003" charset="0"/>
                <a:cs typeface="Propisi" panose="02000508030000020003" charset="0"/>
              </a:rPr>
              <a:t>Щенок в углу (пищит, пишет).</a:t>
            </a:r>
          </a:p>
        </p:txBody>
      </p:sp>
      <p:cxnSp>
        <p:nvCxnSpPr>
          <p:cNvPr id="4" name="Прямое соединение 3"/>
          <p:cNvCxnSpPr/>
          <p:nvPr/>
        </p:nvCxnSpPr>
        <p:spPr>
          <a:xfrm flipH="1">
            <a:off x="8179435" y="2602865"/>
            <a:ext cx="1541780" cy="152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 flipH="1">
            <a:off x="7597140" y="3613150"/>
            <a:ext cx="1541780" cy="152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ое соединение 5"/>
          <p:cNvCxnSpPr/>
          <p:nvPr/>
        </p:nvCxnSpPr>
        <p:spPr>
          <a:xfrm flipH="1">
            <a:off x="8679498" y="4658360"/>
            <a:ext cx="1683385" cy="165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H="1">
            <a:off x="6071870" y="5332412"/>
            <a:ext cx="1839595" cy="6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</Words>
  <Application>Microsoft Office PowerPoint</Application>
  <PresentationFormat>Произвольный</PresentationFormat>
  <Paragraphs>24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Групповое занятие «Развитие речи и профилактика нарушений письма и чтения» 1 класс</vt:lpstr>
      <vt:lpstr>Презентация PowerPoint</vt:lpstr>
      <vt:lpstr>Презентация PowerPoint</vt:lpstr>
      <vt:lpstr>Презентация PowerPoint</vt:lpstr>
      <vt:lpstr>         5                                         5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Групповое занятие «Развитие речи и профилактика нарушений письма и чтения» 1 класс</dc:title>
  <dc:creator>Надежда Пронская</dc:creator>
  <cp:lastModifiedBy>Надежда Пронская</cp:lastModifiedBy>
  <cp:revision>22</cp:revision>
  <dcterms:created xsi:type="dcterms:W3CDTF">2020-04-05T12:22:00Z</dcterms:created>
  <dcterms:modified xsi:type="dcterms:W3CDTF">2022-05-05T13:13:46Z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1049-11.2.0.11074</vt:lpwstr>
  </property>
  <property fmtid="{D5CDD505-2E9C-101B-9397-08002B2CF9AE}" pid="3" name="ICV">
    <vt:lpwstr>0D97695BCD13472693C69127B5F3398E</vt:lpwstr>
  </property>
</Properties>
</file>