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3" r:id="rId3"/>
    <p:sldId id="259" r:id="rId4"/>
    <p:sldId id="260" r:id="rId5"/>
    <p:sldId id="261" r:id="rId6"/>
    <p:sldId id="262" r:id="rId7"/>
    <p:sldId id="263" r:id="rId8"/>
    <p:sldId id="257" r:id="rId9"/>
    <p:sldId id="258" r:id="rId10"/>
    <p:sldId id="264" r:id="rId11"/>
    <p:sldId id="265" r:id="rId12"/>
    <p:sldId id="266" r:id="rId13"/>
    <p:sldId id="272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583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0EA533F-3E24-4153-A068-C73B195DD208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0EA533F-3E24-4153-A068-C73B195DD208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0EA533F-3E24-4153-A068-C73B195DD208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0EA533F-3E24-4153-A068-C73B195DD208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0EA533F-3E24-4153-A068-C73B195DD208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0EA533F-3E24-4153-A068-C73B195DD208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0EA533F-3E24-4153-A068-C73B195DD208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0EA533F-3E24-4153-A068-C73B195DD208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0EA533F-3E24-4153-A068-C73B195DD208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i-detki.ru/" TargetMode="External"/><Relationship Id="rId2" Type="http://schemas.openxmlformats.org/officeDocument/2006/relationships/hyperlink" Target="http://www.images.yandex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lavclub.ru/" TargetMode="External"/><Relationship Id="rId5" Type="http://schemas.openxmlformats.org/officeDocument/2006/relationships/hyperlink" Target="http://www.hrozagadki.ru/" TargetMode="External"/><Relationship Id="rId4" Type="http://schemas.openxmlformats.org/officeDocument/2006/relationships/hyperlink" Target="http://www.sunhome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643866" cy="278608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ПРАВОПИСАНИЕ СЛОВ С СОЧЕТАНИЯМИ </a:t>
            </a: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ЖИ, ШИ</a:t>
            </a:r>
            <a:r>
              <a:rPr lang="en-US" sz="54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en-US" sz="54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1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класс</a:t>
            </a:r>
            <a:endParaRPr lang="ru-RU" sz="5400" b="1" i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429684" cy="17526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Гадзаонова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Индира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Феликсовна,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у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читель начальных классов МКОУ СОШ № 3,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с. Чикола,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Ирафский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район,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РСО-Алания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7144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Сидит на палочке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красной рубашке,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Брюшко сыто, </a:t>
            </a:r>
            <a:r>
              <a:rPr lang="ru-RU" sz="4900" b="1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к</a:t>
            </a: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амешками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набито.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86116" y="2143116"/>
            <a:ext cx="2286006" cy="196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3857628"/>
            <a:ext cx="70198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Ш_ПОВНИК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0030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Снимем мы среди болота </a:t>
            </a:r>
            <a:b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Замечательное фото. </a:t>
            </a:r>
            <a:b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Очень яркая картинка – </a:t>
            </a:r>
            <a:b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Распустилась здесь …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71802" y="2643182"/>
            <a:ext cx="2857510" cy="207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282" y="4572008"/>
            <a:ext cx="67649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КУВШ_НКА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8582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Стоят над водой, трясут бородой</a:t>
            </a: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786182" y="2143116"/>
            <a:ext cx="1924056" cy="2576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4643446"/>
            <a:ext cx="692850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/>
              <a:t>КАМЫШ_</a:t>
            </a:r>
            <a:endParaRPr lang="ru-RU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286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Составь звуковые схемы слов</a:t>
            </a:r>
            <a:r>
              <a:rPr lang="ru-RU" sz="3200" b="1" dirty="0" smtClean="0">
                <a:solidFill>
                  <a:srgbClr val="7030A0"/>
                </a:solidFill>
              </a:rPr>
              <a:t>: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2971760" cy="6143668"/>
          </a:xfrm>
        </p:spPr>
        <p:txBody>
          <a:bodyPr>
            <a:normAutofit fontScale="77500" lnSpcReduction="20000"/>
          </a:bodyPr>
          <a:lstStyle/>
          <a:p>
            <a:r>
              <a:rPr lang="ru-RU" sz="5200" b="1" dirty="0" smtClean="0">
                <a:solidFill>
                  <a:schemeClr val="tx2"/>
                </a:solidFill>
                <a:latin typeface="Monotype Corsiva" pitchFamily="66" charset="0"/>
              </a:rPr>
              <a:t>Ёжик      </a:t>
            </a:r>
          </a:p>
          <a:p>
            <a:r>
              <a:rPr lang="ru-RU" sz="5200" b="1" dirty="0" smtClean="0">
                <a:solidFill>
                  <a:schemeClr val="tx2"/>
                </a:solidFill>
                <a:latin typeface="Monotype Corsiva" pitchFamily="66" charset="0"/>
              </a:rPr>
              <a:t>Жираф</a:t>
            </a:r>
          </a:p>
          <a:p>
            <a:r>
              <a:rPr lang="ru-RU" sz="5200" b="1" dirty="0" smtClean="0">
                <a:solidFill>
                  <a:schemeClr val="tx2"/>
                </a:solidFill>
                <a:latin typeface="Monotype Corsiva" pitchFamily="66" charset="0"/>
              </a:rPr>
              <a:t>Моржи</a:t>
            </a:r>
          </a:p>
          <a:p>
            <a:r>
              <a:rPr lang="ru-RU" sz="5200" b="1" dirty="0" smtClean="0">
                <a:solidFill>
                  <a:schemeClr val="tx2"/>
                </a:solidFill>
                <a:latin typeface="Monotype Corsiva" pitchFamily="66" charset="0"/>
              </a:rPr>
              <a:t>Ужи</a:t>
            </a:r>
          </a:p>
          <a:p>
            <a:r>
              <a:rPr lang="ru-RU" sz="5200" b="1" dirty="0" smtClean="0">
                <a:solidFill>
                  <a:schemeClr val="tx2"/>
                </a:solidFill>
                <a:latin typeface="Monotype Corsiva" pitchFamily="66" charset="0"/>
              </a:rPr>
              <a:t>Стрижи</a:t>
            </a:r>
          </a:p>
          <a:p>
            <a:r>
              <a:rPr lang="ru-RU" sz="5200" b="1" dirty="0" smtClean="0">
                <a:solidFill>
                  <a:schemeClr val="tx2"/>
                </a:solidFill>
                <a:latin typeface="Monotype Corsiva" pitchFamily="66" charset="0"/>
              </a:rPr>
              <a:t>Мыши</a:t>
            </a:r>
          </a:p>
          <a:p>
            <a:r>
              <a:rPr lang="ru-RU" sz="5200" b="1" dirty="0" smtClean="0">
                <a:solidFill>
                  <a:schemeClr val="tx2"/>
                </a:solidFill>
                <a:latin typeface="Monotype Corsiva" pitchFamily="66" charset="0"/>
              </a:rPr>
              <a:t>Ландыши</a:t>
            </a:r>
          </a:p>
          <a:p>
            <a:r>
              <a:rPr lang="ru-RU" sz="5200" b="1" dirty="0" smtClean="0">
                <a:solidFill>
                  <a:schemeClr val="tx2"/>
                </a:solidFill>
                <a:latin typeface="Monotype Corsiva" pitchFamily="66" charset="0"/>
              </a:rPr>
              <a:t>Шиповник</a:t>
            </a:r>
          </a:p>
          <a:p>
            <a:r>
              <a:rPr lang="ru-RU" sz="5200" b="1" dirty="0" smtClean="0">
                <a:solidFill>
                  <a:schemeClr val="tx2"/>
                </a:solidFill>
                <a:latin typeface="Monotype Corsiva" pitchFamily="66" charset="0"/>
              </a:rPr>
              <a:t>Кувшинка</a:t>
            </a:r>
          </a:p>
          <a:p>
            <a:r>
              <a:rPr lang="ru-RU" sz="5200" b="1" dirty="0" smtClean="0">
                <a:solidFill>
                  <a:schemeClr val="tx2"/>
                </a:solidFill>
                <a:latin typeface="Monotype Corsiva" pitchFamily="66" charset="0"/>
              </a:rPr>
              <a:t>Камыши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pSp>
        <p:nvGrpSpPr>
          <p:cNvPr id="43" name="Группа 42"/>
          <p:cNvGrpSpPr/>
          <p:nvPr/>
        </p:nvGrpSpPr>
        <p:grpSpPr>
          <a:xfrm>
            <a:off x="3286116" y="357166"/>
            <a:ext cx="2143140" cy="571504"/>
            <a:chOff x="2571736" y="357166"/>
            <a:chExt cx="2143140" cy="571504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2571736" y="571480"/>
              <a:ext cx="2143140" cy="357190"/>
              <a:chOff x="2571736" y="571480"/>
              <a:chExt cx="2143140" cy="357190"/>
            </a:xfrm>
          </p:grpSpPr>
          <p:grpSp>
            <p:nvGrpSpPr>
              <p:cNvPr id="41" name="Группа 40"/>
              <p:cNvGrpSpPr/>
              <p:nvPr/>
            </p:nvGrpSpPr>
            <p:grpSpPr>
              <a:xfrm>
                <a:off x="2571736" y="571480"/>
                <a:ext cx="1714512" cy="357190"/>
                <a:chOff x="2571736" y="571480"/>
                <a:chExt cx="1714512" cy="357190"/>
              </a:xfrm>
            </p:grpSpPr>
            <p:sp>
              <p:nvSpPr>
                <p:cNvPr id="4" name="Прямоугольник 3"/>
                <p:cNvSpPr/>
                <p:nvPr/>
              </p:nvSpPr>
              <p:spPr>
                <a:xfrm>
                  <a:off x="2571736" y="571480"/>
                  <a:ext cx="428628" cy="35719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5" name="Прямоугольник 4"/>
                <p:cNvSpPr/>
                <p:nvPr/>
              </p:nvSpPr>
              <p:spPr>
                <a:xfrm>
                  <a:off x="3000364" y="571480"/>
                  <a:ext cx="428628" cy="35719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" name="Прямоугольник 5"/>
                <p:cNvSpPr/>
                <p:nvPr/>
              </p:nvSpPr>
              <p:spPr>
                <a:xfrm>
                  <a:off x="3428992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" name="Прямоугольник 6"/>
                <p:cNvSpPr/>
                <p:nvPr/>
              </p:nvSpPr>
              <p:spPr>
                <a:xfrm>
                  <a:off x="3857620" y="571480"/>
                  <a:ext cx="428628" cy="35719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8" name="Прямоугольник 7"/>
              <p:cNvSpPr/>
              <p:nvPr/>
            </p:nvSpPr>
            <p:spPr>
              <a:xfrm>
                <a:off x="4286248" y="5714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6" name="Прямая соединительная линия 15"/>
            <p:cNvCxnSpPr/>
            <p:nvPr/>
          </p:nvCxnSpPr>
          <p:spPr>
            <a:xfrm rot="5400000" flipH="1" flipV="1">
              <a:off x="3143240" y="357166"/>
              <a:ext cx="142876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3286116" y="928670"/>
            <a:ext cx="2143140" cy="571504"/>
            <a:chOff x="2571736" y="357166"/>
            <a:chExt cx="2143140" cy="571504"/>
          </a:xfrm>
        </p:grpSpPr>
        <p:grpSp>
          <p:nvGrpSpPr>
            <p:cNvPr id="45" name="Группа 41"/>
            <p:cNvGrpSpPr/>
            <p:nvPr/>
          </p:nvGrpSpPr>
          <p:grpSpPr>
            <a:xfrm>
              <a:off x="2571736" y="571480"/>
              <a:ext cx="2143140" cy="357190"/>
              <a:chOff x="2571736" y="571480"/>
              <a:chExt cx="2143140" cy="357190"/>
            </a:xfrm>
          </p:grpSpPr>
          <p:grpSp>
            <p:nvGrpSpPr>
              <p:cNvPr id="47" name="Группа 40"/>
              <p:cNvGrpSpPr/>
              <p:nvPr/>
            </p:nvGrpSpPr>
            <p:grpSpPr>
              <a:xfrm>
                <a:off x="2571736" y="571480"/>
                <a:ext cx="1714512" cy="357190"/>
                <a:chOff x="2571736" y="571480"/>
                <a:chExt cx="1714512" cy="357190"/>
              </a:xfrm>
            </p:grpSpPr>
            <p:sp>
              <p:nvSpPr>
                <p:cNvPr id="49" name="Прямоугольник 48"/>
                <p:cNvSpPr/>
                <p:nvPr/>
              </p:nvSpPr>
              <p:spPr>
                <a:xfrm>
                  <a:off x="2571736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50" name="Прямоугольник 4"/>
                <p:cNvSpPr/>
                <p:nvPr/>
              </p:nvSpPr>
              <p:spPr>
                <a:xfrm>
                  <a:off x="3000364" y="571480"/>
                  <a:ext cx="428628" cy="35719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1" name="Прямоугольник 50"/>
                <p:cNvSpPr/>
                <p:nvPr/>
              </p:nvSpPr>
              <p:spPr>
                <a:xfrm>
                  <a:off x="3428992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2" name="Прямоугольник 51"/>
                <p:cNvSpPr/>
                <p:nvPr/>
              </p:nvSpPr>
              <p:spPr>
                <a:xfrm>
                  <a:off x="3857620" y="571480"/>
                  <a:ext cx="428628" cy="35719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8" name="Прямоугольник 47"/>
              <p:cNvSpPr/>
              <p:nvPr/>
            </p:nvSpPr>
            <p:spPr>
              <a:xfrm>
                <a:off x="4286248" y="5714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4071934" y="357166"/>
              <a:ext cx="142876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Группа 52"/>
          <p:cNvGrpSpPr/>
          <p:nvPr/>
        </p:nvGrpSpPr>
        <p:grpSpPr>
          <a:xfrm>
            <a:off x="3357554" y="1428736"/>
            <a:ext cx="2143140" cy="642942"/>
            <a:chOff x="2571736" y="285728"/>
            <a:chExt cx="2143140" cy="642942"/>
          </a:xfrm>
        </p:grpSpPr>
        <p:grpSp>
          <p:nvGrpSpPr>
            <p:cNvPr id="54" name="Группа 41"/>
            <p:cNvGrpSpPr/>
            <p:nvPr/>
          </p:nvGrpSpPr>
          <p:grpSpPr>
            <a:xfrm>
              <a:off x="2571736" y="571480"/>
              <a:ext cx="2143140" cy="357190"/>
              <a:chOff x="2571736" y="571480"/>
              <a:chExt cx="2143140" cy="357190"/>
            </a:xfrm>
          </p:grpSpPr>
          <p:grpSp>
            <p:nvGrpSpPr>
              <p:cNvPr id="56" name="Группа 40"/>
              <p:cNvGrpSpPr/>
              <p:nvPr/>
            </p:nvGrpSpPr>
            <p:grpSpPr>
              <a:xfrm>
                <a:off x="2571736" y="571480"/>
                <a:ext cx="1714512" cy="357190"/>
                <a:chOff x="2571736" y="571480"/>
                <a:chExt cx="1714512" cy="357190"/>
              </a:xfrm>
            </p:grpSpPr>
            <p:sp>
              <p:nvSpPr>
                <p:cNvPr id="58" name="Прямоугольник 57"/>
                <p:cNvSpPr/>
                <p:nvPr/>
              </p:nvSpPr>
              <p:spPr>
                <a:xfrm>
                  <a:off x="2571736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59" name="Прямоугольник 4"/>
                <p:cNvSpPr/>
                <p:nvPr/>
              </p:nvSpPr>
              <p:spPr>
                <a:xfrm>
                  <a:off x="3000364" y="571480"/>
                  <a:ext cx="428628" cy="35719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3428992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Прямоугольник 60"/>
                <p:cNvSpPr/>
                <p:nvPr/>
              </p:nvSpPr>
              <p:spPr>
                <a:xfrm>
                  <a:off x="3857620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7" name="Прямоугольник 56"/>
              <p:cNvSpPr/>
              <p:nvPr/>
            </p:nvSpPr>
            <p:spPr>
              <a:xfrm>
                <a:off x="4286248" y="5714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55" name="Прямая соединительная линия 54"/>
            <p:cNvCxnSpPr/>
            <p:nvPr/>
          </p:nvCxnSpPr>
          <p:spPr>
            <a:xfrm rot="5400000" flipH="1" flipV="1">
              <a:off x="4464843" y="392885"/>
              <a:ext cx="28575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Группа 64"/>
          <p:cNvGrpSpPr/>
          <p:nvPr/>
        </p:nvGrpSpPr>
        <p:grpSpPr>
          <a:xfrm>
            <a:off x="3286116" y="2143116"/>
            <a:ext cx="1285884" cy="571504"/>
            <a:chOff x="2571736" y="357166"/>
            <a:chExt cx="1285884" cy="571504"/>
          </a:xfrm>
        </p:grpSpPr>
        <p:grpSp>
          <p:nvGrpSpPr>
            <p:cNvPr id="68" name="Группа 40"/>
            <p:cNvGrpSpPr/>
            <p:nvPr/>
          </p:nvGrpSpPr>
          <p:grpSpPr>
            <a:xfrm>
              <a:off x="2571736" y="571480"/>
              <a:ext cx="1285884" cy="357190"/>
              <a:chOff x="2571736" y="571480"/>
              <a:chExt cx="1285884" cy="357190"/>
            </a:xfrm>
          </p:grpSpPr>
          <p:sp>
            <p:nvSpPr>
              <p:cNvPr id="70" name="Прямоугольник 69"/>
              <p:cNvSpPr/>
              <p:nvPr/>
            </p:nvSpPr>
            <p:spPr>
              <a:xfrm>
                <a:off x="2571736" y="5714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71" name="Прямоугольник 4"/>
              <p:cNvSpPr/>
              <p:nvPr/>
            </p:nvSpPr>
            <p:spPr>
              <a:xfrm>
                <a:off x="3000364" y="5714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Прямоугольник 71"/>
              <p:cNvSpPr/>
              <p:nvPr/>
            </p:nvSpPr>
            <p:spPr>
              <a:xfrm>
                <a:off x="3428992" y="5714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67" name="Прямая соединительная линия 66"/>
            <p:cNvCxnSpPr/>
            <p:nvPr/>
          </p:nvCxnSpPr>
          <p:spPr>
            <a:xfrm rot="5400000" flipH="1" flipV="1">
              <a:off x="3607587" y="464323"/>
              <a:ext cx="28575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Группа 83"/>
          <p:cNvGrpSpPr/>
          <p:nvPr/>
        </p:nvGrpSpPr>
        <p:grpSpPr>
          <a:xfrm>
            <a:off x="3143240" y="2786058"/>
            <a:ext cx="2571768" cy="642942"/>
            <a:chOff x="3214678" y="2643182"/>
            <a:chExt cx="2571768" cy="642942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3214678" y="2643182"/>
              <a:ext cx="2431274" cy="642942"/>
              <a:chOff x="2571736" y="285728"/>
              <a:chExt cx="2352846" cy="642942"/>
            </a:xfrm>
          </p:grpSpPr>
          <p:grpSp>
            <p:nvGrpSpPr>
              <p:cNvPr id="75" name="Группа 41"/>
              <p:cNvGrpSpPr/>
              <p:nvPr/>
            </p:nvGrpSpPr>
            <p:grpSpPr>
              <a:xfrm>
                <a:off x="2571736" y="571480"/>
                <a:ext cx="2143140" cy="357190"/>
                <a:chOff x="2571736" y="571480"/>
                <a:chExt cx="2143140" cy="357190"/>
              </a:xfrm>
            </p:grpSpPr>
            <p:grpSp>
              <p:nvGrpSpPr>
                <p:cNvPr id="77" name="Группа 40"/>
                <p:cNvGrpSpPr/>
                <p:nvPr/>
              </p:nvGrpSpPr>
              <p:grpSpPr>
                <a:xfrm>
                  <a:off x="2571736" y="571480"/>
                  <a:ext cx="1714512" cy="357190"/>
                  <a:chOff x="2571736" y="571480"/>
                  <a:chExt cx="1714512" cy="357190"/>
                </a:xfrm>
              </p:grpSpPr>
              <p:sp>
                <p:nvSpPr>
                  <p:cNvPr id="79" name="Прямоугольник 78"/>
                  <p:cNvSpPr/>
                  <p:nvPr/>
                </p:nvSpPr>
                <p:spPr>
                  <a:xfrm>
                    <a:off x="2571736" y="571480"/>
                    <a:ext cx="428628" cy="357190"/>
                  </a:xfrm>
                  <a:prstGeom prst="rect">
                    <a:avLst/>
                  </a:prstGeom>
                  <a:solidFill>
                    <a:srgbClr val="0000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>
                      <a:solidFill>
                        <a:srgbClr val="00B050"/>
                      </a:solidFill>
                    </a:endParaRPr>
                  </a:p>
                </p:txBody>
              </p:sp>
              <p:sp>
                <p:nvSpPr>
                  <p:cNvPr id="80" name="Прямоугольник 4"/>
                  <p:cNvSpPr/>
                  <p:nvPr/>
                </p:nvSpPr>
                <p:spPr>
                  <a:xfrm>
                    <a:off x="3000364" y="571480"/>
                    <a:ext cx="428628" cy="357190"/>
                  </a:xfrm>
                  <a:prstGeom prst="rect">
                    <a:avLst/>
                  </a:prstGeom>
                  <a:solidFill>
                    <a:srgbClr val="0000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1" name="Прямоугольник 80"/>
                  <p:cNvSpPr/>
                  <p:nvPr/>
                </p:nvSpPr>
                <p:spPr>
                  <a:xfrm>
                    <a:off x="3428992" y="571480"/>
                    <a:ext cx="428628" cy="357190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2" name="Прямоугольник 81"/>
                  <p:cNvSpPr/>
                  <p:nvPr/>
                </p:nvSpPr>
                <p:spPr>
                  <a:xfrm>
                    <a:off x="3857620" y="571480"/>
                    <a:ext cx="428628" cy="357190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78" name="Прямоугольник 77"/>
                <p:cNvSpPr/>
                <p:nvPr/>
              </p:nvSpPr>
              <p:spPr>
                <a:xfrm>
                  <a:off x="4286248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cxnSp>
            <p:nvCxnSpPr>
              <p:cNvPr id="76" name="Прямая соединительная линия 75"/>
              <p:cNvCxnSpPr/>
              <p:nvPr/>
            </p:nvCxnSpPr>
            <p:spPr>
              <a:xfrm rot="5400000" flipH="1" flipV="1">
                <a:off x="4745987" y="392885"/>
                <a:ext cx="28575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Прямоугольник 82"/>
            <p:cNvSpPr/>
            <p:nvPr/>
          </p:nvSpPr>
          <p:spPr>
            <a:xfrm>
              <a:off x="5357818" y="2928934"/>
              <a:ext cx="428628" cy="35719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3071802" y="3357562"/>
            <a:ext cx="1714512" cy="642942"/>
            <a:chOff x="2571736" y="285728"/>
            <a:chExt cx="1714512" cy="642942"/>
          </a:xfrm>
        </p:grpSpPr>
        <p:grpSp>
          <p:nvGrpSpPr>
            <p:cNvPr id="88" name="Группа 40"/>
            <p:cNvGrpSpPr/>
            <p:nvPr/>
          </p:nvGrpSpPr>
          <p:grpSpPr>
            <a:xfrm>
              <a:off x="2571736" y="571480"/>
              <a:ext cx="1714512" cy="357190"/>
              <a:chOff x="2571736" y="571480"/>
              <a:chExt cx="1714512" cy="357190"/>
            </a:xfrm>
          </p:grpSpPr>
          <p:sp>
            <p:nvSpPr>
              <p:cNvPr id="90" name="Прямоугольник 89"/>
              <p:cNvSpPr/>
              <p:nvPr/>
            </p:nvSpPr>
            <p:spPr>
              <a:xfrm>
                <a:off x="2571736" y="5714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1" name="Прямоугольник 4"/>
              <p:cNvSpPr/>
              <p:nvPr/>
            </p:nvSpPr>
            <p:spPr>
              <a:xfrm>
                <a:off x="3000364" y="5714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3428992" y="5714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Прямоугольник 92"/>
              <p:cNvSpPr/>
              <p:nvPr/>
            </p:nvSpPr>
            <p:spPr>
              <a:xfrm>
                <a:off x="3857620" y="5714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87" name="Прямая соединительная линия 86"/>
            <p:cNvCxnSpPr>
              <a:stCxn id="91" idx="0"/>
            </p:cNvCxnSpPr>
            <p:nvPr/>
          </p:nvCxnSpPr>
          <p:spPr>
            <a:xfrm rot="5400000" flipH="1" flipV="1">
              <a:off x="3143240" y="357166"/>
              <a:ext cx="285752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Группа 112"/>
          <p:cNvGrpSpPr/>
          <p:nvPr/>
        </p:nvGrpSpPr>
        <p:grpSpPr>
          <a:xfrm>
            <a:off x="3143240" y="3857628"/>
            <a:ext cx="3000396" cy="642942"/>
            <a:chOff x="3143240" y="3857628"/>
            <a:chExt cx="3000396" cy="642942"/>
          </a:xfrm>
        </p:grpSpPr>
        <p:grpSp>
          <p:nvGrpSpPr>
            <p:cNvPr id="101" name="Группа 100"/>
            <p:cNvGrpSpPr/>
            <p:nvPr/>
          </p:nvGrpSpPr>
          <p:grpSpPr>
            <a:xfrm>
              <a:off x="3143240" y="3857628"/>
              <a:ext cx="2571768" cy="642942"/>
              <a:chOff x="3214678" y="2643182"/>
              <a:chExt cx="2571768" cy="642942"/>
            </a:xfrm>
          </p:grpSpPr>
          <p:grpSp>
            <p:nvGrpSpPr>
              <p:cNvPr id="102" name="Группа 73"/>
              <p:cNvGrpSpPr/>
              <p:nvPr/>
            </p:nvGrpSpPr>
            <p:grpSpPr>
              <a:xfrm>
                <a:off x="3214678" y="2643182"/>
                <a:ext cx="2214578" cy="642942"/>
                <a:chOff x="2571736" y="285728"/>
                <a:chExt cx="2143140" cy="642942"/>
              </a:xfrm>
            </p:grpSpPr>
            <p:grpSp>
              <p:nvGrpSpPr>
                <p:cNvPr id="104" name="Группа 41"/>
                <p:cNvGrpSpPr/>
                <p:nvPr/>
              </p:nvGrpSpPr>
              <p:grpSpPr>
                <a:xfrm>
                  <a:off x="2571736" y="571480"/>
                  <a:ext cx="2143140" cy="357190"/>
                  <a:chOff x="2571736" y="571480"/>
                  <a:chExt cx="2143140" cy="357190"/>
                </a:xfrm>
              </p:grpSpPr>
              <p:grpSp>
                <p:nvGrpSpPr>
                  <p:cNvPr id="106" name="Группа 40"/>
                  <p:cNvGrpSpPr/>
                  <p:nvPr/>
                </p:nvGrpSpPr>
                <p:grpSpPr>
                  <a:xfrm>
                    <a:off x="2571736" y="571480"/>
                    <a:ext cx="1714512" cy="357190"/>
                    <a:chOff x="2571736" y="571480"/>
                    <a:chExt cx="1714512" cy="357190"/>
                  </a:xfrm>
                </p:grpSpPr>
                <p:sp>
                  <p:nvSpPr>
                    <p:cNvPr id="108" name="Прямоугольник 107"/>
                    <p:cNvSpPr/>
                    <p:nvPr/>
                  </p:nvSpPr>
                  <p:spPr>
                    <a:xfrm>
                      <a:off x="2571736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>
                        <a:solidFill>
                          <a:srgbClr val="00B050"/>
                        </a:solidFill>
                      </a:endParaRPr>
                    </a:p>
                  </p:txBody>
                </p:sp>
                <p:sp>
                  <p:nvSpPr>
                    <p:cNvPr id="109" name="Прямоугольник 4"/>
                    <p:cNvSpPr/>
                    <p:nvPr/>
                  </p:nvSpPr>
                  <p:spPr>
                    <a:xfrm>
                      <a:off x="3000364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0" name="Прямоугольник 109"/>
                    <p:cNvSpPr/>
                    <p:nvPr/>
                  </p:nvSpPr>
                  <p:spPr>
                    <a:xfrm>
                      <a:off x="3428992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1" name="Прямоугольник 110"/>
                    <p:cNvSpPr/>
                    <p:nvPr/>
                  </p:nvSpPr>
                  <p:spPr>
                    <a:xfrm>
                      <a:off x="3857620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107" name="Прямоугольник 106"/>
                  <p:cNvSpPr/>
                  <p:nvPr/>
                </p:nvSpPr>
                <p:spPr>
                  <a:xfrm>
                    <a:off x="4286248" y="571480"/>
                    <a:ext cx="428628" cy="357190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 rot="5400000" flipH="1" flipV="1">
                  <a:off x="3086780" y="392885"/>
                  <a:ext cx="285752" cy="7143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3" name="Прямоугольник 102"/>
              <p:cNvSpPr/>
              <p:nvPr/>
            </p:nvSpPr>
            <p:spPr>
              <a:xfrm>
                <a:off x="5357818" y="2928934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2" name="Прямоугольник 111"/>
            <p:cNvSpPr/>
            <p:nvPr/>
          </p:nvSpPr>
          <p:spPr>
            <a:xfrm>
              <a:off x="5715008" y="4143380"/>
              <a:ext cx="428628" cy="35719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3286116" y="4500570"/>
            <a:ext cx="3429024" cy="642942"/>
            <a:chOff x="3286116" y="4500570"/>
            <a:chExt cx="3429024" cy="642942"/>
          </a:xfrm>
        </p:grpSpPr>
        <p:grpSp>
          <p:nvGrpSpPr>
            <p:cNvPr id="114" name="Группа 113"/>
            <p:cNvGrpSpPr/>
            <p:nvPr/>
          </p:nvGrpSpPr>
          <p:grpSpPr>
            <a:xfrm>
              <a:off x="3286116" y="4500570"/>
              <a:ext cx="3000396" cy="642942"/>
              <a:chOff x="3143240" y="3857628"/>
              <a:chExt cx="3000396" cy="642942"/>
            </a:xfrm>
          </p:grpSpPr>
          <p:grpSp>
            <p:nvGrpSpPr>
              <p:cNvPr id="115" name="Группа 100"/>
              <p:cNvGrpSpPr/>
              <p:nvPr/>
            </p:nvGrpSpPr>
            <p:grpSpPr>
              <a:xfrm>
                <a:off x="3143240" y="3857628"/>
                <a:ext cx="2571768" cy="642942"/>
                <a:chOff x="3214678" y="2643182"/>
                <a:chExt cx="2571768" cy="642942"/>
              </a:xfrm>
            </p:grpSpPr>
            <p:grpSp>
              <p:nvGrpSpPr>
                <p:cNvPr id="117" name="Группа 73"/>
                <p:cNvGrpSpPr/>
                <p:nvPr/>
              </p:nvGrpSpPr>
              <p:grpSpPr>
                <a:xfrm>
                  <a:off x="3214678" y="2643182"/>
                  <a:ext cx="2214578" cy="642942"/>
                  <a:chOff x="2571736" y="285728"/>
                  <a:chExt cx="2143140" cy="642942"/>
                </a:xfrm>
              </p:grpSpPr>
              <p:grpSp>
                <p:nvGrpSpPr>
                  <p:cNvPr id="119" name="Группа 41"/>
                  <p:cNvGrpSpPr/>
                  <p:nvPr/>
                </p:nvGrpSpPr>
                <p:grpSpPr>
                  <a:xfrm>
                    <a:off x="2571736" y="571480"/>
                    <a:ext cx="2143140" cy="357190"/>
                    <a:chOff x="2571736" y="571480"/>
                    <a:chExt cx="2143140" cy="357190"/>
                  </a:xfrm>
                </p:grpSpPr>
                <p:grpSp>
                  <p:nvGrpSpPr>
                    <p:cNvPr id="121" name="Группа 40"/>
                    <p:cNvGrpSpPr/>
                    <p:nvPr/>
                  </p:nvGrpSpPr>
                  <p:grpSpPr>
                    <a:xfrm>
                      <a:off x="2571736" y="571480"/>
                      <a:ext cx="1714512" cy="357190"/>
                      <a:chOff x="2571736" y="571480"/>
                      <a:chExt cx="1714512" cy="357190"/>
                    </a:xfrm>
                  </p:grpSpPr>
                  <p:sp>
                    <p:nvSpPr>
                      <p:cNvPr id="123" name="Прямоугольник 122"/>
                      <p:cNvSpPr/>
                      <p:nvPr/>
                    </p:nvSpPr>
                    <p:spPr>
                      <a:xfrm>
                        <a:off x="2571736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  <p:sp>
                    <p:nvSpPr>
                      <p:cNvPr id="124" name="Прямоугольник 4"/>
                      <p:cNvSpPr/>
                      <p:nvPr/>
                    </p:nvSpPr>
                    <p:spPr>
                      <a:xfrm>
                        <a:off x="3000364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b="1" dirty="0"/>
                      </a:p>
                    </p:txBody>
                  </p:sp>
                  <p:sp>
                    <p:nvSpPr>
                      <p:cNvPr id="125" name="Прямоугольник 124"/>
                      <p:cNvSpPr/>
                      <p:nvPr/>
                    </p:nvSpPr>
                    <p:spPr>
                      <a:xfrm>
                        <a:off x="3428992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26" name="Прямоугольник 125"/>
                      <p:cNvSpPr/>
                      <p:nvPr/>
                    </p:nvSpPr>
                    <p:spPr>
                      <a:xfrm>
                        <a:off x="3857620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122" name="Прямоугольник 121"/>
                    <p:cNvSpPr/>
                    <p:nvPr/>
                  </p:nvSpPr>
                  <p:spPr>
                    <a:xfrm>
                      <a:off x="4286248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cxnSp>
                <p:nvCxnSpPr>
                  <p:cNvPr id="120" name="Прямая соединительная линия 119"/>
                  <p:cNvCxnSpPr/>
                  <p:nvPr/>
                </p:nvCxnSpPr>
                <p:spPr>
                  <a:xfrm rot="5400000" flipH="1" flipV="1">
                    <a:off x="3985517" y="392885"/>
                    <a:ext cx="285752" cy="714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8" name="Прямоугольник 117"/>
                <p:cNvSpPr/>
                <p:nvPr/>
              </p:nvSpPr>
              <p:spPr>
                <a:xfrm>
                  <a:off x="5357818" y="2928934"/>
                  <a:ext cx="428628" cy="35719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16" name="Прямоугольник 115"/>
              <p:cNvSpPr/>
              <p:nvPr/>
            </p:nvSpPr>
            <p:spPr>
              <a:xfrm>
                <a:off x="5715008" y="41433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7" name="Прямоугольник 126"/>
            <p:cNvSpPr/>
            <p:nvPr/>
          </p:nvSpPr>
          <p:spPr>
            <a:xfrm>
              <a:off x="6286512" y="4786322"/>
              <a:ext cx="428628" cy="357190"/>
            </a:xfrm>
            <a:prstGeom prst="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3357554" y="5143512"/>
            <a:ext cx="3429024" cy="642942"/>
            <a:chOff x="3286116" y="4500570"/>
            <a:chExt cx="3429024" cy="642942"/>
          </a:xfrm>
        </p:grpSpPr>
        <p:grpSp>
          <p:nvGrpSpPr>
            <p:cNvPr id="130" name="Группа 113"/>
            <p:cNvGrpSpPr/>
            <p:nvPr/>
          </p:nvGrpSpPr>
          <p:grpSpPr>
            <a:xfrm>
              <a:off x="3286116" y="4500570"/>
              <a:ext cx="3000396" cy="642942"/>
              <a:chOff x="3143240" y="3857628"/>
              <a:chExt cx="3000396" cy="642942"/>
            </a:xfrm>
          </p:grpSpPr>
          <p:grpSp>
            <p:nvGrpSpPr>
              <p:cNvPr id="132" name="Группа 100"/>
              <p:cNvGrpSpPr/>
              <p:nvPr/>
            </p:nvGrpSpPr>
            <p:grpSpPr>
              <a:xfrm>
                <a:off x="3143240" y="3857628"/>
                <a:ext cx="2571768" cy="642942"/>
                <a:chOff x="3214678" y="2643182"/>
                <a:chExt cx="2571768" cy="642942"/>
              </a:xfrm>
            </p:grpSpPr>
            <p:grpSp>
              <p:nvGrpSpPr>
                <p:cNvPr id="134" name="Группа 73"/>
                <p:cNvGrpSpPr/>
                <p:nvPr/>
              </p:nvGrpSpPr>
              <p:grpSpPr>
                <a:xfrm>
                  <a:off x="3214678" y="2643182"/>
                  <a:ext cx="2214578" cy="642942"/>
                  <a:chOff x="2571736" y="285728"/>
                  <a:chExt cx="2143140" cy="642942"/>
                </a:xfrm>
              </p:grpSpPr>
              <p:grpSp>
                <p:nvGrpSpPr>
                  <p:cNvPr id="136" name="Группа 41"/>
                  <p:cNvGrpSpPr/>
                  <p:nvPr/>
                </p:nvGrpSpPr>
                <p:grpSpPr>
                  <a:xfrm>
                    <a:off x="2571736" y="571480"/>
                    <a:ext cx="2143140" cy="357190"/>
                    <a:chOff x="2571736" y="571480"/>
                    <a:chExt cx="2143140" cy="357190"/>
                  </a:xfrm>
                </p:grpSpPr>
                <p:grpSp>
                  <p:nvGrpSpPr>
                    <p:cNvPr id="138" name="Группа 40"/>
                    <p:cNvGrpSpPr/>
                    <p:nvPr/>
                  </p:nvGrpSpPr>
                  <p:grpSpPr>
                    <a:xfrm>
                      <a:off x="2571736" y="571480"/>
                      <a:ext cx="1714512" cy="357190"/>
                      <a:chOff x="2571736" y="571480"/>
                      <a:chExt cx="1714512" cy="357190"/>
                    </a:xfrm>
                  </p:grpSpPr>
                  <p:sp>
                    <p:nvSpPr>
                      <p:cNvPr id="140" name="Прямоугольник 139"/>
                      <p:cNvSpPr/>
                      <p:nvPr/>
                    </p:nvSpPr>
                    <p:spPr>
                      <a:xfrm>
                        <a:off x="2571736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  <p:sp>
                    <p:nvSpPr>
                      <p:cNvPr id="141" name="Прямоугольник 4"/>
                      <p:cNvSpPr/>
                      <p:nvPr/>
                    </p:nvSpPr>
                    <p:spPr>
                      <a:xfrm>
                        <a:off x="3000364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b="1" dirty="0"/>
                      </a:p>
                    </p:txBody>
                  </p:sp>
                  <p:sp>
                    <p:nvSpPr>
                      <p:cNvPr id="142" name="Прямоугольник 141"/>
                      <p:cNvSpPr/>
                      <p:nvPr/>
                    </p:nvSpPr>
                    <p:spPr>
                      <a:xfrm>
                        <a:off x="3428992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43" name="Прямоугольник 142"/>
                      <p:cNvSpPr/>
                      <p:nvPr/>
                    </p:nvSpPr>
                    <p:spPr>
                      <a:xfrm>
                        <a:off x="3857620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139" name="Прямоугольник 138"/>
                    <p:cNvSpPr/>
                    <p:nvPr/>
                  </p:nvSpPr>
                  <p:spPr>
                    <a:xfrm>
                      <a:off x="4286248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cxnSp>
                <p:nvCxnSpPr>
                  <p:cNvPr id="137" name="Прямая соединительная линия 136"/>
                  <p:cNvCxnSpPr/>
                  <p:nvPr/>
                </p:nvCxnSpPr>
                <p:spPr>
                  <a:xfrm rot="5400000" flipH="1" flipV="1">
                    <a:off x="4400319" y="392885"/>
                    <a:ext cx="285752" cy="714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5" name="Прямоугольник 134"/>
                <p:cNvSpPr/>
                <p:nvPr/>
              </p:nvSpPr>
              <p:spPr>
                <a:xfrm>
                  <a:off x="5357818" y="2928934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3" name="Прямоугольник 132"/>
              <p:cNvSpPr/>
              <p:nvPr/>
            </p:nvSpPr>
            <p:spPr>
              <a:xfrm>
                <a:off x="5715008" y="41433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1" name="Прямоугольник 130"/>
            <p:cNvSpPr/>
            <p:nvPr/>
          </p:nvSpPr>
          <p:spPr>
            <a:xfrm>
              <a:off x="6286512" y="4786322"/>
              <a:ext cx="428628" cy="35719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4" name="Группа 143"/>
          <p:cNvGrpSpPr/>
          <p:nvPr/>
        </p:nvGrpSpPr>
        <p:grpSpPr>
          <a:xfrm>
            <a:off x="3286116" y="5715016"/>
            <a:ext cx="2571768" cy="642942"/>
            <a:chOff x="3214678" y="2643182"/>
            <a:chExt cx="2571768" cy="642942"/>
          </a:xfrm>
        </p:grpSpPr>
        <p:grpSp>
          <p:nvGrpSpPr>
            <p:cNvPr id="145" name="Группа 73"/>
            <p:cNvGrpSpPr/>
            <p:nvPr/>
          </p:nvGrpSpPr>
          <p:grpSpPr>
            <a:xfrm>
              <a:off x="3214678" y="2643182"/>
              <a:ext cx="2431274" cy="642942"/>
              <a:chOff x="2571736" y="285728"/>
              <a:chExt cx="2352846" cy="642942"/>
            </a:xfrm>
          </p:grpSpPr>
          <p:grpSp>
            <p:nvGrpSpPr>
              <p:cNvPr id="147" name="Группа 41"/>
              <p:cNvGrpSpPr/>
              <p:nvPr/>
            </p:nvGrpSpPr>
            <p:grpSpPr>
              <a:xfrm>
                <a:off x="2571736" y="571480"/>
                <a:ext cx="2143140" cy="357190"/>
                <a:chOff x="2571736" y="571480"/>
                <a:chExt cx="2143140" cy="357190"/>
              </a:xfrm>
            </p:grpSpPr>
            <p:grpSp>
              <p:nvGrpSpPr>
                <p:cNvPr id="149" name="Группа 40"/>
                <p:cNvGrpSpPr/>
                <p:nvPr/>
              </p:nvGrpSpPr>
              <p:grpSpPr>
                <a:xfrm>
                  <a:off x="2571736" y="571480"/>
                  <a:ext cx="1714512" cy="357190"/>
                  <a:chOff x="2571736" y="571480"/>
                  <a:chExt cx="1714512" cy="357190"/>
                </a:xfrm>
              </p:grpSpPr>
              <p:sp>
                <p:nvSpPr>
                  <p:cNvPr id="151" name="Прямоугольник 150"/>
                  <p:cNvSpPr/>
                  <p:nvPr/>
                </p:nvSpPr>
                <p:spPr>
                  <a:xfrm>
                    <a:off x="2571736" y="571480"/>
                    <a:ext cx="428628" cy="357190"/>
                  </a:xfrm>
                  <a:prstGeom prst="rect">
                    <a:avLst/>
                  </a:prstGeom>
                  <a:solidFill>
                    <a:srgbClr val="0000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>
                      <a:solidFill>
                        <a:srgbClr val="00B050"/>
                      </a:solidFill>
                    </a:endParaRPr>
                  </a:p>
                </p:txBody>
              </p:sp>
              <p:sp>
                <p:nvSpPr>
                  <p:cNvPr id="152" name="Прямоугольник 4"/>
                  <p:cNvSpPr/>
                  <p:nvPr/>
                </p:nvSpPr>
                <p:spPr>
                  <a:xfrm>
                    <a:off x="3000364" y="571480"/>
                    <a:ext cx="428628" cy="357190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3" name="Прямоугольник 152"/>
                  <p:cNvSpPr/>
                  <p:nvPr/>
                </p:nvSpPr>
                <p:spPr>
                  <a:xfrm>
                    <a:off x="3428992" y="571480"/>
                    <a:ext cx="428628" cy="357190"/>
                  </a:xfrm>
                  <a:prstGeom prst="rect">
                    <a:avLst/>
                  </a:prstGeom>
                  <a:solidFill>
                    <a:srgbClr val="0000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4" name="Прямоугольник 153"/>
                  <p:cNvSpPr/>
                  <p:nvPr/>
                </p:nvSpPr>
                <p:spPr>
                  <a:xfrm>
                    <a:off x="3857620" y="571480"/>
                    <a:ext cx="428628" cy="357190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50" name="Прямоугольник 149"/>
                <p:cNvSpPr/>
                <p:nvPr/>
              </p:nvSpPr>
              <p:spPr>
                <a:xfrm>
                  <a:off x="4286248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cxnSp>
            <p:nvCxnSpPr>
              <p:cNvPr id="148" name="Прямая соединительная линия 147"/>
              <p:cNvCxnSpPr/>
              <p:nvPr/>
            </p:nvCxnSpPr>
            <p:spPr>
              <a:xfrm rot="5400000" flipH="1" flipV="1">
                <a:off x="4745987" y="392885"/>
                <a:ext cx="28575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6" name="Прямоугольник 145"/>
            <p:cNvSpPr/>
            <p:nvPr/>
          </p:nvSpPr>
          <p:spPr>
            <a:xfrm>
              <a:off x="5357818" y="2928934"/>
              <a:ext cx="428628" cy="35719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Спиши, вставляя пропущенные буквы: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390050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Высоко в небе летали </a:t>
            </a:r>
            <a:r>
              <a:rPr lang="ru-RU" sz="4800" b="1" dirty="0" err="1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стриж_</a:t>
            </a:r>
            <a:r>
              <a:rPr lang="ru-RU" sz="4800" b="1" dirty="0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.</a:t>
            </a:r>
          </a:p>
          <a:p>
            <a:r>
              <a:rPr lang="ru-RU" sz="4800" b="1" dirty="0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На полянке появились </a:t>
            </a:r>
            <a:r>
              <a:rPr lang="ru-RU" sz="4800" b="1" dirty="0" err="1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еж_</a:t>
            </a:r>
            <a:r>
              <a:rPr lang="ru-RU" sz="4800" b="1" dirty="0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.</a:t>
            </a:r>
          </a:p>
          <a:p>
            <a:r>
              <a:rPr lang="ru-RU" sz="4800" b="1" dirty="0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На берегу озера росли </a:t>
            </a:r>
            <a:r>
              <a:rPr lang="ru-RU" sz="4800" b="1" dirty="0" err="1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камыш_</a:t>
            </a:r>
            <a:r>
              <a:rPr lang="ru-RU" sz="4800" b="1" dirty="0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.</a:t>
            </a:r>
          </a:p>
          <a:p>
            <a:r>
              <a:rPr lang="ru-RU" sz="4800" b="1" dirty="0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Летом расцвели красивые </a:t>
            </a:r>
            <a:r>
              <a:rPr lang="ru-RU" sz="4800" b="1" dirty="0" err="1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кувш_нки</a:t>
            </a:r>
            <a:r>
              <a:rPr lang="ru-RU" sz="4800" b="1" dirty="0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ЗАПОМНИ:</a:t>
            </a:r>
            <a:endParaRPr lang="ru-RU" sz="72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72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В СОЧЕТАНИЯХ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643182"/>
            <a:ext cx="207170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</a:t>
            </a:r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7686" y="3071810"/>
            <a:ext cx="399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2786058"/>
            <a:ext cx="1781817" cy="12003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ШИ</a:t>
            </a:r>
            <a:endParaRPr lang="ru-RU" sz="7200" b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4214819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ПИШИ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ТОЛЬКО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БУКВУ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4613" y="5286388"/>
            <a:ext cx="371477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1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1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2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2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Использованные ресурсы: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hlinkClick r:id="rId2"/>
              </a:rPr>
              <a:t>www.images.yandex.ru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3"/>
              </a:rPr>
              <a:t>www.moi-detki.ru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4"/>
              </a:rPr>
              <a:t>www.sunhome.ru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5"/>
              </a:rPr>
              <a:t>www.hrozagadki.ru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6"/>
              </a:rPr>
              <a:t>www.Slavclub.ru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58204" cy="11612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ОХАРАКТЕРИЗУЙТЕ ЗВУКИ, ОБОЗНАЧЕННЫЕ БУКВАМИ: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49901" y="1500174"/>
            <a:ext cx="332434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659141" y="1428737"/>
            <a:ext cx="4151509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28596" y="5000636"/>
            <a:ext cx="30267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СОГЛАСНЫЙ,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ЗВОНКИЙ,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ТВЁРДЫЙ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485776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СОГЛАСНЫЙ,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ГЛУХОЙ,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ТВЁРДЫЙ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Ползун ползёт, иголочки везёт.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2527" y="4286256"/>
            <a:ext cx="3771927" cy="23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42910" y="1571612"/>
            <a:ext cx="62865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/>
              <a:t>ЁЖ_К</a:t>
            </a:r>
            <a:endParaRPr lang="ru-RU" sz="1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000760" cy="292893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Он ходит голову задрав,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Не потому, что гордый нрав,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Не потому, что важный граф,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А потому, что он ... 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357562"/>
            <a:ext cx="58579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/>
              <a:t>Ж_РАФ</a:t>
            </a:r>
            <a:endParaRPr lang="ru-RU" sz="11500" b="1" dirty="0"/>
          </a:p>
        </p:txBody>
      </p:sp>
      <p:pic>
        <p:nvPicPr>
          <p:cNvPr id="11" name="Содержимое 10" descr="еж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9322" y="111795"/>
            <a:ext cx="2857520" cy="324576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25003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Они на холоде лежат,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Но от стужи не дрожат.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Пусть ветер и вода свежи,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Но на пляж идут ...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857884" y="1857363"/>
            <a:ext cx="2857520" cy="215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4214818"/>
            <a:ext cx="65008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/>
              <a:t>МОРЖ_</a:t>
            </a:r>
            <a:endParaRPr lang="ru-RU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Как называются неядовитые змеи с жёлтыми пятнышками на голове?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55083" y="1714488"/>
            <a:ext cx="3302867" cy="221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7158" y="4000504"/>
            <a:ext cx="507209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/>
              <a:t>УЖ_</a:t>
            </a:r>
            <a:endParaRPr lang="ru-RU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5743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Они на ласточек похожи,</a:t>
            </a:r>
            <a:b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А в небе очень даже схожи.</a:t>
            </a:r>
            <a:b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Я правду говорю, скажи!</a:t>
            </a:r>
            <a:b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Есть – ласточки, а есть - …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14546" y="2428867"/>
            <a:ext cx="3000396" cy="185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4211122"/>
            <a:ext cx="542925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СТРИЖ</a:t>
            </a:r>
            <a:r>
              <a:rPr lang="ru-RU" sz="16600" b="1" dirty="0" smtClean="0"/>
              <a:t>_</a:t>
            </a:r>
            <a:endParaRPr lang="ru-RU" sz="1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Сами крошки, боятся кошки.</a:t>
            </a:r>
            <a:b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Под полом живут, туда всё несут.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57488" y="1758722"/>
            <a:ext cx="3500462" cy="234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4071941"/>
            <a:ext cx="621510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/>
              <a:t>МЫШ_</a:t>
            </a:r>
            <a:endParaRPr lang="ru-RU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Белые горошки на зелёных ножках.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643174" y="1357298"/>
            <a:ext cx="4462614" cy="296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4286256"/>
            <a:ext cx="7429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ЛАНДЫШ_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304</TotalTime>
  <Words>163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ПРАВОПИСАНИЕ СЛОВ С СОЧЕТАНИЯМИ ЖИ, ШИ 1 класс</vt:lpstr>
      <vt:lpstr>ОХАРАКТЕРИЗУЙТЕ ЗВУКИ, ОБОЗНАЧЕННЫЕ БУКВАМИ:</vt:lpstr>
      <vt:lpstr>Ползун ползёт, иголочки везёт.</vt:lpstr>
      <vt:lpstr>Он ходит голову задрав, Не потому, что гордый нрав, Не потому, что важный граф, А потому, что он ...  </vt:lpstr>
      <vt:lpstr>Они на холоде лежат,  Но от стужи не дрожат.  Пусть ветер и вода свежи,  Но на пляж идут ...</vt:lpstr>
      <vt:lpstr>Как называются неядовитые змеи с жёлтыми пятнышками на голове?</vt:lpstr>
      <vt:lpstr>Они на ласточек похожи,  А в небе очень даже схожи.  Я правду говорю, скажи!  Есть – ласточки, а есть - …</vt:lpstr>
      <vt:lpstr>Сами крошки, боятся кошки. Под полом живут, туда всё несут.</vt:lpstr>
      <vt:lpstr> Белые горошки на зелёных ножках. </vt:lpstr>
      <vt:lpstr>  Сидит на палочке в красной рубашке,  Брюшко сыто, камешками набито. </vt:lpstr>
      <vt:lpstr>Снимем мы среди болота  Замечательное фото.  Очень яркая картинка –  Распустилась здесь …</vt:lpstr>
      <vt:lpstr> Стоят над водой, трясут бородой. </vt:lpstr>
      <vt:lpstr>Составь звуковые схемы слов:</vt:lpstr>
      <vt:lpstr>Спиши, вставляя пропущенные буквы:</vt:lpstr>
      <vt:lpstr>ЗАПОМНИ:</vt:lpstr>
      <vt:lpstr>Использованные ресурсы: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СЛОВ С СОЧЕТАНИЯМИ ЖИ, ШИ</dc:title>
  <dc:creator>Admin</dc:creator>
  <cp:lastModifiedBy>Admin</cp:lastModifiedBy>
  <cp:revision>31</cp:revision>
  <dcterms:created xsi:type="dcterms:W3CDTF">2012-01-29T07:54:10Z</dcterms:created>
  <dcterms:modified xsi:type="dcterms:W3CDTF">2022-02-03T14:56:51Z</dcterms:modified>
</cp:coreProperties>
</file>