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85" r:id="rId2"/>
    <p:sldId id="271" r:id="rId3"/>
    <p:sldId id="259" r:id="rId4"/>
    <p:sldId id="281" r:id="rId5"/>
    <p:sldId id="282" r:id="rId6"/>
    <p:sldId id="286" r:id="rId7"/>
    <p:sldId id="272" r:id="rId8"/>
    <p:sldId id="288" r:id="rId9"/>
    <p:sldId id="289" r:id="rId10"/>
    <p:sldId id="290" r:id="rId11"/>
    <p:sldId id="29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A021B-E868-4F2C-94B0-D7C98595908C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34E7F-68E7-40A1-B021-A735D8E0A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05B7A3C-423A-46C3-8A0A-495CD918D63B}" type="slidenum">
              <a:rPr 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427497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4266-DE80-4239-AB46-F5A74FF4CF12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328B-D4BE-4DBE-A36C-72A3F14BC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4266-DE80-4239-AB46-F5A74FF4CF12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328B-D4BE-4DBE-A36C-72A3F14BC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4266-DE80-4239-AB46-F5A74FF4CF12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328B-D4BE-4DBE-A36C-72A3F14BCAD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4266-DE80-4239-AB46-F5A74FF4CF12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328B-D4BE-4DBE-A36C-72A3F14BCA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4266-DE80-4239-AB46-F5A74FF4CF12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328B-D4BE-4DBE-A36C-72A3F14BC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4266-DE80-4239-AB46-F5A74FF4CF12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328B-D4BE-4DBE-A36C-72A3F14BCA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4266-DE80-4239-AB46-F5A74FF4CF12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328B-D4BE-4DBE-A36C-72A3F14BC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4266-DE80-4239-AB46-F5A74FF4CF12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328B-D4BE-4DBE-A36C-72A3F14BC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4266-DE80-4239-AB46-F5A74FF4CF12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328B-D4BE-4DBE-A36C-72A3F14BC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4266-DE80-4239-AB46-F5A74FF4CF12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328B-D4BE-4DBE-A36C-72A3F14BCA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4266-DE80-4239-AB46-F5A74FF4CF12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328B-D4BE-4DBE-A36C-72A3F14BCA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8584266-DE80-4239-AB46-F5A74FF4CF12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AD328B-D4BE-4DBE-A36C-72A3F14BCA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9530" y="1268761"/>
            <a:ext cx="5346646" cy="3528391"/>
          </a:xfrm>
        </p:spPr>
        <p:txBody>
          <a:bodyPr>
            <a:normAutofit/>
          </a:bodyPr>
          <a:lstStyle/>
          <a:p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Психологическая поддержка ребенка в семье в период подготовки к ОГЭ</a:t>
            </a:r>
            <a:b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679896"/>
            <a:ext cx="4032448" cy="9144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Рекомендации психолога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7" y="26064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Родительская школа</a:t>
            </a:r>
            <a:endParaRPr lang="ru-RU" b="1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2" descr="3d человечки книги картинки, стоковые фото 3d человечки книги |  Depositpho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44824"/>
            <a:ext cx="2269863" cy="2867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75870" y="64886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НП</a:t>
            </a:r>
          </a:p>
        </p:txBody>
      </p:sp>
    </p:spTree>
    <p:extLst>
      <p:ext uri="{BB962C8B-B14F-4D97-AF65-F5344CB8AC3E}">
        <p14:creationId xmlns="" xmlns:p14="http://schemas.microsoft.com/office/powerpoint/2010/main" val="3265168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866474"/>
            <a:ext cx="7200800" cy="1507067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Мама-папа-терапия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7" y="630045"/>
            <a:ext cx="3544109" cy="42364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050276" y="572470"/>
            <a:ext cx="44101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Я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люблю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тебя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Я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горжусь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тобой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Я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очень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рад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что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ты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мой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сын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(моя дочь)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Ты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самый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лучший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сын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(ты самая лучшая дочь)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для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меня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Я </a:t>
            </a:r>
            <a:r>
              <a:rPr lang="en-US" sz="2400" b="1" i="1" dirty="0" err="1" smtClean="0">
                <a:solidFill>
                  <a:schemeClr val="tx2">
                    <a:lumMod val="75000"/>
                  </a:schemeClr>
                </a:solidFill>
              </a:rPr>
              <a:t>очень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75000"/>
                  </a:schemeClr>
                </a:solidFill>
              </a:rPr>
              <a:t>рад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400" b="1" i="1" dirty="0" err="1" smtClean="0">
                <a:solidFill>
                  <a:schemeClr val="tx2">
                    <a:lumMod val="75000"/>
                  </a:schemeClr>
                </a:solidFill>
              </a:rPr>
              <a:t>что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75000"/>
                  </a:schemeClr>
                </a:solidFill>
              </a:rPr>
              <a:t>ты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75000"/>
                  </a:schemeClr>
                </a:solidFill>
              </a:rPr>
              <a:t>есть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047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632848" cy="114801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себя, в свои силы, умение поддерживать эмоциональный баланс в минуту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неудачи – эти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позволяют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мечтать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достигать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целей!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br>
              <a:rPr lang="ru-RU" sz="2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мечты наших детей сбываются!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827584" y="3356992"/>
            <a:ext cx="4982344" cy="325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033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type="subTitle" idx="1"/>
          </p:nvPr>
        </p:nvSpPr>
        <p:spPr>
          <a:xfrm>
            <a:off x="251521" y="332656"/>
            <a:ext cx="8535292" cy="2453407"/>
          </a:xfrm>
        </p:spPr>
        <p:txBody>
          <a:bodyPr>
            <a:normAutofit/>
          </a:bodyPr>
          <a:lstStyle/>
          <a:p>
            <a:pPr marR="0" algn="just"/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«экзамен»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переводится с латинского как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«испытание».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именно сложными испытаниями становятся выпускные экзамены для девятиклассников. 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39552" y="2204864"/>
            <a:ext cx="5112568" cy="3716065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A5AB81"/>
              </a:buClr>
              <a:buSzPct val="95000"/>
              <a:buFont typeface="Wingdings 2" pitchFamily="18" charset="2"/>
              <a:buNone/>
            </a:pPr>
            <a:r>
              <a:rPr lang="ru-RU" sz="2400" dirty="0">
                <a:latin typeface="Constantia" pitchFamily="18" charset="0"/>
              </a:rPr>
              <a:t>	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Н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экзамене подводиться итог учебной деятельности каждого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обучающегося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.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A5AB81"/>
              </a:buClr>
              <a:buSzPct val="95000"/>
              <a:buFont typeface="Wingdings 2" pitchFamily="18" charset="2"/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	Чтобы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успешно сдать экзамен, к нему необходимо хорошо подготовиться.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A5AB81"/>
              </a:buClr>
              <a:buSzPct val="95000"/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	Поэтому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родителям важно создать в семье благоприятные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условия!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2864915" cy="277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03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3068960"/>
            <a:ext cx="7651576" cy="314769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altLang="ru-RU" sz="3200" dirty="0" smtClean="0">
                <a:solidFill>
                  <a:schemeClr val="tx2">
                    <a:lumMod val="75000"/>
                  </a:schemeClr>
                </a:solidFill>
              </a:rPr>
              <a:t>Уровень предметной подготовки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3200" dirty="0" smtClean="0">
                <a:solidFill>
                  <a:schemeClr val="tx2">
                    <a:lumMod val="75000"/>
                  </a:schemeClr>
                </a:solidFill>
              </a:rPr>
              <a:t>Уровень тестовой подготовки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3200" dirty="0" smtClean="0">
                <a:solidFill>
                  <a:schemeClr val="tx2">
                    <a:lumMod val="75000"/>
                  </a:schemeClr>
                </a:solidFill>
              </a:rPr>
              <a:t>Психологическая готовность демонстрировать сформированные знания и умения в непривычной обстановке</a:t>
            </a:r>
          </a:p>
        </p:txBody>
      </p:sp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</a:rPr>
              <a:t>На результаты ОГЭ влияют</a:t>
            </a:r>
          </a:p>
        </p:txBody>
      </p:sp>
    </p:spTree>
    <p:extLst>
      <p:ext uri="{BB962C8B-B14F-4D97-AF65-F5344CB8AC3E}">
        <p14:creationId xmlns="" xmlns:p14="http://schemas.microsoft.com/office/powerpoint/2010/main" val="1767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Почему они так волнуются?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51520" y="1844824"/>
            <a:ext cx="8892480" cy="530120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Сомнение в полноте и прочности знаний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Стресс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незнакомой ситуации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Стресс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ответственности перед родителями 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школой (лицеем)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Сомнение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собственных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способностях:  в логическом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мышлении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, умении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анализировать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концентрации и распределении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 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внимания и т.д.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Психофизические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и личностные особенности: тревожность, астеничность, неуверенность в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себе и т.д.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85984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Чем Вы можете помочь своему ребенку в сложный период подготовки и сдачи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ОГЭ?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67544" y="2060848"/>
            <a:ext cx="8280920" cy="44644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Владением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информации о процессе проведения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экзамена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Пониманием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поддержкой, любовью и верой в его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силы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Отказом от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упреков,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доверием  ребенку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dirty="0" smtClean="0">
                <a:latin typeface="Times New Roman" pitchFamily="18" charset="0"/>
              </a:rPr>
              <a:t>Самое главное в ходе подготовки к экзаменам — это снизить напряжение и тревожность ребенка, а также обеспечить подходящие условия для занятий</a:t>
            </a:r>
          </a:p>
          <a:p>
            <a:endParaRPr lang="ru-RU" altLang="ru-RU" sz="2800" dirty="0" smtClean="0"/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1889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2808312" cy="1656184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sz="half" idx="4294967295"/>
          </p:nvPr>
        </p:nvSpPr>
        <p:spPr>
          <a:xfrm>
            <a:off x="179512" y="2420888"/>
            <a:ext cx="4176713" cy="4248472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Режим сна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сохранения нормальной деятельности нервной системы и всего организма большое значение имеет полноценный сон. Великий русский физиолог И.П. Павлов указывал, что сон - это своего рода торможение, которое предохраняет нервную систему от чрезмерного напряжения и утомления.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4731845" y="260648"/>
            <a:ext cx="4177158" cy="4032696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rtlCol="0">
            <a:normAutofit fontScale="92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Правильная организация питания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школьников может помочь в решении очень многих проблем, возникающих именно в экзаменационный период. Сейчас особенно важно обеспечить организм всеми ресурсами не только для роста и развития, но также для возрастающих нагрузок.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6" name="Содержимое 4" descr="p62_pishpir1jpg_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93096"/>
            <a:ext cx="3157244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Admin\Рабочий стол\экзамены\картинки\2010-05-06_16-47-19_2886946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2983906" cy="185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138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136904" cy="4032448"/>
          </a:xfrm>
        </p:spPr>
        <p:txBody>
          <a:bodyPr>
            <a:normAutofit/>
          </a:bodyPr>
          <a:lstStyle/>
          <a:p>
            <a:pPr marR="0" algn="just"/>
            <a:r>
              <a:rPr lang="ru-RU" sz="2000" dirty="0" smtClean="0"/>
              <a:t>	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Наблюдайте за самочувствием ребенка, никто, кроме Вас, не сможет вовремя заметить и предотвратить ухудшение состояния ребенка, связанное с переутомлением. Контролируйте  режим подготовки ребенка, не допускайте перегрузок, объясните ему, что он обязательно должен чередовать занятия с отдыхом.</a:t>
            </a:r>
          </a:p>
          <a:p>
            <a:pPr marR="0" algn="just"/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Юлья\Desktop\Собрание-9\tired-teenagers-at-lesson_23-2147669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924944"/>
            <a:ext cx="4738514" cy="3156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6474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315200" cy="7159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 состояния подростка с состоянием окружающих его людей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92896"/>
            <a:ext cx="7315200" cy="3960440"/>
          </a:xfrm>
        </p:spPr>
        <p:txBody>
          <a:bodyPr/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 взрослого усиливает состояние стресса у ребенка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синхронизированы реакции матери и ребенка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мы хотим помочь подростку снизить уровень напряжения, то должны уметь управлять своим состоянием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61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40769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Как оказывать поддержку?             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• Добрыми словами (например: «Зная тебя, я уверен, что ты всё сделаешь хорошо!»,  «Ты знаешь это очень хорошо», «У тебя всё получится!», «Я буду мысленно всегда рядом с тобой!»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                                                                 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• Совместными действиями (присутствием при домашних занятиях ребёнка, совместными прогулками, совместными занятиями спортом)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• 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Доброжелательным выражением лица, тоном высказываний,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прикосновений</a:t>
            </a:r>
            <a:endParaRPr lang="ru-RU" sz="2000" u="sng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Категорически нельзя!!!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• Постоянно использовать в своих высказываниях частицу «не» и слово «должен»</a:t>
            </a: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• Рассматривать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ГИА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как единственный фактор, который имеет значение для будущего ребёнка.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Очень важно:          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•  Поддерживать рабочий настрой ребёнка.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    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•  Быть спокойным, уравновешенным, доброжелательным в общении с ребёнком.</a:t>
            </a: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60684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438</TotalTime>
  <Words>244</Words>
  <Application>Microsoft Office PowerPoint</Application>
  <PresentationFormat>Экран (4:3)</PresentationFormat>
  <Paragraphs>55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Психологическая поддержка ребенка в семье в период подготовки к ОГЭ </vt:lpstr>
      <vt:lpstr>Слайд 2</vt:lpstr>
      <vt:lpstr>На результаты ОГЭ влияют</vt:lpstr>
      <vt:lpstr>Почему они так волнуются?</vt:lpstr>
      <vt:lpstr>Чем Вы можете помочь своему ребенку в сложный период подготовки и сдачи ОГЭ?</vt:lpstr>
      <vt:lpstr>Слайд 6</vt:lpstr>
      <vt:lpstr>Слайд 7</vt:lpstr>
      <vt:lpstr>Связь состояния подростка с состоянием окружающих его людей</vt:lpstr>
      <vt:lpstr>Слайд 9</vt:lpstr>
      <vt:lpstr>Мама-папа-терапия</vt:lpstr>
      <vt:lpstr>  Вера в себя, в свои силы, умение поддерживать эмоциональный баланс в минуту неудачи – эти качества позволяют детям мечтать и достигать целей!                                    Пусть мечты наших детей сбываются!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Windows User</cp:lastModifiedBy>
  <cp:revision>32</cp:revision>
  <dcterms:created xsi:type="dcterms:W3CDTF">2014-02-27T05:55:02Z</dcterms:created>
  <dcterms:modified xsi:type="dcterms:W3CDTF">2022-04-29T14:04:37Z</dcterms:modified>
</cp:coreProperties>
</file>