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81" r:id="rId4"/>
    <p:sldId id="261" r:id="rId5"/>
    <p:sldId id="262" r:id="rId6"/>
    <p:sldId id="278" r:id="rId7"/>
    <p:sldId id="279" r:id="rId8"/>
    <p:sldId id="260" r:id="rId9"/>
    <p:sldId id="282" r:id="rId10"/>
    <p:sldId id="293" r:id="rId11"/>
    <p:sldId id="299" r:id="rId12"/>
    <p:sldId id="301" r:id="rId13"/>
    <p:sldId id="274" r:id="rId14"/>
    <p:sldId id="273" r:id="rId15"/>
    <p:sldId id="284" r:id="rId16"/>
    <p:sldId id="269" r:id="rId17"/>
    <p:sldId id="291" r:id="rId18"/>
    <p:sldId id="270" r:id="rId19"/>
    <p:sldId id="271" r:id="rId20"/>
    <p:sldId id="286" r:id="rId21"/>
    <p:sldId id="272" r:id="rId22"/>
    <p:sldId id="283" r:id="rId23"/>
    <p:sldId id="292" r:id="rId24"/>
    <p:sldId id="295" r:id="rId25"/>
    <p:sldId id="297" r:id="rId26"/>
    <p:sldId id="296" r:id="rId27"/>
    <p:sldId id="303" r:id="rId28"/>
    <p:sldId id="298" r:id="rId29"/>
    <p:sldId id="290" r:id="rId30"/>
    <p:sldId id="285" r:id="rId31"/>
    <p:sldId id="264" r:id="rId32"/>
    <p:sldId id="265" r:id="rId33"/>
    <p:sldId id="266" r:id="rId34"/>
    <p:sldId id="268" r:id="rId35"/>
    <p:sldId id="300" r:id="rId36"/>
    <p:sldId id="275" r:id="rId37"/>
    <p:sldId id="276" r:id="rId38"/>
    <p:sldId id="294" r:id="rId39"/>
    <p:sldId id="302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04" autoAdjust="0"/>
  </p:normalViewPr>
  <p:slideViewPr>
    <p:cSldViewPr>
      <p:cViewPr>
        <p:scale>
          <a:sx n="80" d="100"/>
          <a:sy n="80" d="100"/>
        </p:scale>
        <p:origin x="-10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4C4F1-3B32-4D71-A9AE-654AEA2E688F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4C4F1-3B32-4D71-A9AE-654AEA2E688F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4C4F1-3B32-4D71-A9AE-654AEA2E688F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4C4F1-3B32-4D71-A9AE-654AEA2E688F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4C4F1-3B32-4D71-A9AE-654AEA2E688F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4C4F1-3B32-4D71-A9AE-654AEA2E688F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4C4F1-3B32-4D71-A9AE-654AEA2E688F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4C4F1-3B32-4D71-A9AE-654AEA2E688F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4C4F1-3B32-4D71-A9AE-654AEA2E688F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4C4F1-3B32-4D71-A9AE-654AEA2E688F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4C4F1-3B32-4D71-A9AE-654AEA2E688F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4C4F1-3B32-4D71-A9AE-654AEA2E688F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0FB60-145E-40BC-A2AA-9F4DE84A8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6.gif"/><Relationship Id="rId7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5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3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3.gi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3.gi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презентация\клипарты ноты\1234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0" y="2714625"/>
            <a:ext cx="432435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Documents and Settings\Admin\Рабочий стол\презентация\клипарты ноты\1234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643182"/>
            <a:ext cx="432435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5720" y="1571612"/>
            <a:ext cx="85011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униципальное автономное дошкольное образовательное учреждение</a:t>
            </a:r>
            <a:r>
              <a:rPr lang="ru-RU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Детский 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сад 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комбинированного вида                 №25 «Калинка» 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Предметно-пространственная </a:t>
            </a:r>
            <a:r>
              <a:rPr lang="ru-RU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среда 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развития музыкальных способностей детей дошкольного возраста</a:t>
            </a:r>
            <a:endParaRPr lang="ru-RU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Химки 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</a:p>
          <a:p>
            <a:pPr algn="ctr"/>
            <a:r>
              <a:rPr lang="ru-RU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музыкальный руководитель 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Алексеева Л.В.</a:t>
            </a:r>
            <a:endParaRPr lang="ru-RU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64291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0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714356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5786454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492919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107840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muz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10906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21433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6" y="1916832"/>
            <a:ext cx="7260299" cy="40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8833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muz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10906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21433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03648" y="260649"/>
            <a:ext cx="67687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47651B"/>
                </a:solidFill>
                <a:latin typeface="Tahoma" panose="020B0604030504040204" pitchFamily="34" charset="0"/>
              </a:rPr>
              <a:t>Музыка</a:t>
            </a:r>
            <a:r>
              <a:rPr lang="ru-RU" dirty="0">
                <a:solidFill>
                  <a:srgbClr val="164469"/>
                </a:solidFill>
                <a:latin typeface="Tahoma" panose="020B0604030504040204" pitchFamily="34" charset="0"/>
              </a:rPr>
              <a:t> – могучее средство всестороннего развития ребёнка, формирования его духовного мира. Она расширяет его кругозор, обогащает чувствами, вызывает радостными переживаниями. Способствует воспитанию правильного отношения к окружающему миру. Привлечение к музыке активизирует восприятие, мышление и язык, воспитывает высокий эстетический вкус, развивает музыкальные способности, творческую инициативу, воображение, всесторонне влияет на её развитие.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2845972"/>
            <a:ext cx="7183715" cy="401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84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107840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muz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10906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21433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657"/>
            <a:ext cx="6552728" cy="31943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82" y="3717033"/>
            <a:ext cx="4888564" cy="270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7664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71538" y="500042"/>
            <a:ext cx="757242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Игрушки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Кукла в русском костюме (девочка) – 2 шт.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Кукла певица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Кукла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Заяц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Белка (муз.)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Часы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Корзинка  – 6 шт.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Корзина пластмассовая – 2 шт.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Корзина плетеная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Серый кот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Куколки пластмассовые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Коричневый мишка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Пластмассовые птички– 5 шт.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Корзина плетеная для утренников – 3 шт.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Лошадка на палочке – 1 шт.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Лейка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Новогодние игрушки – 50 шт.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Новогодние султанчики – 40 шт.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Картонные звезды – 20 шт.</a:t>
            </a:r>
          </a:p>
          <a:p>
            <a:pPr algn="just"/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3" name="Picture 3" descr="C:\Users\Uzer\Desktop\ФОТО\IMG_07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357298"/>
            <a:ext cx="3286130" cy="4381506"/>
          </a:xfrm>
          <a:prstGeom prst="flowChartDisplay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8" descr="ea11a94256b6a87237baf67d94198274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60000">
            <a:off x="161741" y="2435487"/>
            <a:ext cx="9906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57290" y="500042"/>
            <a:ext cx="7143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Театральная деятельность: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357166"/>
            <a:ext cx="123940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214414" y="2071678"/>
            <a:ext cx="778674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Куклы Бибабо</a:t>
            </a:r>
          </a:p>
          <a:p>
            <a:r>
              <a:rPr lang="ru-RU" dirty="0" smtClean="0"/>
              <a:t>		Поросенок – 3 шт. Коза. </a:t>
            </a:r>
            <a:r>
              <a:rPr lang="ru-RU" dirty="0" err="1" smtClean="0"/>
              <a:t>Домовенок</a:t>
            </a:r>
            <a:r>
              <a:rPr lang="ru-RU" dirty="0" smtClean="0"/>
              <a:t> Кузя. Цыпленок – 2 шт. 		Царь. Царица. Дед Мороз. Снегурочка. Снеговик. Чучело. 		Петушок. Лиса. Белый гусь.	Серый гусь. Сорока. Щенок. 		Белка. Баба Яга. Ежик . Зайка. Петрушка – 2 шт.</a:t>
            </a:r>
          </a:p>
          <a:p>
            <a:r>
              <a:rPr lang="ru-RU" dirty="0" smtClean="0"/>
              <a:t>		Лягушка . </a:t>
            </a:r>
            <a:r>
              <a:rPr lang="ru-RU" dirty="0" err="1" smtClean="0"/>
              <a:t>Барсучок</a:t>
            </a:r>
            <a:r>
              <a:rPr lang="ru-RU" dirty="0" smtClean="0"/>
              <a:t>. Ворона. Семеро козлят. Три медведя. 		Принц. Кот – 2 шт.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4572008"/>
            <a:ext cx="1330526" cy="1576384"/>
          </a:xfrm>
          <a:prstGeom prst="wedgeEllipseCallou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5500702"/>
            <a:ext cx="857256" cy="1164884"/>
          </a:xfrm>
          <a:prstGeom prst="wedgeEllipseCallou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9701" name="Picture 5" descr="C:\Users\Uzer\Desktop\ФОТО\IMG_07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785926"/>
            <a:ext cx="2678906" cy="3571875"/>
          </a:xfrm>
          <a:prstGeom prst="rect">
            <a:avLst/>
          </a:prstGeom>
          <a:noFill/>
        </p:spPr>
      </p:pic>
      <p:pic>
        <p:nvPicPr>
          <p:cNvPr id="29702" name="Picture 6" descr="C:\Users\Uzer\Desktop\ФОТО\IMG_07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3905254"/>
            <a:ext cx="2214578" cy="276224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14608" y="-169683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muz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10906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21433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4123"/>
            <a:ext cx="5616624" cy="591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3629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57224" y="500042"/>
            <a:ext cx="72866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Оснащенность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музыкально-дидактическими играми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«Чудесный мешочек»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«Узнай сказку»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«Сложи песенку»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«Кого встретил Колобок?»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«Море»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«Три кита в музыке»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«Музыкальное лото»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Лото «Музыкальные инструменты»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Лото «Азбука – Песенка»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Лото «Симфонический оркестр»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«Ладошки» (развивающая игра)</a:t>
            </a:r>
          </a:p>
          <a:p>
            <a:pPr algn="just"/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Uzer\Desktop\ФОТО\IMG_07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00000">
            <a:off x="4863768" y="2263885"/>
            <a:ext cx="3702266" cy="2776700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4929198"/>
            <a:ext cx="357190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107840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muz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10906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21433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268760"/>
            <a:ext cx="3409260" cy="3470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13" y="2276872"/>
            <a:ext cx="374441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121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14414" y="500042"/>
            <a:ext cx="70009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Музыкально-дидактические игры по «Музыкальному букварю»: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«Угадай колокольчик», «Музыкальное лото», «Веселая, грустная музыка», «Веселая пластинка», «Звенящие колокольчики»,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«Музыкальная лесенка», «Солнышко и тучка», «Веселый ритм»,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«Все мы разные», «Бубенчики», «Музыкальные загадки»,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«Определи инструмент», «Учитесь танцевать», «Наше путешествие»,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«Прогулка», «Слушаем внимательно», «Тихо-громко запоем»,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«Слушаем музыку», «Назови композитора», «Музыкальная шкатулка», «Тихая – громкая музыка», «Длинные и короткие звуки»,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«Разрезное лото», «Кто скорей закроет карту», «Узнай, чей марш»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 descr="1568549-7164507064a06c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40000">
            <a:off x="3527028" y="4158219"/>
            <a:ext cx="1885721" cy="228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492919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071942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0034" y="357166"/>
            <a:ext cx="8643966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Музыкально-дидактические игры для младшей группы: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«Что делают дети?», «Подумай и угадай», «Где мои детки?», «Найди игрушку», «Птица и птенчики», «Курица и цыплята», «Прогулка», «Нам игрушки принесли», «Ладошки», «Выбери инструмент», «Море и ручеек».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Музыкально-дидактические игры для средней  группы: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«Сколько нас поет?», «Музыкальный магазин», «Наш оркестр», «К нам гости пришли», «Музыка в игрушках», «Ладошки», «Веселый Колобок», «Угадай-ка», «Какого цвета музыка?» ,«Узнай, какой инструмент звучит?»</a:t>
            </a:r>
          </a:p>
          <a:p>
            <a:r>
              <a:rPr lang="ru-RU" b="1" dirty="0" smtClean="0"/>
              <a:t>	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Музыкально-дидактические игры для старшей  группы: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«Волшебный волчок», «Веселый маятник», «Музыкальный кузнечик»,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«Музыкальное лото», «Музыкальная азбука»,«Копилка», «Волшебный сундучок», «Конкурс певцов», «Поющие руки», «Художники», «Передай ритм», «Музыкальные стульчики», «Сосульки», «Прячем мелодию», «Дирижер» , «Барабанщики»</a:t>
            </a:r>
          </a:p>
          <a:p>
            <a:r>
              <a:rPr lang="ru-RU" b="1" dirty="0" smtClean="0"/>
              <a:t>	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Музыкально-дидактические игры для подготовительной  группы: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«Веселый хор», «Музыкальный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семицветик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», «Буратино», «Какого цвета музыка?»,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«Звенящие колокольчики», «Музыкальные капельки», «Хитрая шляпа», «Говорящий коврик», «Конкурс певцов», «Придумай песенку», «Художники», «Живая картина»,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«Скульпторы», «Передай ритм», «Музыкальные стульчики», «Барабанщики»,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«Замри», «Прячем мелодию», «Композитор», «Дирижер», «Веселые кубики»,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«Три медведя», «Угадай-ка»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8" descr="ea11a94256b6a87237baf67d94198274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60000">
            <a:off x="8162765" y="3435619"/>
            <a:ext cx="9906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eacf27ceb26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57224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eacf27ceb26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76" y="5929330"/>
            <a:ext cx="857224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928662" y="428604"/>
            <a:ext cx="735811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	Современный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подход к образованию как явлению культуры позволяет говорить о культурном становлении личности в процессе освоения различных видов художественной деятельности в специально организованной среде (Р.М.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Чумичева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	Рассматривая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музыкальное воспитание как процесс организованного приобщения детей к музыкальной культуре можно говорить о музыкальной среде как о средстве приобщения ребенка к музыкальной культуре.</a:t>
            </a:r>
          </a:p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	Таким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образом, музыкальная среда становится одним из компонентов педагогической системы и представляет собой музыкальное оформление жизнедеятельности детей.</a:t>
            </a:r>
          </a:p>
          <a:p>
            <a:endParaRPr lang="ru-RU" dirty="0"/>
          </a:p>
        </p:txBody>
      </p:sp>
      <p:pic>
        <p:nvPicPr>
          <p:cNvPr id="14" name="Picture 2" descr="0_74a98_43fa167b_XL.jp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00174"/>
            <a:ext cx="1285852" cy="331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c92c6b609f6c037ffa62cce90fff78cc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5715016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92c6b609f6c037ffa62cce90fff78cc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564357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107840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muz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10906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21433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3523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1472" y="500042"/>
            <a:ext cx="84296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Детские музыкальные  инструменты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Аккордеон  - 3 шт. Баян – 2 шт. Гармонь – 1 шт.  Металлофон – 8 шт.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Ксилафон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2 шт.  Бубны – 5 шт.  Вертушки – 1 шт.  Трещотки – 1 шт.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Маракасы – 4 шт.  Кастаньеты -  5 шт.  Деревянные ложки – 32 шт.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Треугольник – 7 шт.  Флейта  - 3 шт.  Барабан – 2 шт.  Погремушки – 26 шт.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Колокольчики – 31 шт.  Бубенчики на руку – 8 пар.  Гитара – 2 шт.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Скрипка  - 1 шт.  Самоучитель игры на металлофоне «Веселые гуси» - 1 шт.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Музыкальные колокольчики (диатонические) – 8 шт.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Медные колокольчики 2 набора -  4 шт. «Шум дождя» - 2 шт.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Тройные ложки – 1 шт. Доска – 1 шт. Коробочки – 4 шт. Румба – 3 шт.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Дудка – 3 шт. Свирель – 2 шт. Тарелки – 4 шт. Пояс на талию – 1 шт.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Детские музыкальные инструменты, изготовленные своими руками: коробочки, трещотки, маракасы, бубны …</a:t>
            </a:r>
          </a:p>
          <a:p>
            <a:pPr algn="just"/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4527500"/>
            <a:ext cx="2214578" cy="1925721"/>
          </a:xfrm>
          <a:prstGeom prst="cloudCallou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34" name="Picture 10" descr="C:\Users\Uzer\Desktop\ФОТО\IMG_07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4214818"/>
            <a:ext cx="1857388" cy="2476517"/>
          </a:xfrm>
          <a:prstGeom prst="rect">
            <a:avLst/>
          </a:prstGeom>
          <a:noFill/>
        </p:spPr>
      </p:pic>
      <p:pic>
        <p:nvPicPr>
          <p:cNvPr id="1035" name="Picture 11" descr="C:\Users\Uzer\Desktop\ФОТО\IMG_07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4143380"/>
            <a:ext cx="1821651" cy="2428868"/>
          </a:xfrm>
          <a:prstGeom prst="rect">
            <a:avLst/>
          </a:prstGeom>
          <a:noFill/>
        </p:spPr>
      </p:pic>
      <p:pic>
        <p:nvPicPr>
          <p:cNvPr id="15" name="Рисунок 8" descr="ea11a94256b6a87237baf67d94198274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60000">
            <a:off x="3024100" y="-67024"/>
            <a:ext cx="372301" cy="67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8" descr="ea11a94256b6a87237baf67d94198274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60000">
            <a:off x="4704226" y="29336"/>
            <a:ext cx="372301" cy="67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8" descr="ea11a94256b6a87237baf67d94198274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60000">
            <a:off x="6347300" y="29335"/>
            <a:ext cx="372301" cy="67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107840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muz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10906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21433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89" y="116632"/>
            <a:ext cx="2549278" cy="2016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68" y="1124744"/>
            <a:ext cx="463168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7121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107840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muz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10906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21433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maam.ru/upload/blogs/detsad-365038-144265206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29000"/>
            <a:ext cx="4968552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maam.ru/upload/blogs/detsad-365038-1442652655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1"/>
            <a:ext cx="6512768" cy="2988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69822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107840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muz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10906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21433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maam.ru/upload/blogs/detsad-365038-144265183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93" y="3742733"/>
            <a:ext cx="5832648" cy="285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maam.ru/upload/blogs/detsad-365038-1442651870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14356"/>
            <a:ext cx="6408712" cy="2642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71395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718" y="-99392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muz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10906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21433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91680" y="1643050"/>
            <a:ext cx="597666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Музыкальный  </a:t>
            </a:r>
            <a:r>
              <a:rPr lang="ru-RU" b="1" i="1" dirty="0"/>
              <a:t>кабинет – помещение, предназначенное для организации повседневной жизнедеятельности воспитанников в образовательных целях с необходимым для этого оборудованием. </a:t>
            </a:r>
            <a:r>
              <a:rPr lang="ru-RU" b="1" i="1" dirty="0" smtClean="0"/>
              <a:t>Музыкальный </a:t>
            </a:r>
            <a:r>
              <a:rPr lang="ru-RU" b="1" i="1" dirty="0"/>
              <a:t>кабинет -учебное помещение ДОУ, оснащенное наглядными пособиями, учебным и игровым оборудованием, мебелью и техническими средствами обучения, в котором проводится игровая, методическая, учебная и кружковая работа с воспитанниками. Учебные кабинеты открывают неограниченные возможности совершенствования методов обучения и воспитания. Организация в ДОУ учебных кабинетов способствуют повышению культуры работы педагога, его квалификации, развитию способностей детей, качества знаний воспитанников, привитию навыков самостоятельной работы. </a:t>
            </a:r>
          </a:p>
        </p:txBody>
      </p:sp>
    </p:spTree>
    <p:extLst>
      <p:ext uri="{BB962C8B-B14F-4D97-AF65-F5344CB8AC3E}">
        <p14:creationId xmlns:p14="http://schemas.microsoft.com/office/powerpoint/2010/main" val="121886742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107840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muz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10906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21433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maam.ru/upload/blogs/detsad-365038-144265193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14356"/>
            <a:ext cx="4392488" cy="1994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3" y="2996952"/>
            <a:ext cx="729781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1622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103148" y="-99392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muz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10906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21433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21" y="829302"/>
            <a:ext cx="7714584" cy="537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7920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107840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muz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10906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21433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57250"/>
            <a:ext cx="76328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8313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107840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muz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10906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21433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78" y="2276872"/>
            <a:ext cx="6620227" cy="37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6857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42976" y="928670"/>
            <a:ext cx="70723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Музыкально-образовательная среда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детского сада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• Блок организованной (регламентированной) музыкальной деятельности: музыкальных занятий и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развлечений,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праздников и других видов деятельности с использованием музыки (для всех детей).</a:t>
            </a:r>
          </a:p>
          <a:p>
            <a:pPr algn="just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• Блок нерегламентированной (совместной с воспитателем и самостоятельной) музыкальной деятельности детей в группе вне занятий (в теплую погоду - на свежем воздухе):</a:t>
            </a:r>
          </a:p>
          <a:p>
            <a:pPr algn="just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- совместная с воспитателем (в играх сюжетно-ролевых с использованием музыкального репертуара, хороводных, музыкально-дидактических, музыкально-творческих и др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10" descr="muz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10906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21433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508849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124129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muz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10906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21433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108" y="2204864"/>
            <a:ext cx="4820371" cy="3600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89" y="124522"/>
            <a:ext cx="2344931" cy="3384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62" y="3515753"/>
            <a:ext cx="1944216" cy="2145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491" y="4293096"/>
            <a:ext cx="164684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2971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8596" y="0"/>
            <a:ext cx="8143932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Программы и методическая литература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Тарасова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К.В., Нестеренко Т.В. «Гармония» (4 год жизни), М., 1993.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Тарасова К.В., Нестеренко Т.В.,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Ркубан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Т.Г. «Гармония» (5 год жизни), М., 1993.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Тарасова К.В., Нестеренко Т.В.,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Рубан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Т.Г.  «Гармония» (6 год жизни), М., 1995.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Тарасова К.В., Нестеренко Т.В.,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Рубан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Т.Г.  «Гармония» (7 год жизни), М., 2004.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Тарасова К.В.,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Рубан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Т.Г.. «Синтез» (5 год жизни), М., 1999.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Тарасова К.В.,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Рубан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Т.Г. «Синтез» (6 год жизни), М., 1999.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Тарасова К.В.,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Рубан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Т.Г.  «Синтез» (7 год жизни), М., 2002.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Тарасова К.В.,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Рубан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Т.Г. «Дети слушают музыку», М., 2001.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Петрова В.А. «Музыка – малышам», М., 2001.</a:t>
            </a:r>
          </a:p>
          <a:p>
            <a:pPr lvl="0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Радынова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О.П. «Музыкальные шедевры» (5 книг), М., 2010.</a:t>
            </a:r>
          </a:p>
          <a:p>
            <a:pPr lvl="0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Яшунская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Г. И. «Музыкальное воспитание глухих дошкольников», М., 1977.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Зацепина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Б.М. "Музыкальное воспитание в детском саду"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Мазаика-Синтез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М., 2006.</a:t>
            </a:r>
          </a:p>
          <a:p>
            <a:pPr lvl="0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Корчаловская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Н.В. «Комплексные занятия по развитию творческих способностей дошкольников» , Ростов-на-Дону, 2004.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Груздова И.В. «Навстречу музыке», Ростов – на –Дону, 2010.</a:t>
            </a:r>
          </a:p>
          <a:p>
            <a:pPr lvl="0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Алесковская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Р.С. «для счастливой детворы», Минск, 1968.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М.Ю.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Картушина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«Праздники здоровья» (4 книги), М., 2009.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Бугаева З.Н. «Музыкальные занятия в детском саду», М., 2010.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Буренина А.И.,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Сауко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Т. «Топ-хлоп, малыши», СПб., 2001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7" descr="колокольчи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72" y="2214554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42976" y="0"/>
            <a:ext cx="700092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Трубникова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М.А. «Малыш и взрослый за роялем», Оренбург, 1999.</a:t>
            </a:r>
          </a:p>
          <a:p>
            <a:pPr lvl="0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Трубникова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М.А. «Игровое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четырехручие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», Оренбург, 1999.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Кондратенко В.Н. «Сборник песен», Оренбург, 1990.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Слуцкая С.Л. «Танцевальная мозаика», М., 2006.</a:t>
            </a:r>
          </a:p>
          <a:p>
            <a:pPr lvl="0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Ледянкина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Е.Г., Л.А. Топникова "Чудеса для малышей" Академия развития Ярославль, 2006.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Зарецкая Н.В. "Праздники развлечения в ДОУ" Младший дошкольный возраст, старший дошкольный возраст. Айрис-пресс, Москва, 2007.</a:t>
            </a:r>
          </a:p>
          <a:p>
            <a:pPr lvl="0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Галиченко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И.В., М.А.Михайлова "Танцуем, играем, всех приглашаем" Академия Развития, Ярославль, 2006.</a:t>
            </a:r>
          </a:p>
          <a:p>
            <a:pPr lvl="0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Роот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З.Я. "Музыкально-дидактические игры для детей дошкольного возраста" Айрис Пресс, Москва, 2006.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Цвынтарный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В. "Играем пальчиками" Лань, Санкт-Петербург, 1997.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Михеева   Е.В. "Развитие эмоциональной двигательной сферы детей 4-7 лет"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Вогоград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"Учитель", 2008.</a:t>
            </a:r>
          </a:p>
          <a:p>
            <a:pPr lvl="0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Картушина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М.Ю.  "Забавы для малышей" Творческий центр" Москва, 2005г.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М.А. Михайлова, Е.В.Горбина "Поём, играем, танцуем дома и в детском саду" "Академия развития" г.Ярославль, 1998.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.Власенко О.П.,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Е.А.Гальцева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Г.П.Попова "Праздник круглый год" "Учитель" Волгоград, 2007.</a:t>
            </a:r>
          </a:p>
        </p:txBody>
      </p:sp>
      <p:pic>
        <p:nvPicPr>
          <p:cNvPr id="4" name="Picture 17" descr="колокольчи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28662" y="214290"/>
            <a:ext cx="764386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Власенко О.П.,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Е.А.Гальцева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Г.П.Попова "Праздник круглый год" "Учитель" Волгоград, 2007.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Иванова  О.В. "Театрализованные праздники для дошколят и младших школьников" "Феликс" , Ростов-на-Дону, 2004.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.Соболева  Э.В. "Споём мы дружно песню" , Москва, 1979.</a:t>
            </a:r>
          </a:p>
          <a:p>
            <a:pPr lvl="0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Шушакова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Е.А. "Праздничные сценарии для детского сада" "Айрис-Пресс" Москва 2007.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Орлова В.А.,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Бекина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С.И. «Учите детей петь», М., 1986.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Михайлова "А у наших у ворот развесёлый хоровод" ", Ярославль, 2001.</a:t>
            </a:r>
          </a:p>
          <a:p>
            <a:pPr lvl="0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Барсукова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Н.А., Н.Б.Вершинина, В.М.Суворова, Н.Т.Фролова "Музыка в детском саду" "Учитель,. Волгоград 2009.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 Мельникова Л.И., А.Н.Зимина "Детский музыкальный фольклор" "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Гном-Премм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" Москва 2000.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Цыбульник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"Золотой карнавал сказок" "Издательство АСТ" Москва 2001.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 Зарецкая В. "Музыкальные сказки для детей разновозрастных групп" "Творческий центр Сфера" Москва 2003.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Каладницкий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 Г.А. "Музыкальные игры, ритмические упражнения и танцы для детей" "Гном-Пресс" Москва 2001.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Гальцова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Е.А."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Культурно-досуговая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деятельность детей 5-6 лет" "Учитель" Волгоград 2009.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 Кутузова Е.С., С.Коваленко,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И.Шарифуллина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"Танцевально-игровое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пособие»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7" descr="колокольчи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1025" y="3286124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71538" y="714356"/>
            <a:ext cx="75009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Никитина Е.А.  "Праздники-досуги в детском саду" Творческий центр "Сфера" Москва 2000.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Ананова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А.Ю. "Лучшие сценарии утренников для детского сада "ДОМ ХХІ век" Москва 2006.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Роот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З.  "Песенки и праздники для малышей" "Айрис-пресс" Москва 2003.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Морозова Е.И. "Осенние праздники в детском саду "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Сталкер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" г.Москва 2007.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Картушина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М.Ю.  Конспекты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логоритмических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занятий с детьми ( 3 книги) Творческий центр "Сфера" Москва 2008.</a:t>
            </a:r>
          </a:p>
          <a:p>
            <a:endParaRPr lang="ru-RU" dirty="0"/>
          </a:p>
        </p:txBody>
      </p:sp>
      <p:pic>
        <p:nvPicPr>
          <p:cNvPr id="4" name="Picture 17" descr="колокольчи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643050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Uzer\Desktop\ФОТО\IMG_07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3714752"/>
            <a:ext cx="2143122" cy="2857497"/>
          </a:xfrm>
          <a:prstGeom prst="rect">
            <a:avLst/>
          </a:prstGeom>
          <a:noFill/>
        </p:spPr>
      </p:pic>
      <p:pic>
        <p:nvPicPr>
          <p:cNvPr id="8" name="Picture 11" descr="1289447755_25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0958" y="3899724"/>
            <a:ext cx="1214446" cy="1713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1285899294_s250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38" y="3929066"/>
            <a:ext cx="1500198" cy="194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b094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72132" y="4643446"/>
            <a:ext cx="1799345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muz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10906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21433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maam.ru/upload/blogs/detsad-365038-144265074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14356"/>
            <a:ext cx="5976664" cy="278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maam.ru/upload/blogs/detsad-365038-1442650759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54810"/>
            <a:ext cx="6368752" cy="2786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4174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714356"/>
            <a:ext cx="90011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Видеоматериалы: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Видеокассеты к программе «Синтез» - 3 шт., Балет «Спящая красавица» П.И. Чайковского, Балет «Золушка» С.С. Прокофьева, 20 цветных диапозитивов «На родине П.И. Чайковского» к программе «Синтез» 6 год жизни.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CD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DVD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«Детские песенки», «Поздравляем пап и мам», «Танцевальная ритмика для детей 6»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«Сказки Г.Х. Андерсена», «Сборник маршей», «Мы желаем счастья Вам», «Детская» МР3, «Музыка классика в совр. обр.», «Танцевально-игровая гимнастика» О.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Зонтовой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«Музыка для вечеров», «Свадебный», «А.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Усманов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«Караоке 4000 песен», «Малыш на острове», «Малыш у озера», «Малыш на берегу»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«Малыш и сладкие сны», «Знаки зодиака  для малышей»,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Спейс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4214818"/>
            <a:ext cx="4143404" cy="2286016"/>
          </a:xfrm>
          <a:prstGeom prst="cloudCallou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747" name="Picture 3" descr="C:\Users\Uzer\Desktop\ФОТО\IMG_07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286256"/>
            <a:ext cx="3500462" cy="2303852"/>
          </a:xfrm>
          <a:prstGeom prst="cloudCallou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5720" y="785794"/>
            <a:ext cx="84296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Аудиокассеты</a:t>
            </a:r>
          </a:p>
          <a:p>
            <a:pPr algn="just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«Топ-хлоп, малыши», «Гармония 4 год жизни, слушание», «Гармония 4 год жизни, движение», «Гармония 5 год жизни, слушание», «Гармония 6 год жизни, слушание»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«Гармония 7 год жизни, слушание», «Гармония 7 год жизни, движение»,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«Синтез 6 год жизни», «Синтез 7 год жизни», «По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Радыновой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», «Театральные шумы», «Музыка к спектаклям», «Времена года А. Глазунова», «Танцы»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 днем рождения», «Школьные годы»,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Нуф-Нуф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», «Рояль в ночи»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«Здравствуй, Новый год!», «77 детских песен» - 2 кассеты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 smtClean="0"/>
              <a:t> </a:t>
            </a:r>
          </a:p>
          <a:p>
            <a:pPr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 descr="5665f9fbcd19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4214818"/>
            <a:ext cx="685804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0876e63684d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5357826"/>
            <a:ext cx="595314" cy="114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0876e63684d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5214950"/>
            <a:ext cx="595314" cy="114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0876e63684d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5214950"/>
            <a:ext cx="595314" cy="114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muz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10906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21433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maam.ru/upload/blogs/detsad-365038-144267633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449789"/>
            <a:ext cx="6400800" cy="31475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971600" y="188640"/>
            <a:ext cx="7488831" cy="3261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Созданная «по законам красоты» среда способствует пониманию детьми прекрасного, воспитанию у них художественного вкуса и эстетического отношения к окружающему миру, развитию творческих способностей.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испытывают удовольствие от совместного с родителями творчества, приобретают уверенность в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ceбe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Так детский сад становится своеобразным «мостиком творчества», культурным центром, как для детей, так и для их семей.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Такая среда вызывает у детей чувство радости, восторга, создает эмоционально-положительное отношение к детям, детскому учреждению, желанию посещать его.</a:t>
            </a:r>
          </a:p>
        </p:txBody>
      </p:sp>
    </p:spTree>
    <p:extLst>
      <p:ext uri="{BB962C8B-B14F-4D97-AF65-F5344CB8AC3E}">
        <p14:creationId xmlns:p14="http://schemas.microsoft.com/office/powerpoint/2010/main" val="420964009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107840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muz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10906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21433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4664"/>
            <a:ext cx="6220346" cy="3708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789040"/>
            <a:ext cx="3024336" cy="3068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3" y="4440299"/>
            <a:ext cx="4248472" cy="230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4612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00100" y="857232"/>
            <a:ext cx="735811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- самостоятельная музыкальная деятельность детей вне занятий (возникает по инициативе детей, представлена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песнями, музыкальными играми, танцами, театрализованными постановками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а также песенным</a:t>
            </a:r>
            <a:r>
              <a:rPr lang="ru-RU" sz="2400" b="1" i="1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smtClean="0">
                <a:latin typeface="Times New Roman" pitchFamily="18" charset="0"/>
                <a:cs typeface="Times New Roman" pitchFamily="18" charset="0"/>
              </a:rPr>
              <a:t>музыкально-ритмическим</a:t>
            </a:r>
            <a:r>
              <a:rPr lang="ru-RU" sz="2400" b="1" i="1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b="1" i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инструментальным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детским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творчеством.).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Picture 2" descr="f729ddd01bb6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3357562"/>
            <a:ext cx="4373266" cy="304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8" descr="ea11a94256b6a87237baf67d94198274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60000">
            <a:off x="857224" y="3286124"/>
            <a:ext cx="9906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8" descr="ea11a94256b6a87237baf67d94198274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60000">
            <a:off x="7572396" y="3286124"/>
            <a:ext cx="9906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7076" y="-13077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57224" y="3714752"/>
            <a:ext cx="7858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Среда организованной музыкально-творческой деятельности в нашем ДОУ создается на музыкальных занятиях, праздниках, которые проходят в музыкальном зале.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954480149.gif"/>
          <p:cNvPicPr>
            <a:picLocks noChangeAspect="1" noChangeArrowheads="1"/>
          </p:cNvPicPr>
          <p:nvPr/>
        </p:nvPicPr>
        <p:blipFill>
          <a:blip r:embed="rId3">
            <a:lum bright="92000" contrast="-40000"/>
          </a:blip>
          <a:srcRect/>
          <a:stretch>
            <a:fillRect/>
          </a:stretch>
        </p:blipFill>
        <p:spPr bwMode="auto">
          <a:xfrm rot="-2040000">
            <a:off x="4608851" y="5006926"/>
            <a:ext cx="927378" cy="207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5572140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-285776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715" y="1175083"/>
            <a:ext cx="3789344" cy="251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77" y="376862"/>
            <a:ext cx="3094732" cy="292136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eacf27ceb26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57224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eacf27ceb26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76" y="5929330"/>
            <a:ext cx="857224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0_74a98_43fa167b_XL.jp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00174"/>
            <a:ext cx="1285852" cy="331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c92c6b609f6c037ffa62cce90fff78cc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5715016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92c6b609f6c037ffa62cce90fff78cc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564357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85852" y="3861048"/>
            <a:ext cx="5572148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Музыкальный зал в детском саду – это, как правило, самое большое, светлое и наилучшим образом оборудованное помещение. </a:t>
            </a:r>
            <a:b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визитная карточка детского сада.</a:t>
            </a:r>
            <a:endParaRPr lang="ru-RU" sz="11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0622"/>
            <a:ext cx="6883128" cy="370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1652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5304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eacf27ceb26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57224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eacf27ceb26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76" y="5929330"/>
            <a:ext cx="857224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0_74a98_43fa167b_XL.jp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00174"/>
            <a:ext cx="1285852" cy="331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c92c6b609f6c037ffa62cce90fff78cc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5715016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92c6b609f6c037ffa62cce90fff78cc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564357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411760" y="3933055"/>
            <a:ext cx="4446240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Огромное значение для развития у детей самостоятельности, инициативности в музыкальной деятельности имеют оборудования, пособия, которые успешно используются детьми в их самостоятельных и специально организованных музыкально – творческих проявлениях.</a:t>
            </a:r>
            <a:endParaRPr lang="ru-RU" sz="1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147" y="214292"/>
            <a:ext cx="7448326" cy="36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7374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57955" y="-99392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muz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10906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21433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1068162"/>
            <a:ext cx="4572000" cy="47216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Музыкальный зал МБДОУ оснащён: </a:t>
            </a:r>
            <a:b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музыкальным центром,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ноутбуком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пианино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интерактивной доской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магнитной доской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методической литературой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107840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muz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10906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92c6b609f6c037ffa62cce90fff78c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-214338"/>
            <a:ext cx="24447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363" y="3874922"/>
            <a:ext cx="3536677" cy="25921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538" y="714355"/>
            <a:ext cx="4518735" cy="300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3400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1903</Words>
  <Application>Microsoft Office PowerPoint</Application>
  <PresentationFormat>Экран (4:3)</PresentationFormat>
  <Paragraphs>172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Uzer</dc:creator>
  <cp:lastModifiedBy>user</cp:lastModifiedBy>
  <cp:revision>99</cp:revision>
  <dcterms:created xsi:type="dcterms:W3CDTF">2015-02-18T06:28:25Z</dcterms:created>
  <dcterms:modified xsi:type="dcterms:W3CDTF">2022-04-27T06:47:46Z</dcterms:modified>
</cp:coreProperties>
</file>