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9" r:id="rId3"/>
    <p:sldId id="257" r:id="rId4"/>
    <p:sldId id="258" r:id="rId5"/>
    <p:sldId id="259" r:id="rId6"/>
    <p:sldId id="260" r:id="rId7"/>
    <p:sldId id="270" r:id="rId8"/>
    <p:sldId id="263" r:id="rId9"/>
    <p:sldId id="262" r:id="rId10"/>
    <p:sldId id="271" r:id="rId11"/>
    <p:sldId id="272" r:id="rId12"/>
    <p:sldId id="265" r:id="rId13"/>
    <p:sldId id="273" r:id="rId14"/>
    <p:sldId id="274" r:id="rId15"/>
    <p:sldId id="266" r:id="rId16"/>
    <p:sldId id="275" r:id="rId17"/>
    <p:sldId id="267" r:id="rId18"/>
    <p:sldId id="268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686FB-3ED8-403F-812C-B89765B6F58E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67DE7-5E25-4F48-A2A6-939040FF8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67DE7-5E25-4F48-A2A6-939040FF84F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67DE7-5E25-4F48-A2A6-939040FF84F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F5D0DC-8864-48E6-A6EB-9525BBAE1C71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BD3263-EDF7-43D9-9B78-063EF8E18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042" y="1268760"/>
            <a:ext cx="7158030" cy="286861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Приемы работы при изучении словарных слов на уроках        русского языка в начальных  классах.</a:t>
            </a:r>
            <a:r>
              <a:rPr lang="ru-RU" sz="5400" dirty="0">
                <a:latin typeface="Bookman Old Style" pitchFamily="18" charset="0"/>
              </a:rPr>
              <a:t/>
            </a:r>
            <a:br>
              <a:rPr lang="ru-RU" sz="5400" dirty="0">
                <a:latin typeface="Bookman Old Style" pitchFamily="18" charset="0"/>
              </a:rPr>
            </a:br>
            <a:endParaRPr lang="ru-RU" sz="5400" dirty="0">
              <a:latin typeface="Bookman Old Style" pitchFamily="18" charset="0"/>
            </a:endParaRPr>
          </a:p>
        </p:txBody>
      </p:sp>
      <p:pic>
        <p:nvPicPr>
          <p:cNvPr id="6" name="Рисунок 5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929066"/>
            <a:ext cx="292895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786314" y="4786322"/>
            <a:ext cx="4143404" cy="1643074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  <a:buNone/>
            </a:pPr>
            <a:r>
              <a:rPr lang="ru-RU" sz="1600" b="1" i="1" dirty="0" err="1" smtClean="0">
                <a:latin typeface="Arial Black" pitchFamily="34" charset="0"/>
              </a:rPr>
              <a:t>Мамеева</a:t>
            </a:r>
            <a:r>
              <a:rPr lang="ru-RU" sz="1600" b="1" i="1" dirty="0" smtClean="0">
                <a:latin typeface="Arial Black" pitchFamily="34" charset="0"/>
              </a:rPr>
              <a:t> Олеся Юрьевна,</a:t>
            </a:r>
          </a:p>
          <a:p>
            <a:pPr algn="r">
              <a:lnSpc>
                <a:spcPct val="110000"/>
              </a:lnSpc>
              <a:buNone/>
            </a:pPr>
            <a:r>
              <a:rPr lang="ru-RU" sz="1600" b="1" i="1" dirty="0" smtClean="0">
                <a:latin typeface="Arial Black" pitchFamily="34" charset="0"/>
              </a:rPr>
              <a:t>учитель начальных классов,</a:t>
            </a:r>
          </a:p>
          <a:p>
            <a:pPr algn="r">
              <a:lnSpc>
                <a:spcPct val="110000"/>
              </a:lnSpc>
              <a:buNone/>
            </a:pPr>
            <a:r>
              <a:rPr lang="ru-RU" sz="1600" b="1" i="1" dirty="0" smtClean="0">
                <a:latin typeface="Arial Black" pitchFamily="34" charset="0"/>
              </a:rPr>
              <a:t>МАОУ </a:t>
            </a:r>
            <a:r>
              <a:rPr lang="ru-RU" sz="1600" b="1" i="1" dirty="0" smtClean="0">
                <a:latin typeface="Arial Black" pitchFamily="34" charset="0"/>
              </a:rPr>
              <a:t>СОШ № 37 г. Краснодара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6211" y="332656"/>
            <a:ext cx="7166269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3. «Загадки </a:t>
            </a:r>
            <a:r>
              <a:rPr lang="ru-RU" sz="3600" b="1" dirty="0"/>
              <a:t>– шутки</a:t>
            </a:r>
            <a:r>
              <a:rPr lang="en-US" sz="3600" b="1" dirty="0">
                <a:latin typeface="Algerian" panose="04020705040A02060702" pitchFamily="82" charset="0"/>
              </a:rPr>
              <a:t> </a:t>
            </a:r>
            <a:r>
              <a:rPr lang="ru-RU" sz="3600" b="1" dirty="0"/>
              <a:t> (игры)».</a:t>
            </a:r>
            <a:br>
              <a:rPr lang="ru-RU" sz="3600" b="1" dirty="0"/>
            </a:br>
            <a:r>
              <a:rPr lang="ru-RU" sz="2400" b="1" dirty="0"/>
              <a:t>1. В каких словарных словах спрятались ноты? (П</a:t>
            </a:r>
            <a:r>
              <a:rPr lang="ru-RU" sz="2400" b="1" u="sng" dirty="0"/>
              <a:t>О</a:t>
            </a:r>
            <a:r>
              <a:rPr lang="ru-RU" sz="2400" b="1" dirty="0"/>
              <a:t>М</a:t>
            </a:r>
            <a:r>
              <a:rPr lang="ru-RU" sz="2400" b="1" u="sng" dirty="0"/>
              <a:t>И</a:t>
            </a:r>
            <a:r>
              <a:rPr lang="ru-RU" sz="2400" b="1" dirty="0"/>
              <a:t>ДОР,</a:t>
            </a:r>
            <a:r>
              <a:rPr lang="en-US" sz="2400" b="1" dirty="0">
                <a:latin typeface="Algerian" panose="04020705040A02060702" pitchFamily="82" charset="0"/>
              </a:rPr>
              <a:t> </a:t>
            </a:r>
            <a:r>
              <a:rPr lang="ru-RU" sz="2400" b="1" dirty="0" smtClean="0"/>
              <a:t>Д</a:t>
            </a:r>
            <a:r>
              <a:rPr lang="ru-RU" sz="2400" b="1" u="sng" dirty="0" smtClean="0"/>
              <a:t>О</a:t>
            </a:r>
            <a:r>
              <a:rPr lang="ru-RU" sz="2400" b="1" dirty="0" smtClean="0"/>
              <a:t>РОГА…).</a:t>
            </a:r>
          </a:p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buFontTx/>
              <a:buChar char="-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3200" b="1" dirty="0"/>
              <a:t>рассматривание предметной картинки (из набора «картинный словарь»);</a:t>
            </a:r>
          </a:p>
          <a:p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im0-tub-ru.yandex.net/i?id=eb58245c34b2d402d8d7214730f3e460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1995834" cy="133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-dog.ru/wallpapers/10/1/296571778125743/doroga-pejzazh-derevya-put-dorozhnaya-razmetka-prosmotret-avtomobilnye-doro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70549"/>
            <a:ext cx="1760516" cy="117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eda-land.ru/images/article/orig/2018/11/kalorijnost-syryh-i-prigotovlennyh-ovoshchej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975580"/>
            <a:ext cx="2872393" cy="176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ds05.infourok.ru/uploads/ex/1326/000074cd-9c04c918/img3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02" y="4518949"/>
            <a:ext cx="3118734" cy="233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162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32656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/>
                <a:solidFill>
                  <a:schemeClr val="accent3"/>
                </a:solidFill>
                <a:latin typeface="Helvetica Neue"/>
              </a:rPr>
              <a:t>Графические ассоциации.</a:t>
            </a:r>
          </a:p>
          <a:p>
            <a:r>
              <a:rPr lang="ru-RU" sz="3200" b="1" dirty="0">
                <a:ln/>
                <a:latin typeface="Helvetica Neue"/>
              </a:rPr>
              <a:t>Суть метода – видеть сходство формы букв и предметов. Дети сами делают рисунки, можно прямо в тетради на уроках.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152" y="3140968"/>
            <a:ext cx="6835807" cy="338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3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56385"/>
            <a:ext cx="7933588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Мнемотехника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(основанный на ассоциативном образе слова)</a:t>
            </a:r>
            <a:endParaRPr lang="ru-RU" sz="2800" dirty="0"/>
          </a:p>
        </p:txBody>
      </p:sp>
      <p:pic>
        <p:nvPicPr>
          <p:cNvPr id="4" name="Содержимое 3" descr="pagl-col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6025" y="4572008"/>
            <a:ext cx="2000264" cy="2000264"/>
          </a:xfrm>
        </p:spPr>
      </p:pic>
      <p:sp>
        <p:nvSpPr>
          <p:cNvPr id="5" name="Прямоугольник 4"/>
          <p:cNvSpPr/>
          <p:nvPr/>
        </p:nvSpPr>
        <p:spPr>
          <a:xfrm>
            <a:off x="2848346" y="4648810"/>
            <a:ext cx="27329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/>
              <a:t>С . бака,</a:t>
            </a:r>
            <a:endParaRPr lang="ru-RU" sz="5400" b="1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248819" y="4577372"/>
            <a:ext cx="357190" cy="14287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3347864" y="5569345"/>
            <a:ext cx="428628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37135" y="4507644"/>
            <a:ext cx="526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о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40332" y="4648810"/>
            <a:ext cx="2489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/>
              <a:t>собака.</a:t>
            </a:r>
            <a:endParaRPr lang="ru-RU" sz="5400" b="1" i="1" dirty="0"/>
          </a:p>
        </p:txBody>
      </p:sp>
      <p:pic>
        <p:nvPicPr>
          <p:cNvPr id="10" name="Рисунок 9" descr="BS00554_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96536" y="3645024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22478" y="2399517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Собака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 - четвероногое прирученное или домашнее животное, издающее характерные звуки (лай) и служащее человеку в домашнем быту, преим. для охраны имущества, на охоте для отыскивания и преследования зверя или птицы и т.д. Породистая собака. Сторожевая собака. Лягавая собака. Дворовая собака. Комнатная собака. Охотничья собака. Служебная собака. 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222478" y="1447800"/>
            <a:ext cx="7921522" cy="82453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ru-RU" sz="3600" b="1" dirty="0" err="1" smtClean="0"/>
              <a:t>Сфрхваждмасинчаппихжи</a:t>
            </a:r>
            <a:r>
              <a:rPr lang="ru-RU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собака</a:t>
            </a:r>
            <a:r>
              <a:rPr lang="ru-RU" sz="3600" b="1" dirty="0" err="1" smtClean="0"/>
              <a:t>г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2338" y="1558549"/>
            <a:ext cx="3657600" cy="4663440"/>
          </a:xfrm>
        </p:spPr>
        <p:txBody>
          <a:bodyPr>
            <a:normAutofit fontScale="25000" lnSpcReduction="20000"/>
          </a:bodyPr>
          <a:lstStyle/>
          <a:p>
            <a:r>
              <a:rPr lang="ru-RU" sz="7400" b="1" dirty="0">
                <a:solidFill>
                  <a:schemeClr val="accent2"/>
                </a:solidFill>
              </a:rPr>
              <a:t>Игра «Цепочка слов». </a:t>
            </a:r>
          </a:p>
          <a:p>
            <a:pPr marL="82296" indent="0">
              <a:buNone/>
            </a:pPr>
            <a:r>
              <a:rPr lang="ru-RU" sz="9600" b="1" dirty="0"/>
              <a:t>Называю первое слово, дети продолжают цепочку: каждое последующее слово должно начинаться с последней буквы предыдущего. </a:t>
            </a:r>
          </a:p>
          <a:p>
            <a:endParaRPr lang="ru-RU" sz="9600" dirty="0"/>
          </a:p>
          <a:p>
            <a:pPr marL="82296" indent="0">
              <a:buNone/>
            </a:pPr>
            <a:r>
              <a:rPr lang="ru-RU" sz="9600" b="1" dirty="0"/>
              <a:t>Берез</a:t>
            </a:r>
            <a:r>
              <a:rPr lang="ru-RU" sz="9600" b="1" dirty="0">
                <a:solidFill>
                  <a:srgbClr val="FFFF00"/>
                </a:solidFill>
              </a:rPr>
              <a:t>а</a:t>
            </a:r>
            <a:r>
              <a:rPr lang="ru-RU" sz="9600" b="1" dirty="0"/>
              <a:t>, </a:t>
            </a:r>
            <a:r>
              <a:rPr lang="ru-RU" sz="9600" b="1" dirty="0">
                <a:solidFill>
                  <a:srgbClr val="FFFF00"/>
                </a:solidFill>
              </a:rPr>
              <a:t>а</a:t>
            </a:r>
            <a:r>
              <a:rPr lang="ru-RU" sz="9600" b="1" dirty="0"/>
              <a:t>втобу</a:t>
            </a:r>
            <a:r>
              <a:rPr lang="ru-RU" sz="9600" b="1" dirty="0">
                <a:solidFill>
                  <a:srgbClr val="FFFF00"/>
                </a:solidFill>
              </a:rPr>
              <a:t>с</a:t>
            </a:r>
            <a:r>
              <a:rPr lang="ru-RU" sz="9600" b="1" dirty="0"/>
              <a:t>, и т. д.</a:t>
            </a:r>
          </a:p>
          <a:p>
            <a:pPr marL="82296" indent="0">
              <a:buNone/>
            </a:pPr>
            <a:endParaRPr lang="ru-RU" sz="9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9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Ребусы </a:t>
            </a:r>
            <a:endParaRPr lang="ru-RU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82296" indent="0">
              <a:buNone/>
            </a:pP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ru-RU" sz="6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Игра «Толковый словарь»</a:t>
            </a:r>
          </a:p>
          <a:p>
            <a:r>
              <a:rPr lang="ru-RU" sz="9600" b="1" dirty="0"/>
              <a:t>Еда утром, до обеда. </a:t>
            </a:r>
          </a:p>
          <a:p>
            <a:r>
              <a:rPr lang="ru-RU" sz="9600" b="1" dirty="0"/>
              <a:t>Командная игра на льду на коньках с шайбой или мячом.</a:t>
            </a:r>
          </a:p>
          <a:p>
            <a:r>
              <a:rPr lang="ru-RU" sz="9600" b="1" dirty="0"/>
              <a:t>Смелый человек, совершающий подвиги.</a:t>
            </a:r>
          </a:p>
          <a:p>
            <a:r>
              <a:rPr lang="ru-RU" sz="9600" b="1" dirty="0"/>
              <a:t>Сельскохозяйственная машина для уборки зерна, свёклы, картофеля. </a:t>
            </a:r>
          </a:p>
          <a:p>
            <a:r>
              <a:rPr lang="ru-RU" sz="9600" b="1" dirty="0"/>
              <a:t>Приём пищи в середине дня. </a:t>
            </a:r>
          </a:p>
          <a:p>
            <a:r>
              <a:rPr lang="ru-RU" sz="9600" b="1" dirty="0"/>
              <a:t>Участок земли, на котором размещены грядки с овощами. </a:t>
            </a: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22338" y="5176905"/>
            <a:ext cx="3638999" cy="7200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+      </a:t>
            </a:r>
            <a:r>
              <a:rPr lang="ru-RU" sz="5400" dirty="0" smtClean="0">
                <a:solidFill>
                  <a:srgbClr val="FF0000"/>
                </a:solidFill>
              </a:rPr>
              <a:t>+ </a:t>
            </a: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rgbClr val="002060"/>
                </a:solidFill>
              </a:rPr>
              <a:t>бей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7159" y="5238723"/>
            <a:ext cx="1341764" cy="63170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rgbClr val="7030A0"/>
                </a:solidFill>
              </a:rPr>
              <a:t>ро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6118017"/>
            <a:ext cx="154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воробей</a:t>
            </a:r>
          </a:p>
        </p:txBody>
      </p:sp>
    </p:spTree>
    <p:extLst>
      <p:ext uri="{BB962C8B-B14F-4D97-AF65-F5344CB8AC3E}">
        <p14:creationId xmlns:p14="http://schemas.microsoft.com/office/powerpoint/2010/main" val="217394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ИГРЫ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sz="36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Игра </a:t>
            </a:r>
            <a:r>
              <a:rPr lang="ru-RU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«Расшифруй слово</a:t>
            </a:r>
            <a:r>
              <a:rPr lang="ru-RU" sz="36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».</a:t>
            </a:r>
            <a:endParaRPr lang="ru-RU" sz="3600" b="1" dirty="0">
              <a:latin typeface="Arial" panose="020B0604020202020204" pitchFamily="34" charset="0"/>
            </a:endParaRPr>
          </a:p>
          <a:p>
            <a:r>
              <a:rPr lang="ru-RU" sz="3600" b="1" dirty="0" smtClean="0">
                <a:latin typeface="Arial" panose="020B0604020202020204" pitchFamily="34" charset="0"/>
              </a:rPr>
              <a:t>Замените </a:t>
            </a:r>
            <a:r>
              <a:rPr lang="ru-RU" sz="3600" b="1" dirty="0">
                <a:latin typeface="Arial" panose="020B0604020202020204" pitchFamily="34" charset="0"/>
              </a:rPr>
              <a:t>цифры буквами алфавита и прочитайте слово</a:t>
            </a:r>
            <a:r>
              <a:rPr lang="ru-RU" sz="3600" b="1" dirty="0" smtClean="0">
                <a:latin typeface="Arial" panose="020B0604020202020204" pitchFamily="34" charset="0"/>
              </a:rPr>
              <a:t>:</a:t>
            </a:r>
          </a:p>
          <a:p>
            <a:pPr marL="82296" indent="0" algn="ctr">
              <a:buNone/>
            </a:pPr>
            <a:r>
              <a:rPr lang="ru-RU" sz="5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</a:rPr>
              <a:t>2 10 13 6 20;      </a:t>
            </a:r>
            <a:endParaRPr lang="ru-RU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</a:rPr>
              <a:t>33 2 13 16 12 16</a:t>
            </a:r>
            <a:b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ru-RU" sz="5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83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9175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5. Допиши подходящие по смыслу словарные слова.</a:t>
            </a:r>
            <a:br>
              <a:rPr lang="ru-RU" sz="2800" b="1" dirty="0" smtClean="0">
                <a:latin typeface="Arial Black" pitchFamily="34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</a:t>
            </a:r>
            <a:r>
              <a:rPr lang="ru-RU" sz="4000" b="1" dirty="0" smtClean="0"/>
              <a:t>Как    об стенку ….. . </a:t>
            </a:r>
          </a:p>
          <a:p>
            <a:r>
              <a:rPr lang="ru-RU" sz="4000" b="1" dirty="0" smtClean="0"/>
              <a:t> Живут как кошка с ….. . </a:t>
            </a:r>
          </a:p>
          <a:p>
            <a:r>
              <a:rPr lang="ru-RU" sz="4000" b="1" dirty="0" smtClean="0"/>
              <a:t>  Куй ….., пока горячо.</a:t>
            </a:r>
          </a:p>
          <a:p>
            <a:r>
              <a:rPr lang="ru-RU" sz="4000" b="1" dirty="0" smtClean="0"/>
              <a:t>….. до  Киева доведёт. </a:t>
            </a:r>
          </a:p>
          <a:p>
            <a:r>
              <a:rPr lang="ru-RU" sz="4000" b="1" dirty="0" smtClean="0"/>
              <a:t> Слово не ….., </a:t>
            </a:r>
            <a:r>
              <a:rPr lang="ru-RU" sz="4000" b="1" dirty="0" err="1" smtClean="0"/>
              <a:t>вылетет</a:t>
            </a:r>
            <a:r>
              <a:rPr lang="ru-RU" sz="4000" b="1" dirty="0" smtClean="0"/>
              <a:t> – не поймаешь.</a:t>
            </a:r>
          </a:p>
          <a:p>
            <a:pPr marL="82296" indent="0">
              <a:buNone/>
            </a:pPr>
            <a:endParaRPr lang="ru-RU" sz="3600" b="1" dirty="0"/>
          </a:p>
        </p:txBody>
      </p:sp>
      <p:pic>
        <p:nvPicPr>
          <p:cNvPr id="4" name="Рисунок 3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8" y="4869160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8376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Прием «</a:t>
            </a:r>
            <a:r>
              <a:rPr lang="ru-RU" sz="5400" dirty="0" err="1" smtClean="0"/>
              <a:t>Чепушина</a:t>
            </a:r>
            <a:r>
              <a:rPr lang="ru-RU" sz="5400" dirty="0" smtClean="0"/>
              <a:t>»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435608" y="1355562"/>
            <a:ext cx="7240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Суть этого приёма заключается в том, словарное слово, с которым познакомились на уроке, записываем столбиком. На каждую букву этого слова записываем ранее изученные слова. Если дети не знают слово на букву, то пропускают.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СОЛДАТ</a:t>
            </a:r>
          </a:p>
          <a:p>
            <a:r>
              <a:rPr lang="ru-RU" sz="3200" b="1" dirty="0" smtClean="0"/>
              <a:t>С  </a:t>
            </a:r>
            <a:r>
              <a:rPr lang="ru-RU" sz="2800" b="1" dirty="0" smtClean="0"/>
              <a:t>(собака)</a:t>
            </a:r>
            <a:endParaRPr lang="ru-RU" sz="3200" b="1" dirty="0" smtClean="0"/>
          </a:p>
          <a:p>
            <a:r>
              <a:rPr lang="ru-RU" sz="3200" b="1" dirty="0" smtClean="0"/>
              <a:t>О  (орех)</a:t>
            </a:r>
          </a:p>
          <a:p>
            <a:r>
              <a:rPr lang="ru-RU" sz="3200" b="1" dirty="0" smtClean="0"/>
              <a:t>Л  (лестница)</a:t>
            </a:r>
          </a:p>
          <a:p>
            <a:r>
              <a:rPr lang="ru-RU" sz="3200" b="1" dirty="0" smtClean="0"/>
              <a:t>Д  (дежурный)</a:t>
            </a:r>
          </a:p>
          <a:p>
            <a:r>
              <a:rPr lang="ru-RU" sz="3200" b="1" dirty="0" smtClean="0"/>
              <a:t>А  (аллея)</a:t>
            </a:r>
          </a:p>
          <a:p>
            <a:r>
              <a:rPr lang="ru-RU" sz="3200" b="1" dirty="0" smtClean="0"/>
              <a:t>Т  (товарищ)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17184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96646" lvl="0" indent="-514350" algn="ctr">
              <a:lnSpc>
                <a:spcPct val="120000"/>
              </a:lnSpc>
            </a:pPr>
            <a:r>
              <a:rPr lang="ru-RU" sz="3600" b="1" dirty="0" smtClean="0">
                <a:latin typeface="Arial Black" pitchFamily="34" charset="0"/>
              </a:rPr>
              <a:t>6. Повторение.</a:t>
            </a:r>
            <a:endParaRPr lang="ru-RU" sz="3600" dirty="0" smtClean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7786742" cy="505303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1.Спишите. Поставьте в словах знак ударения и подчеркните безударные гласные: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алфавит, километр, шофер, арбуз,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библиотека </a:t>
            </a:r>
          </a:p>
          <a:p>
            <a:pPr algn="just">
              <a:buNone/>
            </a:pPr>
            <a:r>
              <a:rPr lang="ru-RU" b="1" dirty="0" smtClean="0"/>
              <a:t>2. Запишите слова, располагая их в алфавитном порядке. Вставьте пропущенные буквы, поставьте знак ударения: </a:t>
            </a:r>
          </a:p>
          <a:p>
            <a:pPr algn="just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г . рой, </a:t>
            </a:r>
            <a:r>
              <a:rPr lang="ru-RU" b="1" dirty="0" err="1" smtClean="0">
                <a:solidFill>
                  <a:srgbClr val="0070C0"/>
                </a:solidFill>
              </a:rPr>
              <a:t>адр</a:t>
            </a:r>
            <a:r>
              <a:rPr lang="ru-RU" b="1" dirty="0" smtClean="0">
                <a:solidFill>
                  <a:srgbClr val="0070C0"/>
                </a:solidFill>
              </a:rPr>
              <a:t> . с, </a:t>
            </a:r>
            <a:r>
              <a:rPr lang="ru-RU" b="1" dirty="0" err="1" smtClean="0">
                <a:solidFill>
                  <a:srgbClr val="0070C0"/>
                </a:solidFill>
              </a:rPr>
              <a:t>ур</a:t>
            </a:r>
            <a:r>
              <a:rPr lang="ru-RU" b="1" dirty="0" smtClean="0">
                <a:solidFill>
                  <a:srgbClr val="0070C0"/>
                </a:solidFill>
              </a:rPr>
              <a:t> . </a:t>
            </a:r>
            <a:r>
              <a:rPr lang="ru-RU" b="1" dirty="0" err="1" smtClean="0">
                <a:solidFill>
                  <a:srgbClr val="0070C0"/>
                </a:solidFill>
              </a:rPr>
              <a:t>жай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р</a:t>
            </a:r>
            <a:r>
              <a:rPr lang="ru-RU" b="1" dirty="0" smtClean="0">
                <a:solidFill>
                  <a:srgbClr val="0070C0"/>
                </a:solidFill>
              </a:rPr>
              <a:t> . кета, </a:t>
            </a:r>
            <a:r>
              <a:rPr lang="ru-RU" b="1" dirty="0" err="1" smtClean="0">
                <a:solidFill>
                  <a:srgbClr val="0070C0"/>
                </a:solidFill>
              </a:rPr>
              <a:t>ябл</a:t>
            </a:r>
            <a:r>
              <a:rPr lang="ru-RU" b="1" dirty="0" smtClean="0">
                <a:solidFill>
                  <a:srgbClr val="0070C0"/>
                </a:solidFill>
              </a:rPr>
              <a:t> . ко, </a:t>
            </a:r>
          </a:p>
          <a:p>
            <a:pPr algn="just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 . нал, т . пор, </a:t>
            </a:r>
            <a:r>
              <a:rPr lang="ru-RU" b="1" dirty="0" err="1" smtClean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 . суда, б . лото.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0012-012-Spasibo-za-vnimani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42976" y="71414"/>
            <a:ext cx="7924811" cy="6786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latin typeface="Arial Black" pitchFamily="34" charset="0"/>
              </a:rPr>
              <a:t>Игры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(помогают овладеть правописанием  )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357430"/>
            <a:ext cx="42324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/>
              <a:t>Корова, собака.</a:t>
            </a:r>
            <a:endParaRPr lang="ru-RU" sz="4400" i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3000372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321703" y="2393149"/>
            <a:ext cx="28575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643306" y="3000372"/>
            <a:ext cx="28575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393405" y="2393149"/>
            <a:ext cx="285752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5299659"/>
            <a:ext cx="7929618" cy="400110"/>
          </a:xfrm>
          <a:prstGeom prst="rect">
            <a:avLst/>
          </a:prstGeom>
          <a:solidFill>
            <a:srgbClr val="F7F7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00100" y="3571876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Корова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самка крупного домашнего рогатого скота, домашнее молочное животное, самка быка. Дойная корова. Молочная корова. Коровы мычат. Бодливая корова. Комолая корова.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1338943" y="2917371"/>
            <a:ext cx="1828800" cy="283029"/>
          </a:xfrm>
          <a:custGeom>
            <a:avLst/>
            <a:gdLst>
              <a:gd name="connsiteX0" fmla="*/ 0 w 1828800"/>
              <a:gd name="connsiteY0" fmla="*/ 43543 h 283029"/>
              <a:gd name="connsiteX1" fmla="*/ 239486 w 1828800"/>
              <a:gd name="connsiteY1" fmla="*/ 217715 h 283029"/>
              <a:gd name="connsiteX2" fmla="*/ 587828 w 1828800"/>
              <a:gd name="connsiteY2" fmla="*/ 76200 h 283029"/>
              <a:gd name="connsiteX3" fmla="*/ 729343 w 1828800"/>
              <a:gd name="connsiteY3" fmla="*/ 228600 h 283029"/>
              <a:gd name="connsiteX4" fmla="*/ 1208314 w 1828800"/>
              <a:gd name="connsiteY4" fmla="*/ 65315 h 283029"/>
              <a:gd name="connsiteX5" fmla="*/ 1469571 w 1828800"/>
              <a:gd name="connsiteY5" fmla="*/ 272143 h 283029"/>
              <a:gd name="connsiteX6" fmla="*/ 1828800 w 1828800"/>
              <a:gd name="connsiteY6" fmla="*/ 0 h 283029"/>
              <a:gd name="connsiteX7" fmla="*/ 1828800 w 1828800"/>
              <a:gd name="connsiteY7" fmla="*/ 0 h 28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8800" h="283029">
                <a:moveTo>
                  <a:pt x="0" y="43543"/>
                </a:moveTo>
                <a:cubicBezTo>
                  <a:pt x="70757" y="127907"/>
                  <a:pt x="141515" y="212272"/>
                  <a:pt x="239486" y="217715"/>
                </a:cubicBezTo>
                <a:cubicBezTo>
                  <a:pt x="337457" y="223158"/>
                  <a:pt x="506185" y="74386"/>
                  <a:pt x="587828" y="76200"/>
                </a:cubicBezTo>
                <a:cubicBezTo>
                  <a:pt x="669471" y="78014"/>
                  <a:pt x="625929" y="230414"/>
                  <a:pt x="729343" y="228600"/>
                </a:cubicBezTo>
                <a:cubicBezTo>
                  <a:pt x="832757" y="226786"/>
                  <a:pt x="1084943" y="58058"/>
                  <a:pt x="1208314" y="65315"/>
                </a:cubicBezTo>
                <a:cubicBezTo>
                  <a:pt x="1331685" y="72572"/>
                  <a:pt x="1366157" y="283029"/>
                  <a:pt x="1469571" y="272143"/>
                </a:cubicBezTo>
                <a:cubicBezTo>
                  <a:pt x="1572985" y="261257"/>
                  <a:pt x="1828800" y="0"/>
                  <a:pt x="1828800" y="0"/>
                </a:cubicBezTo>
                <a:lnTo>
                  <a:pt x="1828800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357554" y="2928934"/>
            <a:ext cx="1828800" cy="283029"/>
          </a:xfrm>
          <a:custGeom>
            <a:avLst/>
            <a:gdLst>
              <a:gd name="connsiteX0" fmla="*/ 0 w 1828800"/>
              <a:gd name="connsiteY0" fmla="*/ 43543 h 283029"/>
              <a:gd name="connsiteX1" fmla="*/ 239486 w 1828800"/>
              <a:gd name="connsiteY1" fmla="*/ 217715 h 283029"/>
              <a:gd name="connsiteX2" fmla="*/ 587828 w 1828800"/>
              <a:gd name="connsiteY2" fmla="*/ 76200 h 283029"/>
              <a:gd name="connsiteX3" fmla="*/ 729343 w 1828800"/>
              <a:gd name="connsiteY3" fmla="*/ 228600 h 283029"/>
              <a:gd name="connsiteX4" fmla="*/ 1208314 w 1828800"/>
              <a:gd name="connsiteY4" fmla="*/ 65315 h 283029"/>
              <a:gd name="connsiteX5" fmla="*/ 1469571 w 1828800"/>
              <a:gd name="connsiteY5" fmla="*/ 272143 h 283029"/>
              <a:gd name="connsiteX6" fmla="*/ 1828800 w 1828800"/>
              <a:gd name="connsiteY6" fmla="*/ 0 h 283029"/>
              <a:gd name="connsiteX7" fmla="*/ 1828800 w 1828800"/>
              <a:gd name="connsiteY7" fmla="*/ 0 h 28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8800" h="283029">
                <a:moveTo>
                  <a:pt x="0" y="43543"/>
                </a:moveTo>
                <a:cubicBezTo>
                  <a:pt x="70757" y="127907"/>
                  <a:pt x="141515" y="212272"/>
                  <a:pt x="239486" y="217715"/>
                </a:cubicBezTo>
                <a:cubicBezTo>
                  <a:pt x="337457" y="223158"/>
                  <a:pt x="506185" y="74386"/>
                  <a:pt x="587828" y="76200"/>
                </a:cubicBezTo>
                <a:cubicBezTo>
                  <a:pt x="669471" y="78014"/>
                  <a:pt x="625929" y="230414"/>
                  <a:pt x="729343" y="228600"/>
                </a:cubicBezTo>
                <a:cubicBezTo>
                  <a:pt x="832757" y="226786"/>
                  <a:pt x="1084943" y="58058"/>
                  <a:pt x="1208314" y="65315"/>
                </a:cubicBezTo>
                <a:cubicBezTo>
                  <a:pt x="1331685" y="72572"/>
                  <a:pt x="1366157" y="283029"/>
                  <a:pt x="1469571" y="272143"/>
                </a:cubicBezTo>
                <a:cubicBezTo>
                  <a:pt x="1572985" y="261257"/>
                  <a:pt x="1828800" y="0"/>
                  <a:pt x="1828800" y="0"/>
                </a:cubicBezTo>
                <a:lnTo>
                  <a:pt x="1828800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214554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49" grpId="0" animBg="1"/>
      <p:bldP spid="2050" grpId="0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/>
              <a:t>Задачи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Franklin Gothic Heavy" panose="020B0903020102020204" pitchFamily="34" charset="0"/>
              </a:rPr>
              <a:t>- Сформировать приёмы отработки с детьми написания словарных слов через различные виды деятельности, путем применения </a:t>
            </a:r>
            <a:r>
              <a:rPr lang="ru-RU" sz="9600" dirty="0" err="1" smtClean="0">
                <a:solidFill>
                  <a:srgbClr val="FF0000"/>
                </a:solidFill>
                <a:latin typeface="Franklin Gothic Heavy" panose="020B0903020102020204" pitchFamily="34" charset="0"/>
              </a:rPr>
              <a:t>деятельностного</a:t>
            </a:r>
            <a:r>
              <a:rPr lang="ru-RU" sz="9600" dirty="0" smtClean="0">
                <a:solidFill>
                  <a:srgbClr val="FF0000"/>
                </a:solidFill>
                <a:latin typeface="Franklin Gothic Heavy" panose="020B0903020102020204" pitchFamily="34" charset="0"/>
              </a:rPr>
              <a:t> подхода;</a:t>
            </a:r>
          </a:p>
          <a:p>
            <a:r>
              <a:rPr lang="ru-RU" sz="9600" dirty="0" smtClean="0">
                <a:solidFill>
                  <a:srgbClr val="FF0000"/>
                </a:solidFill>
                <a:latin typeface="Franklin Gothic Heavy" panose="020B0903020102020204" pitchFamily="34" charset="0"/>
              </a:rPr>
              <a:t>- заинтересовать коллег предложенным видом работы.</a:t>
            </a:r>
          </a:p>
          <a:p>
            <a:pPr marL="484632" indent="-457200">
              <a:buFontTx/>
              <a:buChar char="-"/>
            </a:pPr>
            <a:endParaRPr lang="ru-RU" dirty="0"/>
          </a:p>
          <a:p>
            <a:pPr algn="ctr"/>
            <a:r>
              <a:rPr lang="ru-RU" sz="9600" dirty="0"/>
              <a:t> </a:t>
            </a:r>
            <a:r>
              <a:rPr lang="ru-RU" sz="2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Цель:</a:t>
            </a:r>
            <a:endParaRPr lang="ru-RU" sz="10300" dirty="0">
              <a:latin typeface="Franklin Gothic Demi" panose="020B0703020102020204" pitchFamily="34" charset="0"/>
            </a:endParaRPr>
          </a:p>
          <a:p>
            <a:r>
              <a:rPr lang="ru-RU" sz="9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Способствовать формированию орфографического навыка у учащихся в процессе работы над трудными словами.</a:t>
            </a:r>
          </a:p>
          <a:p>
            <a:r>
              <a:rPr lang="ru-RU" sz="9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Совершенствовать речевое развитие школьников через обогащение их лексическими средствами.</a:t>
            </a:r>
          </a:p>
          <a:p>
            <a:r>
              <a:rPr lang="ru-RU" sz="9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Развивать эмоциональные процессы личности младшего школьника.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98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Трудности в работе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1500174"/>
            <a:ext cx="7358114" cy="4800600"/>
          </a:xfrm>
        </p:spPr>
        <p:txBody>
          <a:bodyPr/>
          <a:lstStyle/>
          <a:p>
            <a:r>
              <a:rPr lang="ru-RU" b="1" dirty="0" smtClean="0"/>
              <a:t>отсутствие системности методики обучения  непроверяемым написаниям,</a:t>
            </a:r>
          </a:p>
          <a:p>
            <a:r>
              <a:rPr lang="ru-RU" b="1" dirty="0" smtClean="0"/>
              <a:t>неупорядоченность дидактического материала,</a:t>
            </a:r>
          </a:p>
          <a:p>
            <a:r>
              <a:rPr lang="ru-RU" b="1" dirty="0" smtClean="0"/>
              <a:t>отсутствие научно обоснованных рекомендаций о том, как нужно обучать этим написаниям. </a:t>
            </a:r>
            <a:endParaRPr lang="ru-RU" b="1" dirty="0"/>
          </a:p>
        </p:txBody>
      </p:sp>
      <p:pic>
        <p:nvPicPr>
          <p:cNvPr id="6" name="Рисунок 5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286388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797226"/>
          </a:xfrm>
        </p:spPr>
        <p:txBody>
          <a:bodyPr/>
          <a:lstStyle/>
          <a:p>
            <a:pPr algn="ctr"/>
            <a:r>
              <a:rPr lang="ru-RU" b="1" dirty="0" smtClean="0">
                <a:latin typeface="Arial Black" pitchFamily="34" charset="0"/>
              </a:rPr>
              <a:t>Типы навыков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142976" y="1000108"/>
            <a:ext cx="3429024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вырабатываются 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на основе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многократных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однообразных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повторений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857232"/>
            <a:ext cx="4147374" cy="4663440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формируются на основе более или менее сложных умственных действий и представляют собой по определению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С.Л.Рубинштейна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«автоматизированные компоненты сознательной  деятельности   человека»</a:t>
            </a:r>
          </a:p>
          <a:p>
            <a:pPr>
              <a:lnSpc>
                <a:spcPct val="120000"/>
              </a:lnSpc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572008"/>
            <a:ext cx="3571900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Орфографический навык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143240" y="3571876"/>
            <a:ext cx="1785950" cy="78581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BS00554_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357694"/>
            <a:ext cx="2143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Методы и приемы в обучении письму непроверяемых слов</a:t>
            </a:r>
            <a:r>
              <a:rPr lang="ru-RU" sz="2400" dirty="0" smtClean="0">
                <a:latin typeface="Arial Black" pitchFamily="34" charset="0"/>
              </a:rPr>
              <a:t/>
            </a:r>
            <a:br>
              <a:rPr lang="ru-RU" sz="2400" dirty="0" smtClean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28662" y="1000108"/>
            <a:ext cx="8001056" cy="55721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а) метод языкового анализа,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б) зрительное запоминание,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в) сопоставление и противопоставление тематических групп заучиваемых слов,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 г) сопоставление зрительного и слухового образов слов,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д</a:t>
            </a:r>
            <a:r>
              <a:rPr lang="ru-RU" sz="2400" b="1" dirty="0" smtClean="0"/>
              <a:t>) составление словосочетаний (синтез) с трудными словами, выработка словесных ассоциаций,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е) составление предложений с трудными словами,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ж) занимательные формы работы.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4" name="Рисунок 3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572140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Этапы работы со словарными словами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00174"/>
            <a:ext cx="7929618" cy="4748226"/>
          </a:xfrm>
        </p:spPr>
        <p:txBody>
          <a:bodyPr>
            <a:noAutofit/>
          </a:bodyPr>
          <a:lstStyle/>
          <a:p>
            <a:pPr marL="596646" lvl="0" indent="-514350" algn="just">
              <a:lnSpc>
                <a:spcPct val="120000"/>
              </a:lnSpc>
              <a:buAutoNum type="arabicPeriod"/>
            </a:pPr>
            <a:r>
              <a:rPr lang="ru-RU" sz="2500" b="1" dirty="0" smtClean="0">
                <a:latin typeface="Arial Black" pitchFamily="34" charset="0"/>
              </a:rPr>
              <a:t>Предъявление слова.</a:t>
            </a:r>
          </a:p>
          <a:p>
            <a:pPr marL="596646" lvl="0" indent="-514350" algn="just">
              <a:lnSpc>
                <a:spcPct val="120000"/>
              </a:lnSpc>
              <a:buAutoNum type="arabicPeriod"/>
            </a:pPr>
            <a:r>
              <a:rPr lang="ru-RU" sz="2500" b="1" dirty="0" smtClean="0">
                <a:latin typeface="Arial Black" pitchFamily="34" charset="0"/>
              </a:rPr>
              <a:t>Постановка орфографической задачи.</a:t>
            </a:r>
          </a:p>
          <a:p>
            <a:pPr marL="596646" indent="-514350" algn="just">
              <a:lnSpc>
                <a:spcPct val="120000"/>
              </a:lnSpc>
              <a:buFont typeface="Wingdings 2"/>
              <a:buAutoNum type="arabicPeriod"/>
            </a:pPr>
            <a:r>
              <a:rPr lang="ru-RU" sz="2500" b="1" dirty="0" smtClean="0">
                <a:latin typeface="Arial Black" pitchFamily="34" charset="0"/>
              </a:rPr>
              <a:t>Выбор способа решения и  решение орфографической задачи.</a:t>
            </a:r>
          </a:p>
          <a:p>
            <a:pPr marL="596646" indent="-514350" algn="just">
              <a:lnSpc>
                <a:spcPct val="120000"/>
              </a:lnSpc>
              <a:buFont typeface="Wingdings 2"/>
              <a:buAutoNum type="arabicPeriod"/>
            </a:pPr>
            <a:r>
              <a:rPr lang="ru-RU" sz="2500" b="1" dirty="0" smtClean="0">
                <a:latin typeface="Arial Black" pitchFamily="34" charset="0"/>
              </a:rPr>
              <a:t>Запись слова.</a:t>
            </a:r>
          </a:p>
          <a:p>
            <a:pPr marL="596646" indent="-514350" algn="just">
              <a:lnSpc>
                <a:spcPct val="120000"/>
              </a:lnSpc>
              <a:buFont typeface="Wingdings 2"/>
              <a:buAutoNum type="arabicPeriod"/>
            </a:pPr>
            <a:r>
              <a:rPr lang="ru-RU" sz="2500" b="1" dirty="0" smtClean="0">
                <a:latin typeface="Arial Black" pitchFamily="34" charset="0"/>
              </a:rPr>
              <a:t>Введение слова в активный словарь.</a:t>
            </a:r>
          </a:p>
          <a:p>
            <a:pPr marL="596646" lvl="0" indent="-514350" algn="just">
              <a:lnSpc>
                <a:spcPct val="120000"/>
              </a:lnSpc>
              <a:buFont typeface="Wingdings 2"/>
              <a:buAutoNum type="arabicPeriod"/>
            </a:pPr>
            <a:r>
              <a:rPr lang="ru-RU" sz="2500" b="1" dirty="0" smtClean="0">
                <a:latin typeface="Arial Black" pitchFamily="34" charset="0"/>
              </a:rPr>
              <a:t>Повторение.</a:t>
            </a:r>
            <a:endParaRPr lang="ru-RU" sz="2500" dirty="0" smtClean="0">
              <a:latin typeface="Arial Black" pitchFamily="34" charset="0"/>
            </a:endParaRPr>
          </a:p>
          <a:p>
            <a:pPr marL="596646" indent="-514350" algn="just">
              <a:lnSpc>
                <a:spcPct val="120000"/>
              </a:lnSpc>
              <a:buNone/>
            </a:pPr>
            <a:endParaRPr lang="ru-RU" sz="2500" dirty="0" smtClean="0">
              <a:latin typeface="Arial Black" pitchFamily="34" charset="0"/>
            </a:endParaRPr>
          </a:p>
          <a:p>
            <a:pPr marL="596646" lvl="0" indent="-514350" algn="just">
              <a:lnSpc>
                <a:spcPct val="120000"/>
              </a:lnSpc>
              <a:buAutoNum type="arabicPeriod"/>
            </a:pPr>
            <a:endParaRPr lang="ru-RU" sz="2500" dirty="0" smtClean="0">
              <a:latin typeface="Arial Black" pitchFamily="34" charset="0"/>
            </a:endParaRPr>
          </a:p>
          <a:p>
            <a:pPr lvl="0" algn="just">
              <a:lnSpc>
                <a:spcPct val="120000"/>
              </a:lnSpc>
              <a:buNone/>
            </a:pPr>
            <a:endParaRPr lang="ru-RU" sz="2500" dirty="0" smtClean="0">
              <a:latin typeface="Arial Black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2500" b="1" dirty="0" smtClean="0">
                <a:latin typeface="Arial Black" pitchFamily="34" charset="0"/>
              </a:rPr>
              <a:t> </a:t>
            </a:r>
            <a:endParaRPr lang="ru-RU" sz="2500" dirty="0" smtClean="0">
              <a:latin typeface="Arial Black" pitchFamily="34" charset="0"/>
            </a:endParaRPr>
          </a:p>
          <a:p>
            <a:pPr algn="just">
              <a:lnSpc>
                <a:spcPct val="120000"/>
              </a:lnSpc>
              <a:buNone/>
            </a:pPr>
            <a:endParaRPr lang="ru-RU" sz="2500" dirty="0">
              <a:latin typeface="Arial Black" pitchFamily="34" charset="0"/>
            </a:endParaRPr>
          </a:p>
        </p:txBody>
      </p:sp>
      <p:pic>
        <p:nvPicPr>
          <p:cNvPr id="4" name="Рисунок 3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857760"/>
            <a:ext cx="17859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0648"/>
            <a:ext cx="639045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1. «Этимологический</a:t>
            </a:r>
            <a:r>
              <a:rPr lang="ru-RU" sz="4000" b="1" dirty="0"/>
              <a:t>» словарик.</a:t>
            </a:r>
            <a:br>
              <a:rPr lang="ru-RU" sz="4000" b="1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Ведущий рассказывает происхождение загаданного слова. Дети угадывают (могут и дополнить рассказ ведущего), а затем записывают слово с проговариванием.</a:t>
            </a:r>
          </a:p>
        </p:txBody>
      </p:sp>
    </p:spTree>
    <p:extLst>
      <p:ext uri="{BB962C8B-B14F-4D97-AF65-F5344CB8AC3E}">
        <p14:creationId xmlns:p14="http://schemas.microsoft.com/office/powerpoint/2010/main" val="143481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428604"/>
            <a:ext cx="6929486" cy="1143000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 Black" pitchFamily="34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04138" y="535761"/>
            <a:ext cx="7498080" cy="1000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/>
              <a:t>Б . </a:t>
            </a:r>
            <a:r>
              <a:rPr lang="ru-RU" sz="4800" b="1" i="1" dirty="0" err="1" smtClean="0"/>
              <a:t>рёза</a:t>
            </a:r>
            <a:endParaRPr lang="ru-RU" sz="4800" i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857356" y="1317391"/>
            <a:ext cx="428628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43208" y="1700532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- </a:t>
            </a:r>
            <a:r>
              <a:rPr lang="ru-RU" sz="4000" b="1" i="1" dirty="0"/>
              <a:t>этимологический словарь</a:t>
            </a:r>
            <a:endParaRPr lang="ru-RU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857356" y="451469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е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3673" y="2219114"/>
            <a:ext cx="775901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Берёза </a:t>
            </a:r>
          </a:p>
          <a:p>
            <a:r>
              <a:rPr lang="ru-RU" sz="3600" b="1" i="1" dirty="0" smtClean="0"/>
              <a:t>В старину означало – «ясный, светлый»</a:t>
            </a:r>
          </a:p>
          <a:p>
            <a:r>
              <a:rPr lang="ru-RU" sz="3600" b="1" i="1" dirty="0" smtClean="0"/>
              <a:t>От этого же корня образовалось слово </a:t>
            </a:r>
          </a:p>
          <a:p>
            <a:r>
              <a:rPr lang="ru-RU" sz="3600" b="1" i="1" dirty="0" smtClean="0"/>
              <a:t>«белый». Берёза – дерево с белой корой,</a:t>
            </a:r>
          </a:p>
          <a:p>
            <a:r>
              <a:rPr lang="ru-RU" sz="3600" b="1" i="1" dirty="0" smtClean="0"/>
              <a:t>Б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/>
              <a:t>лая б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/>
              <a:t>рёза.</a:t>
            </a:r>
            <a:endParaRPr lang="ru-RU" sz="3600" b="1" i="1" dirty="0"/>
          </a:p>
        </p:txBody>
      </p:sp>
      <p:pic>
        <p:nvPicPr>
          <p:cNvPr id="13" name="Рисунок 12" descr="BS00554_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69486" y="840029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9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857256"/>
          </a:xfrm>
        </p:spPr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Arial Black" pitchFamily="34" charset="0"/>
              </a:rPr>
              <a:t>2</a:t>
            </a:r>
            <a:r>
              <a:rPr lang="ru-RU" sz="2800" b="1" dirty="0" smtClean="0">
                <a:latin typeface="Arial Black" pitchFamily="34" charset="0"/>
              </a:rPr>
              <a:t>. Слово - подсказка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85852" y="1071546"/>
            <a:ext cx="7498080" cy="514353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800" b="1" dirty="0" smtClean="0"/>
              <a:t>чтение загадок; </a:t>
            </a:r>
          </a:p>
          <a:p>
            <a:pPr marL="82296" indent="0">
              <a:buNone/>
            </a:pPr>
            <a:r>
              <a:rPr lang="ru-RU" sz="2200" dirty="0" smtClean="0">
                <a:latin typeface="Tahoma" panose="020B0604030504040204" pitchFamily="34" charset="0"/>
              </a:rPr>
              <a:t>Заворчал живой замок,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atin typeface="Tahoma" panose="020B0604030504040204" pitchFamily="34" charset="0"/>
              </a:rPr>
              <a:t>Лёг у двери поперёк.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atin typeface="Tahoma" panose="020B0604030504040204" pitchFamily="34" charset="0"/>
              </a:rPr>
              <a:t>Две медали на груди.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atin typeface="Tahoma" panose="020B0604030504040204" pitchFamily="34" charset="0"/>
              </a:rPr>
              <a:t>Лучше в дом не заходи!</a:t>
            </a:r>
            <a:endParaRPr lang="ru-RU" sz="2200" dirty="0" smtClean="0"/>
          </a:p>
          <a:p>
            <a:pPr marL="82296" indent="0">
              <a:buNone/>
            </a:pPr>
            <a:endParaRPr lang="ru-RU" sz="2800" b="1" dirty="0" smtClean="0"/>
          </a:p>
          <a:p>
            <a:pPr>
              <a:buFontTx/>
              <a:buChar char="-"/>
            </a:pPr>
            <a:r>
              <a:rPr lang="ru-RU" sz="2800" b="1" dirty="0" smtClean="0"/>
              <a:t>прослушивание аудиозаписи и определение предмета, о котором идет речь:</a:t>
            </a:r>
          </a:p>
          <a:p>
            <a:pPr algn="ctr">
              <a:buFontTx/>
              <a:buChar char="-"/>
            </a:pPr>
            <a:r>
              <a:rPr lang="ru-RU" sz="2800" b="1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П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>
                <a:solidFill>
                  <a:srgbClr val="002060"/>
                </a:solidFill>
              </a:rPr>
              <a:t>тя-П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>
                <a:solidFill>
                  <a:srgbClr val="002060"/>
                </a:solidFill>
              </a:rPr>
              <a:t>тушок</a:t>
            </a:r>
          </a:p>
          <a:p>
            <a:pPr>
              <a:buFontTx/>
              <a:buChar char="-"/>
            </a:pPr>
            <a:r>
              <a:rPr lang="ru-RU" sz="2800" b="1" dirty="0" smtClean="0"/>
              <a:t>описание признаков предмета или предъявление слова-синонима.</a:t>
            </a:r>
          </a:p>
          <a:p>
            <a:pPr>
              <a:buNone/>
            </a:pPr>
            <a:endParaRPr lang="ru-RU" sz="2800" b="1" dirty="0" smtClean="0"/>
          </a:p>
          <a:p>
            <a:pPr>
              <a:buFontTx/>
              <a:buChar char="-"/>
            </a:pPr>
            <a:endParaRPr lang="ru-RU" sz="2800" b="1" dirty="0" smtClean="0"/>
          </a:p>
          <a:p>
            <a:pPr>
              <a:buFontTx/>
              <a:buChar char="-"/>
            </a:pPr>
            <a:endParaRPr lang="ru-RU" sz="2800" b="1" dirty="0"/>
          </a:p>
        </p:txBody>
      </p:sp>
      <p:pic>
        <p:nvPicPr>
          <p:cNvPr id="6" name="Рисунок 5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5500678"/>
            <a:ext cx="15716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119137"/>
            <a:ext cx="2154613" cy="1694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535</TotalTime>
  <Words>720</Words>
  <Application>Microsoft Office PowerPoint</Application>
  <PresentationFormat>Экран (4:3)</PresentationFormat>
  <Paragraphs>131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4" baseType="lpstr">
      <vt:lpstr>Algerian</vt:lpstr>
      <vt:lpstr>Arial</vt:lpstr>
      <vt:lpstr>Arial Black</vt:lpstr>
      <vt:lpstr>Bookman Old Style</vt:lpstr>
      <vt:lpstr>Calibri</vt:lpstr>
      <vt:lpstr>Corbel</vt:lpstr>
      <vt:lpstr>Franklin Gothic Demi</vt:lpstr>
      <vt:lpstr>Franklin Gothic Heavy</vt:lpstr>
      <vt:lpstr>Gill Sans MT</vt:lpstr>
      <vt:lpstr>Helvetica Neue</vt:lpstr>
      <vt:lpstr>Tahoma</vt:lpstr>
      <vt:lpstr>Times New Roman</vt:lpstr>
      <vt:lpstr>Verdana</vt:lpstr>
      <vt:lpstr>Wingdings 2</vt:lpstr>
      <vt:lpstr>Солнцестояние</vt:lpstr>
      <vt:lpstr>Приемы работы при изучении словарных слов на уроках        русского языка в начальных  классах. </vt:lpstr>
      <vt:lpstr>Задачи</vt:lpstr>
      <vt:lpstr>Трудности в работе</vt:lpstr>
      <vt:lpstr>Типы навыков</vt:lpstr>
      <vt:lpstr>Методы и приемы в обучении письму непроверяемых слов </vt:lpstr>
      <vt:lpstr>Этапы работы со словарными словами</vt:lpstr>
      <vt:lpstr>Презентация PowerPoint</vt:lpstr>
      <vt:lpstr> </vt:lpstr>
      <vt:lpstr>2. Слово - подсказка</vt:lpstr>
      <vt:lpstr>Презентация PowerPoint</vt:lpstr>
      <vt:lpstr>Презентация PowerPoint</vt:lpstr>
      <vt:lpstr>Мнемотехника  (основанный на ассоциативном образе слова)</vt:lpstr>
      <vt:lpstr>ИГРЫ</vt:lpstr>
      <vt:lpstr>ИГРЫ</vt:lpstr>
      <vt:lpstr>5. Допиши подходящие по смыслу словарные слова. </vt:lpstr>
      <vt:lpstr>Прием «Чепушина»</vt:lpstr>
      <vt:lpstr>6. Повторение.</vt:lpstr>
      <vt:lpstr>Презентация PowerPoint</vt:lpstr>
      <vt:lpstr> Игры  (помогают овладеть правописанием  )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 со словарными  словами  на уроках        русского языка в начальных  классах.</dc:title>
  <dc:creator>User</dc:creator>
  <cp:lastModifiedBy>Asus</cp:lastModifiedBy>
  <cp:revision>45</cp:revision>
  <dcterms:created xsi:type="dcterms:W3CDTF">2016-11-01T23:38:07Z</dcterms:created>
  <dcterms:modified xsi:type="dcterms:W3CDTF">2022-04-22T14:28:15Z</dcterms:modified>
</cp:coreProperties>
</file>