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5" r:id="rId3"/>
    <p:sldId id="306" r:id="rId4"/>
    <p:sldId id="379" r:id="rId5"/>
    <p:sldId id="286" r:id="rId6"/>
    <p:sldId id="378" r:id="rId7"/>
    <p:sldId id="380" r:id="rId8"/>
    <p:sldId id="381" r:id="rId9"/>
    <p:sldId id="382" r:id="rId10"/>
    <p:sldId id="383" r:id="rId11"/>
    <p:sldId id="384" r:id="rId12"/>
    <p:sldId id="374" r:id="rId13"/>
    <p:sldId id="376" r:id="rId14"/>
    <p:sldId id="377" r:id="rId15"/>
    <p:sldId id="308" r:id="rId16"/>
    <p:sldId id="386" r:id="rId17"/>
    <p:sldId id="375" r:id="rId18"/>
    <p:sldId id="319" r:id="rId19"/>
    <p:sldId id="388" r:id="rId20"/>
    <p:sldId id="389" r:id="rId21"/>
    <p:sldId id="390" r:id="rId22"/>
    <p:sldId id="391" r:id="rId23"/>
    <p:sldId id="392" r:id="rId24"/>
    <p:sldId id="393" r:id="rId25"/>
    <p:sldId id="394" r:id="rId26"/>
    <p:sldId id="402" r:id="rId27"/>
    <p:sldId id="336" r:id="rId28"/>
    <p:sldId id="400"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E28D8D8-2933-45CA-A6F5-BD3BCC34CE32}">
          <p14:sldIdLst>
            <p14:sldId id="256"/>
            <p14:sldId id="385"/>
            <p14:sldId id="306"/>
            <p14:sldId id="379"/>
            <p14:sldId id="286"/>
            <p14:sldId id="378"/>
            <p14:sldId id="380"/>
            <p14:sldId id="381"/>
            <p14:sldId id="382"/>
            <p14:sldId id="383"/>
            <p14:sldId id="384"/>
            <p14:sldId id="374"/>
            <p14:sldId id="376"/>
            <p14:sldId id="377"/>
            <p14:sldId id="308"/>
            <p14:sldId id="386"/>
            <p14:sldId id="375"/>
            <p14:sldId id="319"/>
            <p14:sldId id="388"/>
            <p14:sldId id="389"/>
            <p14:sldId id="390"/>
            <p14:sldId id="391"/>
            <p14:sldId id="392"/>
            <p14:sldId id="393"/>
            <p14:sldId id="394"/>
            <p14:sldId id="402"/>
            <p14:sldId id="336"/>
            <p14:sldId id="4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6404" autoAdjust="0"/>
  </p:normalViewPr>
  <p:slideViewPr>
    <p:cSldViewPr>
      <p:cViewPr varScale="1">
        <p:scale>
          <a:sx n="115" d="100"/>
          <a:sy n="115" d="100"/>
        </p:scale>
        <p:origin x="1500" y="114"/>
      </p:cViewPr>
      <p:guideLst>
        <p:guide orient="horz" pos="2160"/>
        <p:guide pos="2880"/>
      </p:guideLst>
    </p:cSldViewPr>
  </p:slideViewPr>
  <p:outlineViewPr>
    <p:cViewPr>
      <p:scale>
        <a:sx n="100" d="100"/>
        <a:sy n="100" d="100"/>
      </p:scale>
      <p:origin x="0" y="5724"/>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endParaRPr lang="ru-RU" dirty="0"/>
          </a:p>
        </p:txBody>
      </p:sp>
      <p:pic>
        <p:nvPicPr>
          <p:cNvPr id="1026"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10353"/>
            <a:ext cx="9144000" cy="6858000"/>
          </a:xfrm>
          <a:prstGeom prst="rect">
            <a:avLst/>
          </a:prstGeom>
          <a:noFill/>
        </p:spPr>
      </p:pic>
      <p:sp>
        <p:nvSpPr>
          <p:cNvPr id="4" name="Прямоугольник 3"/>
          <p:cNvSpPr/>
          <p:nvPr/>
        </p:nvSpPr>
        <p:spPr>
          <a:xfrm>
            <a:off x="1331640" y="908720"/>
            <a:ext cx="7488832" cy="4893647"/>
          </a:xfrm>
          <a:prstGeom prst="rect">
            <a:avLst/>
          </a:prstGeom>
        </p:spPr>
        <p:txBody>
          <a:bodyPr wrap="square">
            <a:spAutoFit/>
          </a:bodyPr>
          <a:lstStyle/>
          <a:p>
            <a:r>
              <a:rPr lang="ru-RU" sz="4800" b="1" dirty="0" smtClean="0">
                <a:solidFill>
                  <a:srgbClr val="7030A0"/>
                </a:solidFill>
                <a:latin typeface="Times New Roman" panose="02020603050405020304" pitchFamily="18" charset="0"/>
                <a:cs typeface="Times New Roman" panose="02020603050405020304" pitchFamily="18" charset="0"/>
              </a:rPr>
              <a:t>Развитие математической </a:t>
            </a:r>
            <a:r>
              <a:rPr lang="ru-RU" sz="4800" b="1" dirty="0">
                <a:solidFill>
                  <a:srgbClr val="7030A0"/>
                </a:solidFill>
                <a:latin typeface="Times New Roman" panose="02020603050405020304" pitchFamily="18" charset="0"/>
                <a:cs typeface="Times New Roman" panose="02020603050405020304" pitchFamily="18" charset="0"/>
              </a:rPr>
              <a:t>грамотности </a:t>
            </a:r>
            <a:r>
              <a:rPr lang="ru-RU" sz="4800" b="1" dirty="0" err="1">
                <a:solidFill>
                  <a:srgbClr val="7030A0"/>
                </a:solidFill>
                <a:latin typeface="Times New Roman" panose="02020603050405020304" pitchFamily="18" charset="0"/>
                <a:cs typeface="Times New Roman" panose="02020603050405020304" pitchFamily="18" charset="0"/>
              </a:rPr>
              <a:t>неслышащих</a:t>
            </a:r>
            <a:r>
              <a:rPr lang="ru-RU" sz="4800" b="1" dirty="0">
                <a:solidFill>
                  <a:srgbClr val="7030A0"/>
                </a:solidFill>
                <a:latin typeface="Times New Roman" panose="02020603050405020304" pitchFamily="18" charset="0"/>
                <a:cs typeface="Times New Roman" panose="02020603050405020304" pitchFamily="18" charset="0"/>
              </a:rPr>
              <a:t> </a:t>
            </a:r>
            <a:r>
              <a:rPr lang="ru-RU" sz="4800" b="1" dirty="0" smtClean="0">
                <a:solidFill>
                  <a:srgbClr val="7030A0"/>
                </a:solidFill>
                <a:latin typeface="Times New Roman" panose="02020603050405020304" pitchFamily="18" charset="0"/>
                <a:cs typeface="Times New Roman" panose="02020603050405020304" pitchFamily="18" charset="0"/>
              </a:rPr>
              <a:t>учащихся</a:t>
            </a:r>
          </a:p>
          <a:p>
            <a:endParaRPr lang="ru-RU" sz="4800" b="1" dirty="0" smtClean="0">
              <a:solidFill>
                <a:srgbClr val="7030A0"/>
              </a:solidFill>
              <a:latin typeface="Times New Roman" panose="02020603050405020304" pitchFamily="18" charset="0"/>
              <a:cs typeface="Times New Roman" panose="02020603050405020304" pitchFamily="18" charset="0"/>
            </a:endParaRPr>
          </a:p>
          <a:p>
            <a:r>
              <a:rPr lang="ru-RU" sz="2400" b="1" dirty="0" smtClean="0">
                <a:solidFill>
                  <a:srgbClr val="7030A0"/>
                </a:solidFill>
                <a:latin typeface="Times New Roman" panose="02020603050405020304" pitchFamily="18" charset="0"/>
                <a:cs typeface="Times New Roman" panose="02020603050405020304" pitchFamily="18" charset="0"/>
              </a:rPr>
              <a:t>                                                      Разработала </a:t>
            </a:r>
          </a:p>
          <a:p>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smtClean="0">
                <a:solidFill>
                  <a:srgbClr val="7030A0"/>
                </a:solidFill>
                <a:latin typeface="Times New Roman" panose="02020603050405020304" pitchFamily="18" charset="0"/>
                <a:cs typeface="Times New Roman" panose="02020603050405020304" pitchFamily="18" charset="0"/>
              </a:rPr>
              <a:t>                                                     учитель высшей</a:t>
            </a:r>
          </a:p>
          <a:p>
            <a:r>
              <a:rPr lang="ru-RU" sz="2400" b="1" dirty="0" smtClean="0">
                <a:solidFill>
                  <a:srgbClr val="7030A0"/>
                </a:solidFill>
                <a:latin typeface="Times New Roman" panose="02020603050405020304" pitchFamily="18" charset="0"/>
                <a:cs typeface="Times New Roman" panose="02020603050405020304" pitchFamily="18" charset="0"/>
              </a:rPr>
              <a:t>                                                      квалификационной</a:t>
            </a:r>
          </a:p>
          <a:p>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smtClean="0">
                <a:solidFill>
                  <a:srgbClr val="7030A0"/>
                </a:solidFill>
                <a:latin typeface="Times New Roman" panose="02020603050405020304" pitchFamily="18" charset="0"/>
                <a:cs typeface="Times New Roman" panose="02020603050405020304" pitchFamily="18" charset="0"/>
              </a:rPr>
              <a:t>                                                     категории                        </a:t>
            </a:r>
          </a:p>
          <a:p>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smtClean="0">
                <a:solidFill>
                  <a:srgbClr val="7030A0"/>
                </a:solidFill>
                <a:latin typeface="Times New Roman" panose="02020603050405020304" pitchFamily="18" charset="0"/>
                <a:cs typeface="Times New Roman" panose="02020603050405020304" pitchFamily="18" charset="0"/>
              </a:rPr>
              <a:t>                                                     Мельник А.Н.</a:t>
            </a:r>
            <a:endParaRPr lang="ru-RU" sz="24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p:spPr>
      </p:pic>
      <p:sp>
        <p:nvSpPr>
          <p:cNvPr id="5" name="Заголовок 3"/>
          <p:cNvSpPr txBox="1">
            <a:spLocks/>
          </p:cNvSpPr>
          <p:nvPr/>
        </p:nvSpPr>
        <p:spPr>
          <a:xfrm>
            <a:off x="683568" y="548680"/>
            <a:ext cx="8085584" cy="5904656"/>
          </a:xfrm>
          <a:prstGeom prst="rect">
            <a:avLst/>
          </a:prstGeom>
        </p:spPr>
        <p:txBody>
          <a:bodyPr vert="horz" lIns="91440" tIns="45720" rIns="91440" bIns="45720" rtlCol="0" anchor="ctr">
            <a:noAutofit/>
          </a:bodyPr>
          <a:lstStyle/>
          <a:p>
            <a:pPr marL="1039495">
              <a:lnSpc>
                <a:spcPct val="115000"/>
              </a:lnSpc>
              <a:spcAft>
                <a:spcPts val="0"/>
              </a:spcAft>
            </a:pPr>
            <a:r>
              <a:rPr lang="ru-RU" sz="2400" b="1" dirty="0">
                <a:latin typeface="Times New Roman" panose="02020603050405020304" pitchFamily="18" charset="0"/>
                <a:ea typeface="Times New Roman" panose="02020603050405020304" pitchFamily="18" charset="0"/>
              </a:rPr>
              <a:t>Работа с учебником - отработка навыка </a:t>
            </a:r>
            <a:r>
              <a:rPr lang="ru-RU" sz="2400" b="1" dirty="0" smtClean="0">
                <a:latin typeface="Times New Roman" panose="02020603050405020304" pitchFamily="18" charset="0"/>
                <a:ea typeface="Times New Roman" panose="02020603050405020304" pitchFamily="18" charset="0"/>
              </a:rPr>
              <a:t>решения задачи</a:t>
            </a:r>
            <a:endParaRPr lang="ru-RU" sz="2400" dirty="0">
              <a:latin typeface="Times New Roman" panose="02020603050405020304" pitchFamily="18" charset="0"/>
              <a:ea typeface="Times New Roman" panose="02020603050405020304" pitchFamily="18" charset="0"/>
            </a:endParaRPr>
          </a:p>
          <a:p>
            <a:pPr>
              <a:lnSpc>
                <a:spcPct val="115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rPr>
              <a:t>Стр. 71, № 368 (в)</a:t>
            </a:r>
            <a:endParaRPr lang="ru-RU" sz="2400" b="1" dirty="0">
              <a:latin typeface="Times New Roman" panose="02020603050405020304" pitchFamily="18" charset="0"/>
              <a:ea typeface="Times New Roman" panose="02020603050405020304" pitchFamily="18" charset="0"/>
            </a:endParaRPr>
          </a:p>
          <a:p>
            <a:pPr>
              <a:lnSpc>
                <a:spcPct val="115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rPr>
              <a:t>- Прочитайте задачу.</a:t>
            </a:r>
            <a:endParaRPr lang="ru-RU" sz="2400" b="1" dirty="0">
              <a:latin typeface="Times New Roman" panose="02020603050405020304" pitchFamily="18" charset="0"/>
              <a:ea typeface="Times New Roman" panose="02020603050405020304" pitchFamily="18" charset="0"/>
            </a:endParaRPr>
          </a:p>
          <a:p>
            <a:pPr>
              <a:lnSpc>
                <a:spcPct val="115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rPr>
              <a:t>- О чем говорится в задаче? </a:t>
            </a:r>
            <a:r>
              <a:rPr lang="ru-RU" sz="2400" b="1" dirty="0">
                <a:solidFill>
                  <a:srgbClr val="FF0000"/>
                </a:solidFill>
                <a:latin typeface="Times New Roman" panose="02020603050405020304" pitchFamily="18" charset="0"/>
                <a:ea typeface="Times New Roman" panose="02020603050405020304" pitchFamily="18" charset="0"/>
              </a:rPr>
              <a:t>(о бензине)</a:t>
            </a:r>
            <a:endParaRPr lang="ru-RU" sz="2400" b="1" dirty="0">
              <a:latin typeface="Times New Roman" panose="02020603050405020304" pitchFamily="18" charset="0"/>
              <a:ea typeface="Times New Roman" panose="02020603050405020304" pitchFamily="18" charset="0"/>
            </a:endParaRPr>
          </a:p>
          <a:p>
            <a:pPr>
              <a:lnSpc>
                <a:spcPct val="115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rPr>
              <a:t>-Знаем сколько бензина было?  </a:t>
            </a:r>
            <a:r>
              <a:rPr lang="ru-RU" sz="2400" b="1" dirty="0">
                <a:solidFill>
                  <a:srgbClr val="FF0000"/>
                </a:solidFill>
                <a:latin typeface="Times New Roman" panose="02020603050405020304" pitchFamily="18" charset="0"/>
                <a:ea typeface="Times New Roman" panose="02020603050405020304" pitchFamily="18" charset="0"/>
              </a:rPr>
              <a:t>(не знаем)</a:t>
            </a:r>
            <a:endParaRPr lang="ru-RU" sz="2400" b="1" dirty="0">
              <a:latin typeface="Times New Roman" panose="02020603050405020304" pitchFamily="18" charset="0"/>
              <a:ea typeface="Times New Roman" panose="02020603050405020304" pitchFamily="18" charset="0"/>
            </a:endParaRPr>
          </a:p>
          <a:p>
            <a:pPr>
              <a:lnSpc>
                <a:spcPct val="115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rPr>
              <a:t>- Сколько бензина долили? </a:t>
            </a:r>
            <a:r>
              <a:rPr lang="ru-RU" sz="2400" b="1" dirty="0">
                <a:solidFill>
                  <a:srgbClr val="FF0000"/>
                </a:solidFill>
                <a:latin typeface="Times New Roman" panose="02020603050405020304" pitchFamily="18" charset="0"/>
                <a:ea typeface="Times New Roman" panose="02020603050405020304" pitchFamily="18" charset="0"/>
              </a:rPr>
              <a:t>(39 литров)</a:t>
            </a:r>
            <a:endParaRPr lang="ru-RU" sz="2400" b="1" dirty="0">
              <a:latin typeface="Times New Roman" panose="02020603050405020304" pitchFamily="18" charset="0"/>
              <a:ea typeface="Times New Roman" panose="02020603050405020304" pitchFamily="18" charset="0"/>
            </a:endParaRPr>
          </a:p>
          <a:p>
            <a:pPr>
              <a:lnSpc>
                <a:spcPct val="115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rPr>
              <a:t>- Сколько бензина израсходовали? </a:t>
            </a:r>
            <a:r>
              <a:rPr lang="ru-RU" sz="2400" b="1" dirty="0">
                <a:solidFill>
                  <a:srgbClr val="FF0000"/>
                </a:solidFill>
                <a:latin typeface="Times New Roman" panose="02020603050405020304" pitchFamily="18" charset="0"/>
                <a:ea typeface="Times New Roman" panose="02020603050405020304" pitchFamily="18" charset="0"/>
              </a:rPr>
              <a:t>(43 литров)</a:t>
            </a:r>
            <a:endParaRPr lang="ru-RU" sz="2400" b="1" dirty="0">
              <a:latin typeface="Times New Roman" panose="02020603050405020304" pitchFamily="18" charset="0"/>
              <a:ea typeface="Times New Roman" panose="02020603050405020304" pitchFamily="18" charset="0"/>
            </a:endParaRPr>
          </a:p>
          <a:p>
            <a:pPr>
              <a:lnSpc>
                <a:spcPct val="115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rPr>
              <a:t>- Сколько бензина осталось в бензобаке? </a:t>
            </a:r>
            <a:r>
              <a:rPr lang="ru-RU" sz="2400" b="1" dirty="0">
                <a:solidFill>
                  <a:srgbClr val="FF0000"/>
                </a:solidFill>
                <a:latin typeface="Times New Roman" panose="02020603050405020304" pitchFamily="18" charset="0"/>
                <a:ea typeface="Times New Roman" panose="02020603050405020304" pitchFamily="18" charset="0"/>
              </a:rPr>
              <a:t>(27 литров)</a:t>
            </a:r>
            <a:endParaRPr lang="ru-RU" sz="2400" b="1" dirty="0">
              <a:latin typeface="Times New Roman" panose="02020603050405020304" pitchFamily="18" charset="0"/>
              <a:ea typeface="Times New Roman" panose="02020603050405020304" pitchFamily="18" charset="0"/>
            </a:endParaRPr>
          </a:p>
          <a:p>
            <a:pPr>
              <a:lnSpc>
                <a:spcPct val="115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rPr>
              <a:t>- Что нужно узнать в задаче? </a:t>
            </a:r>
            <a:r>
              <a:rPr lang="ru-RU" sz="2400" b="1" dirty="0">
                <a:solidFill>
                  <a:srgbClr val="FF0000"/>
                </a:solidFill>
                <a:latin typeface="Times New Roman" panose="02020603050405020304" pitchFamily="18" charset="0"/>
                <a:ea typeface="Times New Roman" panose="02020603050405020304" pitchFamily="18" charset="0"/>
              </a:rPr>
              <a:t>(сколько литров бензина было)</a:t>
            </a:r>
            <a:endParaRPr lang="ru-RU" sz="2400" b="1" dirty="0">
              <a:latin typeface="Times New Roman" panose="02020603050405020304" pitchFamily="18" charset="0"/>
              <a:ea typeface="Times New Roman" panose="02020603050405020304" pitchFamily="18" charset="0"/>
            </a:endParaRPr>
          </a:p>
          <a:p>
            <a:pPr>
              <a:lnSpc>
                <a:spcPct val="115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rPr>
              <a:t>- Что следует обозначить буквой? </a:t>
            </a:r>
            <a:r>
              <a:rPr lang="ru-RU" sz="2400" b="1" dirty="0">
                <a:solidFill>
                  <a:srgbClr val="FF0000"/>
                </a:solidFill>
                <a:latin typeface="Times New Roman" panose="02020603050405020304" pitchFamily="18" charset="0"/>
                <a:ea typeface="Times New Roman" panose="02020603050405020304" pitchFamily="18" charset="0"/>
              </a:rPr>
              <a:t>(сколько литров бензина было)</a:t>
            </a:r>
            <a:endParaRPr lang="ru-RU" sz="2400" b="1" dirty="0">
              <a:latin typeface="Times New Roman" panose="02020603050405020304" pitchFamily="18" charset="0"/>
              <a:ea typeface="Times New Roman" panose="02020603050405020304" pitchFamily="18" charset="0"/>
            </a:endParaRPr>
          </a:p>
          <a:p>
            <a:pPr>
              <a:lnSpc>
                <a:spcPct val="115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rPr>
              <a:t>- Составим краткую запись условия задачи</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8938231"/>
      </p:ext>
    </p:extLst>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nvPr>
        </p:nvGraphicFramePr>
        <p:xfrm>
          <a:off x="457200" y="1600200"/>
          <a:ext cx="7713236" cy="1493520"/>
        </p:xfrm>
        <a:graphic>
          <a:graphicData uri="http://schemas.openxmlformats.org/drawingml/2006/table">
            <a:tbl>
              <a:tblPr firstRow="1" bandRow="1"/>
              <a:tblGrid>
                <a:gridCol w="1520548">
                  <a:extLst>
                    <a:ext uri="{9D8B030D-6E8A-4147-A177-3AD203B41FA5}">
                      <a16:colId xmlns:a16="http://schemas.microsoft.com/office/drawing/2014/main" val="4098656899"/>
                    </a:ext>
                  </a:extLst>
                </a:gridCol>
                <a:gridCol w="1656184">
                  <a:extLst>
                    <a:ext uri="{9D8B030D-6E8A-4147-A177-3AD203B41FA5}">
                      <a16:colId xmlns:a16="http://schemas.microsoft.com/office/drawing/2014/main" val="49032842"/>
                    </a:ext>
                  </a:extLst>
                </a:gridCol>
                <a:gridCol w="2608195">
                  <a:extLst>
                    <a:ext uri="{9D8B030D-6E8A-4147-A177-3AD203B41FA5}">
                      <a16:colId xmlns:a16="http://schemas.microsoft.com/office/drawing/2014/main" val="3383283635"/>
                    </a:ext>
                  </a:extLst>
                </a:gridCol>
                <a:gridCol w="1928309">
                  <a:extLst>
                    <a:ext uri="{9D8B030D-6E8A-4147-A177-3AD203B41FA5}">
                      <a16:colId xmlns:a16="http://schemas.microsoft.com/office/drawing/2014/main" val="2617795860"/>
                    </a:ext>
                  </a:extLst>
                </a:gridCol>
              </a:tblGrid>
              <a:tr h="43204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u-RU" sz="2700" dirty="0" smtClean="0">
                          <a:effectLst>
                            <a:outerShdw blurRad="38100" dist="38100" dir="2700000" algn="tl">
                              <a:srgbClr val="000000">
                                <a:alpha val="43137"/>
                              </a:srgbClr>
                            </a:outerShdw>
                          </a:effectLst>
                        </a:rPr>
                        <a:t>Было </a:t>
                      </a:r>
                      <a:endParaRPr lang="ru-RU" sz="2700" dirty="0">
                        <a:effectLst>
                          <a:outerShdw blurRad="38100" dist="38100" dir="2700000" algn="tl">
                            <a:srgbClr val="000000">
                              <a:alpha val="43137"/>
                            </a:srgbClr>
                          </a:outerShdw>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u-RU" sz="2700" dirty="0" smtClean="0">
                          <a:effectLst>
                            <a:outerShdw blurRad="38100" dist="38100" dir="2700000" algn="tl">
                              <a:srgbClr val="000000">
                                <a:alpha val="43137"/>
                              </a:srgbClr>
                            </a:outerShdw>
                          </a:effectLst>
                        </a:rPr>
                        <a:t>Долили</a:t>
                      </a:r>
                      <a:endParaRPr lang="ru-RU" sz="2700" dirty="0">
                        <a:effectLst>
                          <a:outerShdw blurRad="38100" dist="38100" dir="2700000" algn="tl">
                            <a:srgbClr val="000000">
                              <a:alpha val="43137"/>
                            </a:srgbClr>
                          </a:outerShdw>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u-RU" sz="2700" dirty="0" smtClean="0">
                          <a:effectLst>
                            <a:outerShdw blurRad="38100" dist="38100" dir="2700000" algn="tl">
                              <a:srgbClr val="000000">
                                <a:alpha val="43137"/>
                              </a:srgbClr>
                            </a:outerShdw>
                          </a:effectLst>
                        </a:rPr>
                        <a:t>Израсходовали</a:t>
                      </a:r>
                      <a:endParaRPr lang="ru-RU" sz="2700" dirty="0">
                        <a:effectLst>
                          <a:outerShdw blurRad="38100" dist="38100" dir="2700000" algn="tl">
                            <a:srgbClr val="000000">
                              <a:alpha val="43137"/>
                            </a:srgbClr>
                          </a:outerShdw>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700" dirty="0" smtClean="0">
                          <a:effectLst>
                            <a:outerShdw blurRad="38100" dist="38100" dir="2700000" algn="tl">
                              <a:srgbClr val="000000">
                                <a:alpha val="43137"/>
                              </a:srgbClr>
                            </a:outerShdw>
                          </a:effectLst>
                        </a:rPr>
                        <a:t>Осталось</a:t>
                      </a:r>
                    </a:p>
                    <a:p>
                      <a:pPr algn="ctr"/>
                      <a:endParaRPr lang="ru-RU" sz="2700" dirty="0">
                        <a:effectLst>
                          <a:outerShdw blurRad="38100" dist="38100" dir="2700000" algn="tl">
                            <a:srgbClr val="000000">
                              <a:alpha val="43137"/>
                            </a:srgbClr>
                          </a:outerShdw>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482619919"/>
                  </a:ext>
                </a:extLst>
              </a:tr>
              <a:tr h="370840">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1" dirty="0" smtClean="0"/>
                        <a:t>(</a:t>
                      </a:r>
                      <a:r>
                        <a:rPr lang="ru-RU" sz="3200" b="1" dirty="0" smtClean="0"/>
                        <a:t>Х</a:t>
                      </a:r>
                      <a:r>
                        <a:rPr lang="en-US" sz="3200" b="1" dirty="0" smtClean="0"/>
                        <a:t> </a:t>
                      </a:r>
                      <a:r>
                        <a:rPr lang="ru-RU" sz="3200" b="1" dirty="0" smtClean="0"/>
                        <a:t>л. </a:t>
                      </a:r>
                      <a:r>
                        <a:rPr lang="en-US" sz="3200" b="1" dirty="0" smtClean="0"/>
                        <a:t>      </a:t>
                      </a:r>
                      <a:r>
                        <a:rPr lang="ru-RU" sz="3200" b="1" dirty="0" smtClean="0"/>
                        <a:t>39л.</a:t>
                      </a:r>
                      <a:r>
                        <a:rPr lang="en-US" sz="3200" b="1" dirty="0" smtClean="0"/>
                        <a:t>)</a:t>
                      </a:r>
                      <a:r>
                        <a:rPr lang="ru-RU" sz="3200" b="1" dirty="0" smtClean="0"/>
                        <a:t> </a:t>
                      </a:r>
                      <a:endParaRPr lang="ru-RU" sz="32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pPr algn="ctr"/>
                      <a:endParaRPr lang="ru-RU" sz="3200"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3200" b="1" dirty="0" smtClean="0"/>
                        <a:t>43л. </a:t>
                      </a:r>
                      <a:endParaRPr lang="ru-RU" sz="32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3200" b="1" dirty="0" smtClean="0"/>
                        <a:t>27л.</a:t>
                      </a:r>
                      <a:endParaRPr lang="ru-RU" sz="32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41059224"/>
                  </a:ext>
                </a:extLst>
              </a:tr>
            </a:tbl>
          </a:graphicData>
        </a:graphic>
      </p:graphicFrame>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242646"/>
            <a:ext cx="9467528" cy="7100646"/>
          </a:xfrm>
          <a:prstGeom prst="rect">
            <a:avLst/>
          </a:prstGeom>
          <a:noFill/>
        </p:spPr>
      </p:pic>
      <p:sp>
        <p:nvSpPr>
          <p:cNvPr id="5" name="Заголовок 3"/>
          <p:cNvSpPr txBox="1">
            <a:spLocks/>
          </p:cNvSpPr>
          <p:nvPr/>
        </p:nvSpPr>
        <p:spPr>
          <a:xfrm>
            <a:off x="683568" y="548680"/>
            <a:ext cx="8085584" cy="5904656"/>
          </a:xfrm>
          <a:prstGeom prst="rect">
            <a:avLst/>
          </a:prstGeom>
        </p:spPr>
        <p:txBody>
          <a:bodyPr vert="horz" lIns="91440" tIns="45720" rIns="91440" bIns="45720" rtlCol="0" anchor="ctr">
            <a:noAutofit/>
          </a:bodyPr>
          <a:lstStyle/>
          <a:p>
            <a:pPr algn="ctr" fontAlgn="t"/>
            <a:r>
              <a:rPr lang="ru-RU" sz="2400" b="1" dirty="0" smtClean="0">
                <a:solidFill>
                  <a:srgbClr val="FFFFFF"/>
                </a:solidFill>
                <a:effectLst>
                  <a:outerShdw blurRad="38100" dist="38100" dir="2700000" algn="tl" rotWithShape="0">
                    <a:srgbClr val="000000">
                      <a:alpha val="43000"/>
                    </a:srgbClr>
                  </a:outerShdw>
                </a:effectLst>
                <a:latin typeface="Calibri" panose="020F0502020204030204" pitchFamily="34" charset="0"/>
              </a:rPr>
              <a:t> </a:t>
            </a:r>
            <a:endParaRPr lang="ru-RU" sz="1600" b="0" i="0" u="none" strike="noStrike" dirty="0">
              <a:effectLst/>
              <a:latin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746681622"/>
              </p:ext>
            </p:extLst>
          </p:nvPr>
        </p:nvGraphicFramePr>
        <p:xfrm>
          <a:off x="1187623" y="2643683"/>
          <a:ext cx="6982813" cy="1865437"/>
        </p:xfrm>
        <a:graphic>
          <a:graphicData uri="http://schemas.openxmlformats.org/drawingml/2006/table">
            <a:tbl>
              <a:tblPr firstRow="1" bandRow="1">
                <a:tableStyleId>{5C22544A-7EE6-4342-B048-85BDC9FD1C3A}</a:tableStyleId>
              </a:tblPr>
              <a:tblGrid>
                <a:gridCol w="1376556">
                  <a:extLst>
                    <a:ext uri="{9D8B030D-6E8A-4147-A177-3AD203B41FA5}">
                      <a16:colId xmlns:a16="http://schemas.microsoft.com/office/drawing/2014/main" val="4098656899"/>
                    </a:ext>
                  </a:extLst>
                </a:gridCol>
                <a:gridCol w="1499348">
                  <a:extLst>
                    <a:ext uri="{9D8B030D-6E8A-4147-A177-3AD203B41FA5}">
                      <a16:colId xmlns:a16="http://schemas.microsoft.com/office/drawing/2014/main" val="49032842"/>
                    </a:ext>
                  </a:extLst>
                </a:gridCol>
                <a:gridCol w="2361206">
                  <a:extLst>
                    <a:ext uri="{9D8B030D-6E8A-4147-A177-3AD203B41FA5}">
                      <a16:colId xmlns:a16="http://schemas.microsoft.com/office/drawing/2014/main" val="3383283635"/>
                    </a:ext>
                  </a:extLst>
                </a:gridCol>
                <a:gridCol w="1745703">
                  <a:extLst>
                    <a:ext uri="{9D8B030D-6E8A-4147-A177-3AD203B41FA5}">
                      <a16:colId xmlns:a16="http://schemas.microsoft.com/office/drawing/2014/main" val="2617795860"/>
                    </a:ext>
                  </a:extLst>
                </a:gridCol>
              </a:tblGrid>
              <a:tr h="1142105">
                <a:tc>
                  <a:txBody>
                    <a:bodyPr/>
                    <a:lstStyle/>
                    <a:p>
                      <a:pPr algn="ctr"/>
                      <a:r>
                        <a:rPr lang="ru-RU" sz="2700" dirty="0" smtClean="0">
                          <a:effectLst>
                            <a:outerShdw blurRad="38100" dist="38100" dir="2700000" algn="tl">
                              <a:srgbClr val="000000">
                                <a:alpha val="43137"/>
                              </a:srgbClr>
                            </a:outerShdw>
                          </a:effectLst>
                        </a:rPr>
                        <a:t>Было </a:t>
                      </a:r>
                      <a:endParaRPr lang="ru-RU" sz="2700" dirty="0">
                        <a:effectLst>
                          <a:outerShdw blurRad="38100" dist="38100" dir="2700000" algn="tl">
                            <a:srgbClr val="000000">
                              <a:alpha val="43137"/>
                            </a:srgbClr>
                          </a:outerShdw>
                        </a:effectLst>
                      </a:endParaRPr>
                    </a:p>
                  </a:txBody>
                  <a:tcPr/>
                </a:tc>
                <a:tc>
                  <a:txBody>
                    <a:bodyPr/>
                    <a:lstStyle/>
                    <a:p>
                      <a:pPr algn="ctr"/>
                      <a:r>
                        <a:rPr lang="ru-RU" sz="2700" dirty="0" smtClean="0">
                          <a:effectLst>
                            <a:outerShdw blurRad="38100" dist="38100" dir="2700000" algn="tl">
                              <a:srgbClr val="000000">
                                <a:alpha val="43137"/>
                              </a:srgbClr>
                            </a:outerShdw>
                          </a:effectLst>
                        </a:rPr>
                        <a:t>Долили</a:t>
                      </a:r>
                      <a:endParaRPr lang="ru-RU" sz="2700" dirty="0">
                        <a:effectLst>
                          <a:outerShdw blurRad="38100" dist="38100" dir="2700000" algn="tl">
                            <a:srgbClr val="000000">
                              <a:alpha val="43137"/>
                            </a:srgbClr>
                          </a:outerShdw>
                        </a:effectLst>
                      </a:endParaRPr>
                    </a:p>
                  </a:txBody>
                  <a:tcPr/>
                </a:tc>
                <a:tc>
                  <a:txBody>
                    <a:bodyPr/>
                    <a:lstStyle/>
                    <a:p>
                      <a:pPr algn="ctr"/>
                      <a:r>
                        <a:rPr lang="ru-RU" sz="2700" dirty="0" smtClean="0">
                          <a:effectLst>
                            <a:outerShdw blurRad="38100" dist="38100" dir="2700000" algn="tl">
                              <a:srgbClr val="000000">
                                <a:alpha val="43137"/>
                              </a:srgbClr>
                            </a:outerShdw>
                          </a:effectLst>
                        </a:rPr>
                        <a:t>Израсходовали</a:t>
                      </a:r>
                      <a:endParaRPr lang="ru-RU" sz="2700"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700" dirty="0" smtClean="0">
                          <a:effectLst>
                            <a:outerShdw blurRad="38100" dist="38100" dir="2700000" algn="tl">
                              <a:srgbClr val="000000">
                                <a:alpha val="43137"/>
                              </a:srgbClr>
                            </a:outerShdw>
                          </a:effectLst>
                        </a:rPr>
                        <a:t>Осталось</a:t>
                      </a:r>
                    </a:p>
                    <a:p>
                      <a:pPr algn="ctr"/>
                      <a:endParaRPr lang="ru-RU" sz="27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482619919"/>
                  </a:ext>
                </a:extLst>
              </a:tr>
              <a:tr h="723332">
                <a:tc gridSpan="2">
                  <a:txBody>
                    <a:bodyPr/>
                    <a:lstStyle/>
                    <a:p>
                      <a:pPr algn="ctr"/>
                      <a:r>
                        <a:rPr lang="en-US" sz="3200" b="1" dirty="0" smtClean="0"/>
                        <a:t>(</a:t>
                      </a:r>
                      <a:r>
                        <a:rPr lang="ru-RU" sz="3200" b="1" dirty="0" smtClean="0"/>
                        <a:t>Х</a:t>
                      </a:r>
                      <a:r>
                        <a:rPr lang="en-US" sz="3200" b="1" dirty="0" smtClean="0"/>
                        <a:t> </a:t>
                      </a:r>
                      <a:r>
                        <a:rPr lang="ru-RU" sz="3200" b="1" dirty="0" smtClean="0"/>
                        <a:t>л. </a:t>
                      </a:r>
                      <a:r>
                        <a:rPr lang="en-US" sz="3200" b="1" dirty="0" smtClean="0"/>
                        <a:t>      </a:t>
                      </a:r>
                      <a:r>
                        <a:rPr lang="ru-RU" sz="3200" b="1" dirty="0" smtClean="0"/>
                        <a:t>39л.</a:t>
                      </a:r>
                      <a:r>
                        <a:rPr lang="en-US" sz="3200" b="1" dirty="0" smtClean="0"/>
                        <a:t>)</a:t>
                      </a:r>
                      <a:r>
                        <a:rPr lang="ru-RU" sz="3200" b="1" dirty="0" smtClean="0"/>
                        <a:t> </a:t>
                      </a:r>
                      <a:endParaRPr lang="ru-RU" sz="3200" b="1" dirty="0"/>
                    </a:p>
                  </a:txBody>
                  <a:tcPr/>
                </a:tc>
                <a:tc hMerge="1">
                  <a:txBody>
                    <a:bodyPr/>
                    <a:lstStyle/>
                    <a:p>
                      <a:pPr algn="ctr"/>
                      <a:endParaRPr lang="ru-RU" sz="3200" b="1" dirty="0"/>
                    </a:p>
                  </a:txBody>
                  <a:tcPr/>
                </a:tc>
                <a:tc>
                  <a:txBody>
                    <a:bodyPr/>
                    <a:lstStyle/>
                    <a:p>
                      <a:pPr algn="ctr"/>
                      <a:r>
                        <a:rPr lang="ru-RU" sz="3200" b="1" dirty="0" smtClean="0"/>
                        <a:t>43л. </a:t>
                      </a:r>
                      <a:endParaRPr lang="ru-RU" sz="3200" b="1" dirty="0"/>
                    </a:p>
                  </a:txBody>
                  <a:tcPr/>
                </a:tc>
                <a:tc>
                  <a:txBody>
                    <a:bodyPr/>
                    <a:lstStyle/>
                    <a:p>
                      <a:pPr algn="ctr"/>
                      <a:r>
                        <a:rPr lang="ru-RU" sz="3200" b="1" dirty="0" smtClean="0"/>
                        <a:t>27л.</a:t>
                      </a:r>
                      <a:endParaRPr lang="ru-RU" sz="3200" b="1" dirty="0"/>
                    </a:p>
                  </a:txBody>
                  <a:tcPr/>
                </a:tc>
                <a:extLst>
                  <a:ext uri="{0D108BD9-81ED-4DB2-BD59-A6C34878D82A}">
                    <a16:rowId xmlns:a16="http://schemas.microsoft.com/office/drawing/2014/main" val="3741059224"/>
                  </a:ext>
                </a:extLst>
              </a:tr>
            </a:tbl>
          </a:graphicData>
        </a:graphic>
      </p:graphicFrame>
      <p:sp>
        <p:nvSpPr>
          <p:cNvPr id="7" name="Прямоугольник 6"/>
          <p:cNvSpPr/>
          <p:nvPr/>
        </p:nvSpPr>
        <p:spPr>
          <a:xfrm>
            <a:off x="2555775" y="1600200"/>
            <a:ext cx="4035623"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4400" b="1" i="0" u="sng" strike="noStrike" kern="0" cap="none" spc="0" normalizeH="0" baseline="0" noProof="0" dirty="0" smtClean="0">
                <a:ln>
                  <a:noFill/>
                </a:ln>
                <a:solidFill>
                  <a:prstClr val="black"/>
                </a:solidFill>
                <a:effectLst/>
                <a:uLnTx/>
                <a:uFillTx/>
                <a:ea typeface="+mj-ea"/>
                <a:cs typeface="+mj-cs"/>
              </a:rPr>
              <a:t>Краткая запись </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54328476"/>
      </p:ext>
    </p:extLst>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31948" y="0"/>
            <a:ext cx="9144000" cy="6858000"/>
          </a:xfrm>
          <a:prstGeom prst="rect">
            <a:avLst/>
          </a:prstGeom>
          <a:noFill/>
        </p:spPr>
      </p:pic>
      <p:sp>
        <p:nvSpPr>
          <p:cNvPr id="5" name="Заголовок 3"/>
          <p:cNvSpPr txBox="1">
            <a:spLocks/>
          </p:cNvSpPr>
          <p:nvPr/>
        </p:nvSpPr>
        <p:spPr>
          <a:xfrm>
            <a:off x="539552" y="476672"/>
            <a:ext cx="8229600" cy="5976664"/>
          </a:xfrm>
          <a:prstGeom prst="rect">
            <a:avLst/>
          </a:prstGeom>
        </p:spPr>
        <p:txBody>
          <a:bodyPr vert="horz" lIns="91440" tIns="45720" rIns="91440" bIns="45720" rtlCol="0" anchor="ctr">
            <a:noAutofit/>
          </a:bodyPr>
          <a:lstStyle/>
          <a:p>
            <a:pPr lvl="0">
              <a:spcBef>
                <a:spcPct val="0"/>
              </a:spcBef>
              <a:defRPr/>
            </a:pPr>
            <a:r>
              <a:rPr lang="ru-RU" sz="2400" b="1" dirty="0" smtClean="0">
                <a:latin typeface="+mj-lt"/>
                <a:ea typeface="+mj-ea"/>
                <a:cs typeface="+mj-cs"/>
              </a:rPr>
              <a:t> </a:t>
            </a:r>
            <a:endParaRPr lang="ru-RU" sz="2400" b="1" dirty="0">
              <a:latin typeface="+mj-lt"/>
              <a:ea typeface="+mj-ea"/>
              <a:cs typeface="+mj-cs"/>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08720"/>
            <a:ext cx="6984776" cy="5217444"/>
          </a:xfrm>
          <a:prstGeom prst="rect">
            <a:avLst/>
          </a:prstGeom>
          <a:noFill/>
          <a:ln>
            <a:noFill/>
          </a:ln>
        </p:spPr>
      </p:pic>
    </p:spTree>
    <p:extLst>
      <p:ext uri="{BB962C8B-B14F-4D97-AF65-F5344CB8AC3E}">
        <p14:creationId xmlns:p14="http://schemas.microsoft.com/office/powerpoint/2010/main" val="829226838"/>
      </p:ext>
    </p:extLst>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31948" y="0"/>
            <a:ext cx="9144000" cy="6858000"/>
          </a:xfrm>
          <a:prstGeom prst="rect">
            <a:avLst/>
          </a:prstGeom>
          <a:noFill/>
        </p:spPr>
      </p:pic>
      <p:sp>
        <p:nvSpPr>
          <p:cNvPr id="5" name="Заголовок 3"/>
          <p:cNvSpPr txBox="1">
            <a:spLocks/>
          </p:cNvSpPr>
          <p:nvPr/>
        </p:nvSpPr>
        <p:spPr>
          <a:xfrm>
            <a:off x="539552" y="476672"/>
            <a:ext cx="8229600" cy="5976664"/>
          </a:xfrm>
          <a:prstGeom prst="rect">
            <a:avLst/>
          </a:prstGeom>
        </p:spPr>
        <p:txBody>
          <a:bodyPr vert="horz" lIns="91440" tIns="45720" rIns="91440" bIns="45720" rtlCol="0" anchor="ctr">
            <a:noAutofit/>
          </a:bodyPr>
          <a:lstStyle/>
          <a:p>
            <a:pPr lvl="0">
              <a:spcBef>
                <a:spcPct val="0"/>
              </a:spcBef>
              <a:defRPr/>
            </a:pPr>
            <a:r>
              <a:rPr lang="ru-RU" sz="2400" b="1" dirty="0" smtClean="0">
                <a:latin typeface="+mj-lt"/>
                <a:ea typeface="+mj-ea"/>
                <a:cs typeface="+mj-cs"/>
              </a:rPr>
              <a:t> </a:t>
            </a:r>
            <a:endParaRPr lang="ru-RU" sz="2400" b="1" dirty="0">
              <a:latin typeface="+mj-lt"/>
              <a:ea typeface="+mj-ea"/>
              <a:cs typeface="+mj-cs"/>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20688"/>
            <a:ext cx="6552728" cy="5256584"/>
          </a:xfrm>
          <a:prstGeom prst="rect">
            <a:avLst/>
          </a:prstGeom>
          <a:noFill/>
          <a:ln>
            <a:noFill/>
          </a:ln>
        </p:spPr>
      </p:pic>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20688"/>
            <a:ext cx="6552728" cy="5256584"/>
          </a:xfrm>
          <a:prstGeom prst="rect">
            <a:avLst/>
          </a:prstGeom>
          <a:noFill/>
          <a:ln>
            <a:noFill/>
          </a:ln>
        </p:spPr>
      </p:pic>
      <p:pic>
        <p:nvPicPr>
          <p:cNvPr id="9" name="Рисунок 8"/>
          <p:cNvPicPr/>
          <p:nvPr/>
        </p:nvPicPr>
        <p:blipFill>
          <a:blip r:embed="rId3">
            <a:extLst>
              <a:ext uri="{28A0092B-C50C-407E-A947-70E740481C1C}">
                <a14:useLocalDpi xmlns:a14="http://schemas.microsoft.com/office/drawing/2010/main" val="0"/>
              </a:ext>
            </a:extLst>
          </a:blip>
          <a:srcRect/>
          <a:stretch>
            <a:fillRect/>
          </a:stretch>
        </p:blipFill>
        <p:spPr bwMode="auto">
          <a:xfrm>
            <a:off x="1397968" y="655186"/>
            <a:ext cx="6552728" cy="5256584"/>
          </a:xfrm>
          <a:prstGeom prst="rect">
            <a:avLst/>
          </a:prstGeom>
          <a:noFill/>
          <a:ln>
            <a:noFill/>
          </a:ln>
        </p:spPr>
      </p:pic>
    </p:spTree>
    <p:extLst>
      <p:ext uri="{BB962C8B-B14F-4D97-AF65-F5344CB8AC3E}">
        <p14:creationId xmlns:p14="http://schemas.microsoft.com/office/powerpoint/2010/main" val="3570288122"/>
      </p:ext>
    </p:extLst>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2123"/>
            <a:ext cx="9144000" cy="6858000"/>
          </a:xfrm>
          <a:prstGeom prst="rect">
            <a:avLst/>
          </a:prstGeom>
          <a:noFill/>
        </p:spPr>
      </p:pic>
      <p:sp>
        <p:nvSpPr>
          <p:cNvPr id="5" name="Заголовок 3"/>
          <p:cNvSpPr txBox="1">
            <a:spLocks/>
          </p:cNvSpPr>
          <p:nvPr/>
        </p:nvSpPr>
        <p:spPr>
          <a:xfrm>
            <a:off x="539552" y="476672"/>
            <a:ext cx="8229600" cy="5976664"/>
          </a:xfrm>
          <a:prstGeom prst="rect">
            <a:avLst/>
          </a:prstGeom>
        </p:spPr>
        <p:txBody>
          <a:bodyPr vert="horz" lIns="91440" tIns="45720" rIns="91440" bIns="45720" rtlCol="0" anchor="ctr">
            <a:noAutofit/>
          </a:bodyPr>
          <a:lstStyle/>
          <a:p>
            <a:pPr lvl="0">
              <a:spcBef>
                <a:spcPct val="0"/>
              </a:spcBef>
              <a:defRPr/>
            </a:pPr>
            <a:r>
              <a:rPr lang="ru-RU" sz="2400" b="1" dirty="0" smtClean="0">
                <a:latin typeface="+mj-lt"/>
                <a:ea typeface="+mj-ea"/>
                <a:cs typeface="+mj-cs"/>
              </a:rPr>
              <a:t> </a:t>
            </a:r>
            <a:endParaRPr lang="ru-RU" sz="2400" b="1" dirty="0">
              <a:latin typeface="+mj-lt"/>
              <a:ea typeface="+mj-ea"/>
              <a:cs typeface="+mj-cs"/>
            </a:endParaRPr>
          </a:p>
        </p:txBody>
      </p:sp>
      <p:sp>
        <p:nvSpPr>
          <p:cNvPr id="4" name="Прямоугольник 3"/>
          <p:cNvSpPr/>
          <p:nvPr/>
        </p:nvSpPr>
        <p:spPr>
          <a:xfrm>
            <a:off x="2051720" y="188640"/>
            <a:ext cx="6048672" cy="487506"/>
          </a:xfrm>
          <a:prstGeom prst="rect">
            <a:avLst/>
          </a:prstGeom>
        </p:spPr>
        <p:txBody>
          <a:bodyPr wrap="square">
            <a:spAutoFit/>
          </a:bodyPr>
          <a:lstStyle/>
          <a:p>
            <a:pPr algn="ctr">
              <a:lnSpc>
                <a:spcPct val="107000"/>
              </a:lnSpc>
              <a:spcAft>
                <a:spcPts val="750"/>
              </a:spcAft>
            </a:pPr>
            <a:r>
              <a:rPr lang="ru-RU"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Технология критического мышления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627784" y="676146"/>
            <a:ext cx="6223720" cy="6162209"/>
          </a:xfrm>
          <a:prstGeom prst="rect">
            <a:avLst/>
          </a:prstGeom>
        </p:spPr>
        <p:txBody>
          <a:bodyPr wrap="square">
            <a:spAutoFit/>
          </a:bodyPr>
          <a:lstStyle/>
          <a:p>
            <a:r>
              <a:rPr lang="ru-RU" sz="2400" b="1" u="sng" dirty="0"/>
              <a:t>Основные методические приемы развития критического мышления</a:t>
            </a:r>
            <a:endParaRPr lang="ru-RU" sz="2400" b="1" dirty="0"/>
          </a:p>
          <a:p>
            <a:r>
              <a:rPr lang="ru-RU" sz="2400" b="1" dirty="0"/>
              <a:t>-«Кластер»;                                                                                                                                                             - таблица;                                                                                                                                                                                           -учебно-мозговой штурм;                                                                                                                                                        -интеллектуальная разминка;                                                                                                                                                -зигзаг;                                                                                                                                                                        -Эссе;                                                                                                                                                                                        -«Корзина идей»;                                                                                                                                                   -«Составление </a:t>
            </a:r>
            <a:r>
              <a:rPr lang="ru-RU" sz="2400" b="1" dirty="0" err="1"/>
              <a:t>синквейнов</a:t>
            </a:r>
            <a:r>
              <a:rPr lang="ru-RU" sz="2400" b="1" dirty="0"/>
              <a:t>»;                                                                                                                                                     - метод контрольных вопросов;                                                                                                                                                              -«Знаю... /Хочу узнать.…/Узнал…»;                                                                                                                                                                   -круги по воде;                                                                                                                                                                                     -ролевой проект;                                                                                                                                                                               -да – нет;                                                                                                                                                                                        -«Чтение с остановками»</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49285"/>
      </p:ext>
    </p:extLst>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252536" y="16804"/>
            <a:ext cx="9144000" cy="6858000"/>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latin typeface="Times New Roman" panose="02020603050405020304" pitchFamily="18" charset="0"/>
                <a:ea typeface="+mj-ea"/>
                <a:cs typeface="Times New Roman" panose="02020603050405020304" pitchFamily="18" charset="0"/>
              </a:rPr>
              <a:t>             </a:t>
            </a:r>
            <a:r>
              <a:rPr lang="ru-RU" sz="2400" b="1" dirty="0" err="1" smtClean="0">
                <a:latin typeface="Times New Roman" panose="02020603050405020304" pitchFamily="18" charset="0"/>
                <a:ea typeface="+mj-ea"/>
                <a:cs typeface="Times New Roman" panose="02020603050405020304" pitchFamily="18" charset="0"/>
              </a:rPr>
              <a:t>Синквейн</a:t>
            </a:r>
            <a:r>
              <a:rPr lang="ru-RU" sz="2400" b="1" dirty="0" smtClean="0">
                <a:latin typeface="Times New Roman" panose="02020603050405020304" pitchFamily="18" charset="0"/>
                <a:ea typeface="+mj-ea"/>
                <a:cs typeface="Times New Roman" panose="02020603050405020304" pitchFamily="18" charset="0"/>
              </a:rPr>
              <a:t> для урока на тему: «Решение уравнений»</a:t>
            </a:r>
            <a:endParaRPr kumimoji="0" lang="ru-RU"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pic>
        <p:nvPicPr>
          <p:cNvPr id="7" name="Рисунок 6" descr="ÐÐ°ÑÑÐ¸Ð½ÐºÐ¸ Ð¿Ð¾ Ð·Ð°Ð¿ÑÐ¾ÑÑ ÑÐ¸Ð½ÐºÐ²ÐµÐ¹Ð½ Ð½Ð° ÑÐµÐ¼Ñ ÑÐ»Ð¾Ð¶ÐµÐ½Ð¸Ðµ"/>
          <p:cNvPicPr/>
          <p:nvPr/>
        </p:nvPicPr>
        <p:blipFill>
          <a:blip r:embed="rId3" cstate="print"/>
          <a:srcRect/>
          <a:stretch>
            <a:fillRect/>
          </a:stretch>
        </p:blipFill>
        <p:spPr bwMode="auto">
          <a:xfrm>
            <a:off x="971600" y="1417638"/>
            <a:ext cx="3312368" cy="2587426"/>
          </a:xfrm>
          <a:prstGeom prst="rect">
            <a:avLst/>
          </a:prstGeom>
          <a:noFill/>
          <a:ln w="9525">
            <a:solidFill>
              <a:schemeClr val="accent1"/>
            </a:solidFill>
            <a:miter lim="800000"/>
            <a:headEnd/>
            <a:tailEnd/>
          </a:ln>
        </p:spPr>
      </p:pic>
      <p:sp>
        <p:nvSpPr>
          <p:cNvPr id="4" name="Прямоугольник 3"/>
          <p:cNvSpPr/>
          <p:nvPr/>
        </p:nvSpPr>
        <p:spPr>
          <a:xfrm>
            <a:off x="4355976" y="3789040"/>
            <a:ext cx="4248472" cy="2215991"/>
          </a:xfrm>
          <a:prstGeom prst="rect">
            <a:avLst/>
          </a:prstGeom>
        </p:spPr>
        <p:txBody>
          <a:bodyPr wrap="square">
            <a:spAutoFit/>
          </a:bodyPr>
          <a:lstStyle/>
          <a:p>
            <a:pPr algn="ctr">
              <a:lnSpc>
                <a:spcPct val="115000"/>
              </a:lnSpc>
              <a:spcAft>
                <a:spcPts val="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Уравнение</a:t>
            </a:r>
            <a:endParaRPr lang="ru-RU"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Сложное, простое</a:t>
            </a:r>
            <a:b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Решаю , думаю , вникаю</a:t>
            </a:r>
            <a:b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Помогает нам решать задачи</a:t>
            </a:r>
            <a:endParaRPr lang="ru-RU"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ru-RU"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Равенство</a:t>
            </a:r>
            <a:endParaRPr lang="ru-RU"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Рисунок 8" descr="ÐÐ°ÑÑÐ¸Ð½ÐºÐ¸ Ð¿Ð¾ Ð·Ð°Ð¿ÑÐ¾ÑÑ ÑÐ¸Ð½ÐºÐ²ÐµÐ¹Ð½ Ð½Ð° ÑÐµÐ¼Ñ ÑÐ»Ð¾Ð¶ÐµÐ½Ð¸Ðµ"/>
          <p:cNvPicPr/>
          <p:nvPr/>
        </p:nvPicPr>
        <p:blipFill>
          <a:blip r:embed="rId4" cstate="print"/>
          <a:srcRect/>
          <a:stretch>
            <a:fillRect/>
          </a:stretch>
        </p:blipFill>
        <p:spPr bwMode="auto">
          <a:xfrm>
            <a:off x="5669816" y="1339076"/>
            <a:ext cx="2945765" cy="2115185"/>
          </a:xfrm>
          <a:prstGeom prst="rect">
            <a:avLst/>
          </a:prstGeom>
          <a:noFill/>
          <a:ln w="9525">
            <a:solidFill>
              <a:schemeClr val="accent1"/>
            </a:solidFill>
            <a:miter lim="800000"/>
            <a:headEnd/>
            <a:tailEnd/>
          </a:ln>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lgn="ctr">
              <a:spcBef>
                <a:spcPct val="0"/>
              </a:spcBef>
              <a:defRPr/>
            </a:pPr>
            <a:r>
              <a:rPr lang="ru-RU" sz="2400" b="1" dirty="0" smtClean="0">
                <a:latin typeface="Times New Roman" panose="02020603050405020304" pitchFamily="18" charset="0"/>
                <a:ea typeface="+mj-ea"/>
                <a:cs typeface="Times New Roman" panose="02020603050405020304" pitchFamily="18" charset="0"/>
              </a:rPr>
              <a:t> Игровая </a:t>
            </a:r>
            <a:r>
              <a:rPr lang="ru-RU" sz="2400" b="1" dirty="0">
                <a:latin typeface="Times New Roman" panose="02020603050405020304" pitchFamily="18" charset="0"/>
                <a:ea typeface="+mj-ea"/>
                <a:cs typeface="Times New Roman" panose="02020603050405020304" pitchFamily="18" charset="0"/>
              </a:rPr>
              <a:t>технология</a:t>
            </a:r>
            <a:endParaRPr kumimoji="0" lang="ru-RU"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4" name="Прямоугольник 3"/>
          <p:cNvSpPr/>
          <p:nvPr/>
        </p:nvSpPr>
        <p:spPr>
          <a:xfrm>
            <a:off x="4355976" y="3789040"/>
            <a:ext cx="4248472" cy="492122"/>
          </a:xfrm>
          <a:prstGeom prst="rect">
            <a:avLst/>
          </a:prstGeom>
        </p:spPr>
        <p:txBody>
          <a:bodyPr wrap="square">
            <a:spAutoFit/>
          </a:bodyPr>
          <a:lstStyle/>
          <a:p>
            <a:pPr algn="ctr">
              <a:lnSpc>
                <a:spcPct val="115000"/>
              </a:lnSpc>
              <a:spcAft>
                <a:spcPts val="0"/>
              </a:spcAft>
            </a:pPr>
            <a:endParaRPr lang="ru-RU"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2843808" y="1052736"/>
            <a:ext cx="3816424" cy="369332"/>
          </a:xfrm>
          <a:prstGeom prst="rect">
            <a:avLst/>
          </a:prstGeom>
        </p:spPr>
        <p:txBody>
          <a:bodyPr wrap="square">
            <a:spAutoFit/>
          </a:bodyPr>
          <a:lstStyle/>
          <a:p>
            <a:r>
              <a:rPr lang="ru-RU" b="1" dirty="0" smtClean="0">
                <a:solidFill>
                  <a:srgbClr val="333333"/>
                </a:solidFill>
                <a:latin typeface="Times New Roman" panose="02020603050405020304" pitchFamily="18" charset="0"/>
                <a:ea typeface="Times New Roman" panose="02020603050405020304" pitchFamily="18" charset="0"/>
              </a:rPr>
              <a:t>   Загадки</a:t>
            </a:r>
            <a:r>
              <a:rPr lang="ru-RU" b="1" dirty="0">
                <a:solidFill>
                  <a:srgbClr val="333333"/>
                </a:solidFill>
                <a:latin typeface="Times New Roman" panose="02020603050405020304" pitchFamily="18" charset="0"/>
                <a:ea typeface="Times New Roman" panose="02020603050405020304" pitchFamily="18" charset="0"/>
              </a:rPr>
              <a:t>, ребусы, кроссворды.</a:t>
            </a:r>
            <a:endParaRPr lang="ru-RU" b="1" dirty="0"/>
          </a:p>
        </p:txBody>
      </p:sp>
      <p:sp>
        <p:nvSpPr>
          <p:cNvPr id="8" name="Прямоугольник 7"/>
          <p:cNvSpPr/>
          <p:nvPr/>
        </p:nvSpPr>
        <p:spPr>
          <a:xfrm>
            <a:off x="457200" y="1692276"/>
            <a:ext cx="4258816" cy="1815882"/>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panose="02020603050405020304" pitchFamily="18" charset="0"/>
                <a:ea typeface="Times New Roman" panose="02020603050405020304" pitchFamily="18" charset="0"/>
              </a:rPr>
              <a:t>Он состоит из точки и прямой.	</a:t>
            </a:r>
            <a:r>
              <a:rPr lang="ru-RU" sz="2000" b="1" dirty="0" smtClean="0">
                <a:solidFill>
                  <a:srgbClr val="000000"/>
                </a:solidFill>
                <a:latin typeface="Times New Roman" panose="02020603050405020304" pitchFamily="18" charset="0"/>
                <a:ea typeface="Times New Roman" panose="02020603050405020304" pitchFamily="18" charset="0"/>
              </a:rPr>
              <a:t>                   Ну</a:t>
            </a:r>
            <a:r>
              <a:rPr lang="ru-RU" sz="2000" b="1" dirty="0">
                <a:solidFill>
                  <a:srgbClr val="000000"/>
                </a:solidFill>
                <a:latin typeface="Times New Roman" panose="02020603050405020304" pitchFamily="18" charset="0"/>
                <a:ea typeface="Times New Roman" panose="02020603050405020304" pitchFamily="18" charset="0"/>
              </a:rPr>
              <a:t>, догадайтесь, кто же он такой</a:t>
            </a:r>
            <a:r>
              <a:rPr lang="ru-RU" sz="2000" b="1" dirty="0" smtClean="0">
                <a:solidFill>
                  <a:srgbClr val="000000"/>
                </a:solidFill>
                <a:latin typeface="Times New Roman" panose="02020603050405020304" pitchFamily="18" charset="0"/>
                <a:ea typeface="Times New Roman" panose="02020603050405020304" pitchFamily="18" charset="0"/>
              </a:rPr>
              <a:t>?)</a:t>
            </a:r>
            <a:r>
              <a:rPr lang="ru-RU" sz="2000" b="1" dirty="0" smtClean="0">
                <a:latin typeface="Times New Roman" panose="02020603050405020304" pitchFamily="18" charset="0"/>
                <a:ea typeface="Times New Roman" panose="02020603050405020304" pitchFamily="18" charset="0"/>
              </a:rPr>
              <a:t>                         </a:t>
            </a:r>
            <a:r>
              <a:rPr lang="ru-RU" sz="2000" b="1" dirty="0" smtClean="0">
                <a:solidFill>
                  <a:srgbClr val="000000"/>
                </a:solidFill>
                <a:latin typeface="Times New Roman" panose="02020603050405020304" pitchFamily="18" charset="0"/>
                <a:ea typeface="Times New Roman" panose="02020603050405020304" pitchFamily="18" charset="0"/>
              </a:rPr>
              <a:t>Бывает</a:t>
            </a:r>
            <a:r>
              <a:rPr lang="ru-RU" sz="2000" b="1" dirty="0">
                <a:solidFill>
                  <a:srgbClr val="000000"/>
                </a:solidFill>
                <a:latin typeface="Times New Roman" panose="02020603050405020304" pitchFamily="18" charset="0"/>
                <a:ea typeface="Times New Roman" panose="02020603050405020304" pitchFamily="18" charset="0"/>
              </a:rPr>
              <a:t>, в дождик он пробьется из-за туч.</a:t>
            </a:r>
            <a:endParaRPr lang="ru-RU" sz="2000" b="1" dirty="0">
              <a:latin typeface="Times New Roman" panose="02020603050405020304" pitchFamily="18" charset="0"/>
              <a:ea typeface="Times New Roman" panose="02020603050405020304" pitchFamily="18" charset="0"/>
            </a:endParaRPr>
          </a:p>
          <a:p>
            <a:r>
              <a:rPr lang="ru-RU"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Теперь-то догадались? Это... </a:t>
            </a:r>
            <a:endParaRPr lang="ru-RU" sz="2000" b="1" dirty="0"/>
          </a:p>
        </p:txBody>
      </p:sp>
      <p:pic>
        <p:nvPicPr>
          <p:cNvPr id="10" name="Рисунок 9"/>
          <p:cNvPicPr>
            <a:picLocks noChangeAspect="1"/>
          </p:cNvPicPr>
          <p:nvPr/>
        </p:nvPicPr>
        <p:blipFill>
          <a:blip r:embed="rId3"/>
          <a:stretch>
            <a:fillRect/>
          </a:stretch>
        </p:blipFill>
        <p:spPr>
          <a:xfrm>
            <a:off x="5004048" y="1604630"/>
            <a:ext cx="3776169" cy="2184410"/>
          </a:xfrm>
          <a:prstGeom prst="rect">
            <a:avLst/>
          </a:prstGeom>
        </p:spPr>
      </p:pic>
      <p:pic>
        <p:nvPicPr>
          <p:cNvPr id="12" name="Рисунок 11" descr="hello_html_6186b543.gif"/>
          <p:cNvPicPr/>
          <p:nvPr/>
        </p:nvPicPr>
        <p:blipFill>
          <a:blip r:embed="rId4"/>
          <a:srcRect/>
          <a:stretch>
            <a:fillRect/>
          </a:stretch>
        </p:blipFill>
        <p:spPr bwMode="auto">
          <a:xfrm>
            <a:off x="363783" y="4086628"/>
            <a:ext cx="3534993" cy="2510724"/>
          </a:xfrm>
          <a:prstGeom prst="rect">
            <a:avLst/>
          </a:prstGeom>
          <a:noFill/>
          <a:ln w="9525">
            <a:noFill/>
            <a:miter lim="800000"/>
            <a:headEnd/>
            <a:tailEnd/>
          </a:ln>
        </p:spPr>
      </p:pic>
      <p:pic>
        <p:nvPicPr>
          <p:cNvPr id="1026" name="Picture 2" descr="https://ds02.infourok.ru/uploads/ex/0298/00072e87-173b55e0/img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7" y="4160770"/>
            <a:ext cx="3682753" cy="243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594974"/>
      </p:ext>
    </p:extLst>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19917" y="19027"/>
            <a:ext cx="9144000" cy="6858000"/>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2267744" y="404665"/>
            <a:ext cx="6347048" cy="882678"/>
          </a:xfrm>
          <a:prstGeom prst="rect">
            <a:avLst/>
          </a:prstGeom>
        </p:spPr>
        <p:txBody>
          <a:bodyPr wrap="square">
            <a:spAutoFit/>
          </a:bodyPr>
          <a:lstStyle/>
          <a:p>
            <a:pPr algn="ctr">
              <a:lnSpc>
                <a:spcPct val="107000"/>
              </a:lnSpc>
              <a:spcAft>
                <a:spcPts val="750"/>
              </a:spcAft>
            </a:pPr>
            <a:r>
              <a:rPr lang="ru-RU"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Информационно-коммуникационная технология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483768" y="1417370"/>
            <a:ext cx="6480720" cy="5632311"/>
          </a:xfrm>
          <a:prstGeom prst="rect">
            <a:avLst/>
          </a:prstGeom>
        </p:spPr>
        <p:txBody>
          <a:bodyPr wrap="square">
            <a:spAutoFit/>
          </a:bodyPr>
          <a:lstStyle/>
          <a:p>
            <a:r>
              <a:rPr lang="ru-RU" b="1" dirty="0" smtClean="0">
                <a:solidFill>
                  <a:srgbClr val="FF0000"/>
                </a:solidFill>
                <a:latin typeface="Times New Roman" panose="02020603050405020304" pitchFamily="18" charset="0"/>
                <a:ea typeface="Times New Roman" panose="02020603050405020304" pitchFamily="18" charset="0"/>
              </a:rPr>
              <a:t>Например:</a:t>
            </a:r>
          </a:p>
          <a:p>
            <a:r>
              <a:rPr lang="ru-RU" b="1" dirty="0" smtClean="0">
                <a:latin typeface="Times New Roman" panose="02020603050405020304" pitchFamily="18" charset="0"/>
                <a:ea typeface="Times New Roman" panose="02020603050405020304" pitchFamily="18" charset="0"/>
              </a:rPr>
              <a:t>Уроки</a:t>
            </a:r>
            <a:r>
              <a:rPr lang="ru-RU" b="1" dirty="0">
                <a:latin typeface="Times New Roman" panose="02020603050405020304" pitchFamily="18" charset="0"/>
                <a:ea typeface="Times New Roman" panose="02020603050405020304" pitchFamily="18" charset="0"/>
              </a:rPr>
              <a:t>: «Проценты» по проблеме «Жить или курить?», «Сложение и вычитание десятичных дробей», а также вечера математики. В 7-11 классах школьники при помощи компьютера в координатной плоскости отмечают точки с заданными координатами, строят треугольники, проводят необходимые вычисления, строят графики функций. При прохождении темы «Задачи на построение» ребята учатся строить циркулем и линейкой. С помощью алгоритма построения циркулем и линейкой на компьютере я провела деловую игру и интегрированный урок «Математика и информатика». На компьютере строили угол, равный данному, биссектрису угла, перпендикулярные прямые, середину данного отрезка, построили треугольник по трем сторонам, по стороне и двум прилежащим к ней углам, по двум сторонам и углу между ними. </a:t>
            </a:r>
            <a:r>
              <a:rPr lang="ru-RU" b="1" dirty="0" smtClean="0">
                <a:latin typeface="Times New Roman" panose="02020603050405020304" pitchFamily="18" charset="0"/>
                <a:ea typeface="Times New Roman" panose="02020603050405020304" pitchFamily="18" charset="0"/>
              </a:rPr>
              <a:t>С учениками 9 класса </a:t>
            </a:r>
            <a:r>
              <a:rPr lang="ru-RU" b="1" dirty="0" err="1">
                <a:latin typeface="Times New Roman" panose="02020603050405020304" pitchFamily="18" charset="0"/>
                <a:ea typeface="Times New Roman" panose="02020603050405020304" pitchFamily="18" charset="0"/>
              </a:rPr>
              <a:t>неслышащих</a:t>
            </a:r>
            <a:r>
              <a:rPr lang="ru-RU" b="1" dirty="0">
                <a:latin typeface="Times New Roman" panose="02020603050405020304" pitchFamily="18" charset="0"/>
                <a:ea typeface="Times New Roman" panose="02020603050405020304" pitchFamily="18" charset="0"/>
              </a:rPr>
              <a:t> учащихся </a:t>
            </a:r>
            <a:r>
              <a:rPr lang="ru-RU" b="1" dirty="0" smtClean="0">
                <a:latin typeface="Times New Roman" panose="02020603050405020304" pitchFamily="18" charset="0"/>
                <a:ea typeface="Times New Roman" panose="02020603050405020304" pitchFamily="18" charset="0"/>
              </a:rPr>
              <a:t>проведен </a:t>
            </a:r>
            <a:r>
              <a:rPr lang="ru-RU" b="1" dirty="0">
                <a:latin typeface="Times New Roman" panose="02020603050405020304" pitchFamily="18" charset="0"/>
                <a:ea typeface="Times New Roman" panose="02020603050405020304" pitchFamily="18" charset="0"/>
              </a:rPr>
              <a:t>урок с использованием ИКТ по теме «Графический способ решения систем уравнений с двумя переменными». </a:t>
            </a:r>
            <a:endParaRPr lang="ru-RU" b="1" dirty="0"/>
          </a:p>
          <a:p>
            <a:endParaRPr lang="ru-RU" dirty="0" smtClean="0">
              <a:solidFill>
                <a:srgbClr val="333333"/>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1382909"/>
      </p:ext>
    </p:extLst>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p:spPr>
      </p:pic>
      <p:sp>
        <p:nvSpPr>
          <p:cNvPr id="5121" name="Rectangle 1"/>
          <p:cNvSpPr>
            <a:spLocks noChangeArrowheads="1"/>
          </p:cNvSpPr>
          <p:nvPr/>
        </p:nvSpPr>
        <p:spPr bwMode="auto">
          <a:xfrm>
            <a:off x="2627784" y="1801380"/>
            <a:ext cx="6048672" cy="395268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40385">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Например: </a:t>
            </a:r>
            <a:endParaRPr lang="ru-RU"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540385">
              <a:lnSpc>
                <a:spcPct val="107000"/>
              </a:lnSpc>
              <a:spcAft>
                <a:spcPts val="80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1.Чтобы </a:t>
            </a: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получить суточную норму белков, школьнику необходимо съедать в день 0,2кг мяса. Сколько килограммов мяса необходимо съедать в год для нормального развития? Во сколько раз вес съеденного превышает вес среднего школьника, если он весит 40кг?</a:t>
            </a:r>
            <a:endParaRPr lang="ru-RU"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2.За три зимних месяца в школе переболело гриппом 25%учащихся. Если в следующем году учащимся сделать прививку против этой болезни, то количество заболевших уменьшится на 15%.Сколько учащихся не заболеет, если в школе учится 600 человек?</a:t>
            </a:r>
            <a:r>
              <a:rPr lang="ru-RU"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203848" y="404664"/>
            <a:ext cx="5184576" cy="461665"/>
          </a:xfrm>
          <a:prstGeom prst="rect">
            <a:avLst/>
          </a:prstGeom>
        </p:spPr>
        <p:txBody>
          <a:bodyPr wrap="square">
            <a:spAutoFit/>
          </a:bodyPr>
          <a:lstStyle/>
          <a:p>
            <a:r>
              <a:rPr lang="ru-RU"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Здоровьесберегающая</a:t>
            </a:r>
            <a:r>
              <a:rPr lang="ru-RU"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технология</a:t>
            </a:r>
            <a:endParaRPr lang="ru-RU" sz="2400" dirty="0"/>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179512" y="12519"/>
            <a:ext cx="9144000" cy="6845481"/>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2267744" y="404665"/>
            <a:ext cx="6347048" cy="468077"/>
          </a:xfrm>
          <a:prstGeom prst="rect">
            <a:avLst/>
          </a:prstGeom>
        </p:spPr>
        <p:txBody>
          <a:bodyPr wrap="square">
            <a:spAutoFit/>
          </a:bodyPr>
          <a:lstStyle/>
          <a:p>
            <a:pPr algn="ctr">
              <a:lnSpc>
                <a:spcPct val="107000"/>
              </a:lnSpc>
              <a:spcAft>
                <a:spcPts val="750"/>
              </a:spcAft>
            </a:pP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483768" y="1417370"/>
            <a:ext cx="6480720" cy="369332"/>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a:t>
            </a:r>
            <a:endPar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2483768" y="332656"/>
            <a:ext cx="5688632" cy="461665"/>
          </a:xfrm>
          <a:prstGeom prst="rect">
            <a:avLst/>
          </a:prstGeom>
        </p:spPr>
        <p:txBody>
          <a:bodyPr wrap="square">
            <a:spAutoFit/>
          </a:bodyPr>
          <a:lstStyle/>
          <a:p>
            <a:r>
              <a:rPr lang="ru-RU"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p>
        </p:txBody>
      </p:sp>
      <p:pic>
        <p:nvPicPr>
          <p:cNvPr id="10" name="Рисунок 9" descr="Ключевые направления формирования умений работы с текстом IX – XI классы работа с иллюстрациями (рисунками, чертежами, диаграммами); использование новой теории в различных учебных и жизненных ситуациях; подтверждение научных фактов; конспектирование новой темы "/>
          <p:cNvPicPr/>
          <p:nvPr/>
        </p:nvPicPr>
        <p:blipFill>
          <a:blip r:embed="rId3">
            <a:extLst>
              <a:ext uri="{28A0092B-C50C-407E-A947-70E740481C1C}">
                <a14:useLocalDpi xmlns:a14="http://schemas.microsoft.com/office/drawing/2010/main" val="0"/>
              </a:ext>
            </a:extLst>
          </a:blip>
          <a:srcRect/>
          <a:stretch>
            <a:fillRect/>
          </a:stretch>
        </p:blipFill>
        <p:spPr bwMode="auto">
          <a:xfrm>
            <a:off x="2915817" y="3312127"/>
            <a:ext cx="6048672" cy="3429241"/>
          </a:xfrm>
          <a:prstGeom prst="rect">
            <a:avLst/>
          </a:prstGeom>
          <a:noFill/>
          <a:ln>
            <a:noFill/>
          </a:ln>
        </p:spPr>
      </p:pic>
      <p:pic>
        <p:nvPicPr>
          <p:cNvPr id="11" name="Рисунок 10" descr="Ключевые направления формирования умений работы с текстом V – VI классы VII – VIII классы выделение главного в тексте; составление примеров, аналогичных приведенным в тексте; умение найти в тексте ответ на поставленный вопрос; грамотно пересказать прочитанный текст. умение составить план прочитанного; воспроизводить текст по предложенному плану; умение пользоваться образцами решения задач; запоминание определений, формул, теорем. "/>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16632"/>
            <a:ext cx="6048672" cy="3783173"/>
          </a:xfrm>
          <a:prstGeom prst="rect">
            <a:avLst/>
          </a:prstGeom>
          <a:noFill/>
          <a:ln>
            <a:noFill/>
          </a:ln>
        </p:spPr>
      </p:pic>
    </p:spTree>
    <p:extLst>
      <p:ext uri="{BB962C8B-B14F-4D97-AF65-F5344CB8AC3E}">
        <p14:creationId xmlns:p14="http://schemas.microsoft.com/office/powerpoint/2010/main" val="3150419701"/>
      </p:ext>
    </p:extLst>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endParaRPr lang="ru-RU" dirty="0"/>
          </a:p>
        </p:txBody>
      </p:sp>
      <p:pic>
        <p:nvPicPr>
          <p:cNvPr id="1026"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35169" y="0"/>
            <a:ext cx="9144000" cy="6858000"/>
          </a:xfrm>
          <a:prstGeom prst="rect">
            <a:avLst/>
          </a:prstGeom>
          <a:noFill/>
        </p:spPr>
      </p:pic>
      <p:sp>
        <p:nvSpPr>
          <p:cNvPr id="4" name="Прямоугольник 3"/>
          <p:cNvSpPr/>
          <p:nvPr/>
        </p:nvSpPr>
        <p:spPr>
          <a:xfrm>
            <a:off x="2915816" y="620688"/>
            <a:ext cx="5292080" cy="5509200"/>
          </a:xfrm>
          <a:prstGeom prst="rect">
            <a:avLst/>
          </a:prstGeom>
        </p:spPr>
        <p:txBody>
          <a:bodyPr wrap="square">
            <a:spAutoFit/>
          </a:bodyPr>
          <a:lstStyle/>
          <a:p>
            <a:endParaRPr lang="ru-RU" sz="4400" b="1" dirty="0" smtClean="0">
              <a:solidFill>
                <a:srgbClr val="7030A0"/>
              </a:solidFill>
            </a:endParaRPr>
          </a:p>
          <a:p>
            <a:r>
              <a:rPr lang="ru-RU" sz="4400" b="1" dirty="0" smtClean="0">
                <a:solidFill>
                  <a:srgbClr val="7030A0"/>
                </a:solidFill>
              </a:rPr>
              <a:t>Все</a:t>
            </a:r>
            <a:r>
              <a:rPr lang="ru-RU" sz="4400" b="1" dirty="0">
                <a:solidFill>
                  <a:srgbClr val="7030A0"/>
                </a:solidFill>
              </a:rPr>
              <a:t>, что находится во взаимной связи, должно преподаваться в такой же связи.</a:t>
            </a:r>
          </a:p>
          <a:p>
            <a:endParaRPr lang="ru-RU" sz="4400" b="1" dirty="0">
              <a:solidFill>
                <a:srgbClr val="7030A0"/>
              </a:solidFill>
            </a:endParaRPr>
          </a:p>
          <a:p>
            <a:r>
              <a:rPr lang="ru-RU" sz="4400" b="1" dirty="0" smtClean="0">
                <a:solidFill>
                  <a:srgbClr val="7030A0"/>
                </a:solidFill>
              </a:rPr>
              <a:t>           </a:t>
            </a:r>
            <a:r>
              <a:rPr lang="ru-RU" sz="4400" b="1" dirty="0" err="1" smtClean="0">
                <a:solidFill>
                  <a:srgbClr val="7030A0"/>
                </a:solidFill>
              </a:rPr>
              <a:t>Я.А.Коменский</a:t>
            </a:r>
            <a:endParaRPr lang="ru-RU" sz="4400" b="1" dirty="0">
              <a:solidFill>
                <a:srgbClr val="7030A0"/>
              </a:solidFill>
            </a:endParaRPr>
          </a:p>
        </p:txBody>
      </p:sp>
    </p:spTree>
    <p:extLst>
      <p:ext uri="{BB962C8B-B14F-4D97-AF65-F5344CB8AC3E}">
        <p14:creationId xmlns:p14="http://schemas.microsoft.com/office/powerpoint/2010/main" val="2245138508"/>
      </p:ext>
    </p:extLst>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179512" y="12519"/>
            <a:ext cx="9144000" cy="6845481"/>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2267744" y="404665"/>
            <a:ext cx="6347048" cy="468077"/>
          </a:xfrm>
          <a:prstGeom prst="rect">
            <a:avLst/>
          </a:prstGeom>
        </p:spPr>
        <p:txBody>
          <a:bodyPr wrap="square">
            <a:spAutoFit/>
          </a:bodyPr>
          <a:lstStyle/>
          <a:p>
            <a:pPr algn="ctr">
              <a:lnSpc>
                <a:spcPct val="107000"/>
              </a:lnSpc>
              <a:spcAft>
                <a:spcPts val="750"/>
              </a:spcAft>
            </a:pP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483768" y="1417370"/>
            <a:ext cx="6480720" cy="369332"/>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a:t>
            </a:r>
            <a:endPar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2483768" y="332656"/>
            <a:ext cx="5688632" cy="461665"/>
          </a:xfrm>
          <a:prstGeom prst="rect">
            <a:avLst/>
          </a:prstGeom>
        </p:spPr>
        <p:txBody>
          <a:bodyPr wrap="square">
            <a:spAutoFit/>
          </a:bodyPr>
          <a:lstStyle/>
          <a:p>
            <a:r>
              <a:rPr lang="ru-RU"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p>
        </p:txBody>
      </p:sp>
      <p:pic>
        <p:nvPicPr>
          <p:cNvPr id="12" name="Рисунок 11"/>
          <p:cNvPicPr/>
          <p:nvPr/>
        </p:nvPicPr>
        <p:blipFill>
          <a:blip r:embed="rId3">
            <a:extLst>
              <a:ext uri="{28A0092B-C50C-407E-A947-70E740481C1C}">
                <a14:useLocalDpi xmlns:a14="http://schemas.microsoft.com/office/drawing/2010/main" val="0"/>
              </a:ext>
            </a:extLst>
          </a:blip>
          <a:srcRect/>
          <a:stretch>
            <a:fillRect/>
          </a:stretch>
        </p:blipFill>
        <p:spPr bwMode="auto">
          <a:xfrm>
            <a:off x="2206080" y="12518"/>
            <a:ext cx="5606280" cy="3540251"/>
          </a:xfrm>
          <a:prstGeom prst="rect">
            <a:avLst/>
          </a:prstGeom>
          <a:noFill/>
          <a:ln>
            <a:noFill/>
          </a:ln>
        </p:spPr>
      </p:pic>
      <p:pic>
        <p:nvPicPr>
          <p:cNvPr id="13" name="Рисунок 12" descr="«Верю – не верю» тупой угол – это угол, который нарисован тупым карандашом; угол – это геометрическая фигура; угол состоит из двух пресекающихся прямых; бывают углы остроумные и тупые; угол состоит из двух лучей, выходящих из одной точки; равные углы – это те, у которых равны стороны; биссектриса – это такой угол, у которого три стороны; бывает угол прямой; угол может быть тощим; острый угол – это угол, который меньше прямого "/>
          <p:cNvPicPr/>
          <p:nvPr/>
        </p:nvPicPr>
        <p:blipFill>
          <a:blip r:embed="rId4">
            <a:extLst>
              <a:ext uri="{28A0092B-C50C-407E-A947-70E740481C1C}">
                <a14:useLocalDpi xmlns:a14="http://schemas.microsoft.com/office/drawing/2010/main" val="0"/>
              </a:ext>
            </a:extLst>
          </a:blip>
          <a:srcRect/>
          <a:stretch>
            <a:fillRect/>
          </a:stretch>
        </p:blipFill>
        <p:spPr bwMode="auto">
          <a:xfrm>
            <a:off x="2770820" y="2331329"/>
            <a:ext cx="6096000" cy="4410401"/>
          </a:xfrm>
          <a:prstGeom prst="rect">
            <a:avLst/>
          </a:prstGeom>
          <a:noFill/>
          <a:ln>
            <a:noFill/>
          </a:ln>
        </p:spPr>
      </p:pic>
    </p:spTree>
    <p:extLst>
      <p:ext uri="{BB962C8B-B14F-4D97-AF65-F5344CB8AC3E}">
        <p14:creationId xmlns:p14="http://schemas.microsoft.com/office/powerpoint/2010/main" val="2741840768"/>
      </p:ext>
    </p:extLst>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179512" y="12519"/>
            <a:ext cx="9144000" cy="6845481"/>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2267744" y="404665"/>
            <a:ext cx="6347048" cy="468077"/>
          </a:xfrm>
          <a:prstGeom prst="rect">
            <a:avLst/>
          </a:prstGeom>
        </p:spPr>
        <p:txBody>
          <a:bodyPr wrap="square">
            <a:spAutoFit/>
          </a:bodyPr>
          <a:lstStyle/>
          <a:p>
            <a:pPr algn="ctr">
              <a:lnSpc>
                <a:spcPct val="107000"/>
              </a:lnSpc>
              <a:spcAft>
                <a:spcPts val="750"/>
              </a:spcAft>
            </a:pP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483768" y="1417370"/>
            <a:ext cx="6480720" cy="369332"/>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a:t>
            </a:r>
            <a:endPar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2483768" y="332656"/>
            <a:ext cx="5688632" cy="461665"/>
          </a:xfrm>
          <a:prstGeom prst="rect">
            <a:avLst/>
          </a:prstGeom>
        </p:spPr>
        <p:txBody>
          <a:bodyPr wrap="square">
            <a:spAutoFit/>
          </a:bodyPr>
          <a:lstStyle/>
          <a:p>
            <a:r>
              <a:rPr lang="ru-RU"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p>
        </p:txBody>
      </p:sp>
      <p:pic>
        <p:nvPicPr>
          <p:cNvPr id="11" name="Рисунок 10"/>
          <p:cNvPicPr/>
          <p:nvPr/>
        </p:nvPicPr>
        <p:blipFill>
          <a:blip r:embed="rId3">
            <a:extLst>
              <a:ext uri="{28A0092B-C50C-407E-A947-70E740481C1C}">
                <a14:useLocalDpi xmlns:a14="http://schemas.microsoft.com/office/drawing/2010/main" val="0"/>
              </a:ext>
            </a:extLst>
          </a:blip>
          <a:srcRect/>
          <a:stretch>
            <a:fillRect/>
          </a:stretch>
        </p:blipFill>
        <p:spPr bwMode="auto">
          <a:xfrm>
            <a:off x="3059832" y="77236"/>
            <a:ext cx="5112568" cy="3528392"/>
          </a:xfrm>
          <a:prstGeom prst="rect">
            <a:avLst/>
          </a:prstGeom>
          <a:noFill/>
          <a:ln>
            <a:noFill/>
          </a:ln>
        </p:spPr>
      </p:pic>
      <p:pic>
        <p:nvPicPr>
          <p:cNvPr id="14" name="Рисунок 13" descr="3-й 2-й 1-й «Кластер» По сторонам По углам Виды 1-й Углы Треугольники Метрические соотношения Признаки равенства 2-й Стороны 3-й Площадь Признаки подобия "/>
          <p:cNvPicPr/>
          <p:nvPr/>
        </p:nvPicPr>
        <p:blipFill>
          <a:blip r:embed="rId4">
            <a:extLst>
              <a:ext uri="{28A0092B-C50C-407E-A947-70E740481C1C}">
                <a14:useLocalDpi xmlns:a14="http://schemas.microsoft.com/office/drawing/2010/main" val="0"/>
              </a:ext>
            </a:extLst>
          </a:blip>
          <a:srcRect/>
          <a:stretch>
            <a:fillRect/>
          </a:stretch>
        </p:blipFill>
        <p:spPr bwMode="auto">
          <a:xfrm>
            <a:off x="166548" y="3670347"/>
            <a:ext cx="4180620" cy="3021640"/>
          </a:xfrm>
          <a:prstGeom prst="rect">
            <a:avLst/>
          </a:prstGeom>
          <a:noFill/>
          <a:ln>
            <a:noFill/>
          </a:ln>
        </p:spPr>
      </p:pic>
      <p:pic>
        <p:nvPicPr>
          <p:cNvPr id="15" name="Рисунок 14" descr="«Ключевые слова» № Рисунок 1 Определяемое понятие 2 Используемые ключевые понятия Окружность 3 4 Точки плоскости, одинаковое расстояние, точка – центр. Радиус Точки окружности, центр окружности, отрезок. Хорда Отрезок, точки окружности. Диаметр Хорда окружности, центр окружности. Изучив таблицу, сформулируйте геометрические определения понятий, используя ключевые слова. "/>
          <p:cNvPicPr/>
          <p:nvPr/>
        </p:nvPicPr>
        <p:blipFill>
          <a:blip r:embed="rId5">
            <a:extLst>
              <a:ext uri="{28A0092B-C50C-407E-A947-70E740481C1C}">
                <a14:useLocalDpi xmlns:a14="http://schemas.microsoft.com/office/drawing/2010/main" val="0"/>
              </a:ext>
            </a:extLst>
          </a:blip>
          <a:srcRect/>
          <a:stretch>
            <a:fillRect/>
          </a:stretch>
        </p:blipFill>
        <p:spPr bwMode="auto">
          <a:xfrm>
            <a:off x="4637820" y="3670346"/>
            <a:ext cx="4182652" cy="2978758"/>
          </a:xfrm>
          <a:prstGeom prst="rect">
            <a:avLst/>
          </a:prstGeom>
          <a:noFill/>
          <a:ln>
            <a:noFill/>
          </a:ln>
        </p:spPr>
      </p:pic>
    </p:spTree>
    <p:extLst>
      <p:ext uri="{BB962C8B-B14F-4D97-AF65-F5344CB8AC3E}">
        <p14:creationId xmlns:p14="http://schemas.microsoft.com/office/powerpoint/2010/main" val="3031981631"/>
      </p:ext>
    </p:extLst>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179512" y="12519"/>
            <a:ext cx="9144000" cy="6845481"/>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2267744" y="404665"/>
            <a:ext cx="6347048" cy="468077"/>
          </a:xfrm>
          <a:prstGeom prst="rect">
            <a:avLst/>
          </a:prstGeom>
        </p:spPr>
        <p:txBody>
          <a:bodyPr wrap="square">
            <a:spAutoFit/>
          </a:bodyPr>
          <a:lstStyle/>
          <a:p>
            <a:pPr algn="ctr">
              <a:lnSpc>
                <a:spcPct val="107000"/>
              </a:lnSpc>
              <a:spcAft>
                <a:spcPts val="750"/>
              </a:spcAft>
            </a:pP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483768" y="1417370"/>
            <a:ext cx="6480720" cy="369332"/>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a:t>
            </a:r>
            <a:endPar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2483768" y="332656"/>
            <a:ext cx="5688632" cy="461665"/>
          </a:xfrm>
          <a:prstGeom prst="rect">
            <a:avLst/>
          </a:prstGeom>
        </p:spPr>
        <p:txBody>
          <a:bodyPr wrap="square">
            <a:spAutoFit/>
          </a:bodyPr>
          <a:lstStyle/>
          <a:p>
            <a:r>
              <a:rPr lang="ru-RU"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p>
        </p:txBody>
      </p:sp>
      <p:pic>
        <p:nvPicPr>
          <p:cNvPr id="12" name="Рисунок 11" descr="Этапы работы с тексом III ЭТАП – РАБОТА ПОСЛЕ ЧТЕНИЯ После чтения параграфа или главы из учебника ученики должны обязательно высказать свое отношение, свое мнение, свои мысли о прочитанном, дать свою характеристику, привести свои примеры. Важно, чтобы ученики смогли сопоставить прочитанное с тем, что уже знали. «Дерево знаний» После изучения на уроке темы даётся задание составить по материалу учебника контрольные вопросы. Каждый пишет свои вопросы на листочках, которые прикрепляются на « дерево знаний » (изображение на листе ватмана). В начале следующего урока ещё раз прочитывается текст учебника, после чего с «дерева знаний» снимаются листочки, вопросы зачитываются, учащиеся отвечают на них. игра   « Угадай-ка!»   Класс делится на 2 команды: одна начинает читать по учебнику любую часть правила (любые три слова), а вторая должна быстро отыскать в тексте учебника всю формулировку правила маркировочной таблицы «Знаем – хотим узнать – узнали» "/>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4665"/>
            <a:ext cx="6984776" cy="6048671"/>
          </a:xfrm>
          <a:prstGeom prst="rect">
            <a:avLst/>
          </a:prstGeom>
          <a:noFill/>
          <a:ln>
            <a:noFill/>
          </a:ln>
        </p:spPr>
      </p:pic>
    </p:spTree>
    <p:extLst>
      <p:ext uri="{BB962C8B-B14F-4D97-AF65-F5344CB8AC3E}">
        <p14:creationId xmlns:p14="http://schemas.microsoft.com/office/powerpoint/2010/main" val="221699388"/>
      </p:ext>
    </p:extLst>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179512" y="12519"/>
            <a:ext cx="9144000" cy="6845481"/>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2267744" y="404665"/>
            <a:ext cx="6347048" cy="468077"/>
          </a:xfrm>
          <a:prstGeom prst="rect">
            <a:avLst/>
          </a:prstGeom>
        </p:spPr>
        <p:txBody>
          <a:bodyPr wrap="square">
            <a:spAutoFit/>
          </a:bodyPr>
          <a:lstStyle/>
          <a:p>
            <a:pPr algn="ctr">
              <a:lnSpc>
                <a:spcPct val="107000"/>
              </a:lnSpc>
              <a:spcAft>
                <a:spcPts val="750"/>
              </a:spcAft>
            </a:pP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483768" y="1417370"/>
            <a:ext cx="6480720" cy="369332"/>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a:t>
            </a:r>
            <a:endPar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2483768" y="332656"/>
            <a:ext cx="5688632" cy="461665"/>
          </a:xfrm>
          <a:prstGeom prst="rect">
            <a:avLst/>
          </a:prstGeom>
        </p:spPr>
        <p:txBody>
          <a:bodyPr wrap="square">
            <a:spAutoFit/>
          </a:bodyPr>
          <a:lstStyle/>
          <a:p>
            <a:r>
              <a:rPr lang="ru-RU"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p>
        </p:txBody>
      </p:sp>
      <p:pic>
        <p:nvPicPr>
          <p:cNvPr id="10" name="Рисунок 9" descr="Памятка работы с параграфом учебника математики для учеников 5-6 классов Прочитай заголовок и попытайся ответить на вопрос: «О чем будет говориться в этом параграфе?». Просмотри текст параграфа, обращая внимание на иллюстрации, правила, примеры. Почитай текст. Установи связь текста и иллюстраций, правил, примеров рассмотренных ранее. Как выделено главное в тексте (правила, алгоритмы выполнения действий и т.п.). Приведи свои примеры к тексту. Раздели текст на смысловые части. Сколько их получилось? Озаглавь части текста и составь план. Выполни письменное задание. Повтори прочитанное по плану, затем без него. Проговори несколько раз правила. Выучи наизусть. "/>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638"/>
            <a:ext cx="7440488" cy="6322714"/>
          </a:xfrm>
          <a:prstGeom prst="rect">
            <a:avLst/>
          </a:prstGeom>
          <a:noFill/>
          <a:ln>
            <a:noFill/>
          </a:ln>
        </p:spPr>
      </p:pic>
    </p:spTree>
    <p:extLst>
      <p:ext uri="{BB962C8B-B14F-4D97-AF65-F5344CB8AC3E}">
        <p14:creationId xmlns:p14="http://schemas.microsoft.com/office/powerpoint/2010/main" val="277331659"/>
      </p:ext>
    </p:extLst>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179512" y="12519"/>
            <a:ext cx="9144000" cy="6845481"/>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2267744" y="404665"/>
            <a:ext cx="6347048" cy="468077"/>
          </a:xfrm>
          <a:prstGeom prst="rect">
            <a:avLst/>
          </a:prstGeom>
        </p:spPr>
        <p:txBody>
          <a:bodyPr wrap="square">
            <a:spAutoFit/>
          </a:bodyPr>
          <a:lstStyle/>
          <a:p>
            <a:pPr algn="ctr">
              <a:lnSpc>
                <a:spcPct val="107000"/>
              </a:lnSpc>
              <a:spcAft>
                <a:spcPts val="750"/>
              </a:spcAft>
            </a:pP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483768" y="1417370"/>
            <a:ext cx="6480720" cy="369332"/>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a:t>
            </a:r>
            <a:endPar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2483768" y="332656"/>
            <a:ext cx="5688632" cy="461665"/>
          </a:xfrm>
          <a:prstGeom prst="rect">
            <a:avLst/>
          </a:prstGeom>
        </p:spPr>
        <p:txBody>
          <a:bodyPr wrap="square">
            <a:spAutoFit/>
          </a:bodyPr>
          <a:lstStyle/>
          <a:p>
            <a:r>
              <a:rPr lang="ru-RU"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p>
        </p:txBody>
      </p:sp>
      <p:pic>
        <p:nvPicPr>
          <p:cNvPr id="11" name="Рисунок 10" descr="Памятка работы с параграфом учебника математики для учеников 7-9 классов Прочитайте заголовок параграфа. Что вы уже знаете об этом? Что вы говорили в классе об этом? Прочитайте текст параграфа. Выучите формулировки теорем, определения, правила, алгоритмы решения заданий. Установите связь между иллюстрациями, рисунками, чертежами и текстом. Разделите текст на части, озаглавьте их, запишите план в тетрадь. Выполните письменное домашнее задание. Перескажите теоретические сведения, прочитанные из параграфа, согласно вашему плану. Приведите собственные примеры в доказательство прочитанного. "/>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8640"/>
            <a:ext cx="7440488" cy="6480719"/>
          </a:xfrm>
          <a:prstGeom prst="rect">
            <a:avLst/>
          </a:prstGeom>
          <a:noFill/>
          <a:ln>
            <a:noFill/>
          </a:ln>
        </p:spPr>
      </p:pic>
    </p:spTree>
    <p:extLst>
      <p:ext uri="{BB962C8B-B14F-4D97-AF65-F5344CB8AC3E}">
        <p14:creationId xmlns:p14="http://schemas.microsoft.com/office/powerpoint/2010/main" val="4242213709"/>
      </p:ext>
    </p:extLst>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179512" y="12519"/>
            <a:ext cx="9144000" cy="6845481"/>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2267744" y="404665"/>
            <a:ext cx="6347048" cy="468077"/>
          </a:xfrm>
          <a:prstGeom prst="rect">
            <a:avLst/>
          </a:prstGeom>
        </p:spPr>
        <p:txBody>
          <a:bodyPr wrap="square">
            <a:spAutoFit/>
          </a:bodyPr>
          <a:lstStyle/>
          <a:p>
            <a:pPr algn="ctr">
              <a:lnSpc>
                <a:spcPct val="107000"/>
              </a:lnSpc>
              <a:spcAft>
                <a:spcPts val="750"/>
              </a:spcAft>
            </a:pP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483768" y="1417370"/>
            <a:ext cx="6480720" cy="369332"/>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a:t>
            </a:r>
            <a:endPar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2483768" y="332656"/>
            <a:ext cx="5688632" cy="461665"/>
          </a:xfrm>
          <a:prstGeom prst="rect">
            <a:avLst/>
          </a:prstGeom>
        </p:spPr>
        <p:txBody>
          <a:bodyPr wrap="square">
            <a:spAutoFit/>
          </a:bodyPr>
          <a:lstStyle/>
          <a:p>
            <a:r>
              <a:rPr lang="ru-RU"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p>
        </p:txBody>
      </p:sp>
      <p:pic>
        <p:nvPicPr>
          <p:cNvPr id="10" name="Рисунок 9" descr="Памятка работы с параграфом учебника математики для учеников 10-11 классов Прочитайте заголовок параграфа. Что вы записали в классе по этому вопросу? Просмотрите текст параграфа. Рассмотрите иллюстрации, попробуйте их объяснить. Прочитайте текст параграфа. Заучите определения, формулировки, правила. Восстановите «пробелы текста». Рассмотрите алгоритмы решения заданий. Выполните письменное домашнее задание. Перескажите прочитанный материал. Составьте схему прочитанного материала или табличный вариант. "/>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638"/>
            <a:ext cx="7440488" cy="6394722"/>
          </a:xfrm>
          <a:prstGeom prst="rect">
            <a:avLst/>
          </a:prstGeom>
          <a:noFill/>
          <a:ln>
            <a:noFill/>
          </a:ln>
        </p:spPr>
      </p:pic>
    </p:spTree>
    <p:extLst>
      <p:ext uri="{BB962C8B-B14F-4D97-AF65-F5344CB8AC3E}">
        <p14:creationId xmlns:p14="http://schemas.microsoft.com/office/powerpoint/2010/main" val="1013717524"/>
      </p:ext>
    </p:extLst>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p:spPr>
      </p:pic>
      <p:pic>
        <p:nvPicPr>
          <p:cNvPr id="2050" name="Picture 2" descr="http://www.widewallpapers.ru/mod/gardens/1920x1200/garden-1920x120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52546"/>
            <a:ext cx="7223720" cy="634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343254"/>
      </p:ext>
    </p:extLst>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pic>
        <p:nvPicPr>
          <p:cNvPr id="4"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p:spPr>
      </p:pic>
      <p:sp>
        <p:nvSpPr>
          <p:cNvPr id="1028" name="Rectangle 4"/>
          <p:cNvSpPr>
            <a:spLocks noChangeArrowheads="1"/>
          </p:cNvSpPr>
          <p:nvPr/>
        </p:nvSpPr>
        <p:spPr bwMode="auto">
          <a:xfrm>
            <a:off x="3779912" y="2060848"/>
            <a:ext cx="5149080" cy="424731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400" b="1" dirty="0" smtClean="0"/>
              <a:t>Дерево – функционально грамотная личность</a:t>
            </a:r>
          </a:p>
          <a:p>
            <a:pPr fontAlgn="base">
              <a:spcBef>
                <a:spcPct val="0"/>
              </a:spcBef>
              <a:spcAft>
                <a:spcPct val="0"/>
              </a:spcAft>
            </a:pPr>
            <a:r>
              <a:rPr lang="ru-RU" sz="2400" b="1" dirty="0" smtClean="0"/>
              <a:t>Вода – педагогические технологии</a:t>
            </a:r>
          </a:p>
          <a:p>
            <a:pPr fontAlgn="base">
              <a:spcBef>
                <a:spcPct val="0"/>
              </a:spcBef>
              <a:spcAft>
                <a:spcPct val="0"/>
              </a:spcAft>
            </a:pPr>
            <a:r>
              <a:rPr lang="ru-RU" sz="2400" b="1" dirty="0" smtClean="0"/>
              <a:t>Яблоки – ключевые компетенции</a:t>
            </a:r>
          </a:p>
          <a:p>
            <a:pPr fontAlgn="base">
              <a:spcBef>
                <a:spcPct val="0"/>
              </a:spcBef>
              <a:spcAft>
                <a:spcPct val="0"/>
              </a:spcAft>
            </a:pPr>
            <a:r>
              <a:rPr lang="ru-RU" sz="2400" b="1" dirty="0" smtClean="0"/>
              <a:t>Лейка – учитель</a:t>
            </a:r>
          </a:p>
          <a:p>
            <a:pPr fontAlgn="base">
              <a:spcBef>
                <a:spcPct val="0"/>
              </a:spcBef>
              <a:spcAft>
                <a:spcPct val="0"/>
              </a:spcAft>
            </a:pPr>
            <a:endParaRPr lang="ru-RU" sz="2400" b="1" dirty="0" smtClean="0"/>
          </a:p>
          <a:p>
            <a:pPr fontAlgn="base">
              <a:spcBef>
                <a:spcPct val="0"/>
              </a:spcBef>
              <a:spcAft>
                <a:spcPct val="0"/>
              </a:spcAft>
            </a:pPr>
            <a:r>
              <a:rPr lang="ru-RU" b="1" dirty="0" smtClean="0"/>
              <a:t>Лейка - учитель, для того, чтобы поливать, должен постоянно пополняться т.е. заниматься самообразованием.</a:t>
            </a:r>
          </a:p>
          <a:p>
            <a:pPr fontAlgn="base">
              <a:spcBef>
                <a:spcPct val="0"/>
              </a:spcBef>
              <a:spcAft>
                <a:spcPct val="0"/>
              </a:spcAft>
            </a:pPr>
            <a:r>
              <a:rPr lang="ru-RU" b="1" dirty="0" smtClean="0"/>
              <a:t>Как без полива дерево зачахнет, так и без грамотной компетентной работы педагога нельзя добиться развития функциональной грамотности.</a:t>
            </a:r>
          </a:p>
        </p:txBody>
      </p:sp>
      <p:pic>
        <p:nvPicPr>
          <p:cNvPr id="1026" name="Picture 2" descr="http://static6.depositphotos.com/1001165/572/v/450/dep_5728273-Apple-tree-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31" y="873293"/>
            <a:ext cx="3500388" cy="4643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179512" y="12519"/>
            <a:ext cx="9144000" cy="6845481"/>
          </a:xfrm>
          <a:prstGeom prst="rect">
            <a:avLst/>
          </a:prstGeom>
          <a:noFill/>
        </p:spPr>
      </p:pic>
      <p:sp>
        <p:nvSpPr>
          <p:cNvPr id="5"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2267744" y="404665"/>
            <a:ext cx="6347048" cy="468077"/>
          </a:xfrm>
          <a:prstGeom prst="rect">
            <a:avLst/>
          </a:prstGeom>
        </p:spPr>
        <p:txBody>
          <a:bodyPr wrap="square">
            <a:spAutoFit/>
          </a:bodyPr>
          <a:lstStyle/>
          <a:p>
            <a:pPr algn="ctr">
              <a:lnSpc>
                <a:spcPct val="107000"/>
              </a:lnSpc>
              <a:spcAft>
                <a:spcPts val="750"/>
              </a:spcAft>
            </a:pP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483768" y="1417370"/>
            <a:ext cx="6480720" cy="369332"/>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a:t>
            </a:r>
            <a:endPar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2483768" y="332656"/>
            <a:ext cx="5688632" cy="461665"/>
          </a:xfrm>
          <a:prstGeom prst="rect">
            <a:avLst/>
          </a:prstGeom>
        </p:spPr>
        <p:txBody>
          <a:bodyPr wrap="square">
            <a:spAutoFit/>
          </a:bodyPr>
          <a:lstStyle/>
          <a:p>
            <a:r>
              <a:rPr lang="ru-RU"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p>
        </p:txBody>
      </p:sp>
      <p:pic>
        <p:nvPicPr>
          <p:cNvPr id="7" name="Рисунок 6"/>
          <p:cNvPicPr>
            <a:picLocks noChangeAspect="1"/>
          </p:cNvPicPr>
          <p:nvPr/>
        </p:nvPicPr>
        <p:blipFill rotWithShape="1">
          <a:blip r:embed="rId3"/>
          <a:srcRect l="13275" t="12622" r="10138" b="12692"/>
          <a:stretch/>
        </p:blipFill>
        <p:spPr>
          <a:xfrm>
            <a:off x="2267744" y="404665"/>
            <a:ext cx="6419056" cy="5721498"/>
          </a:xfrm>
          <a:prstGeom prst="rect">
            <a:avLst/>
          </a:prstGeom>
        </p:spPr>
      </p:pic>
    </p:spTree>
    <p:extLst>
      <p:ext uri="{BB962C8B-B14F-4D97-AF65-F5344CB8AC3E}">
        <p14:creationId xmlns:p14="http://schemas.microsoft.com/office/powerpoint/2010/main" val="2993412765"/>
      </p:ext>
    </p:extLst>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p:spPr>
      </p:pic>
      <p:sp>
        <p:nvSpPr>
          <p:cNvPr id="5" name="Прямоугольник 4"/>
          <p:cNvSpPr/>
          <p:nvPr/>
        </p:nvSpPr>
        <p:spPr>
          <a:xfrm>
            <a:off x="2285984" y="571480"/>
            <a:ext cx="6246440" cy="5909310"/>
          </a:xfrm>
          <a:prstGeom prst="rect">
            <a:avLst/>
          </a:prstGeom>
        </p:spPr>
        <p:txBody>
          <a:bodyPr wrap="square">
            <a:spAutoFit/>
          </a:bodyPr>
          <a:lstStyle/>
          <a:p>
            <a:r>
              <a:rPr lang="ru-RU" sz="2400" b="1" dirty="0" smtClean="0"/>
              <a:t>Одна из важнейших задач современной школы – формирование функционально грамотных людей. </a:t>
            </a:r>
            <a:br>
              <a:rPr lang="ru-RU" sz="2400" b="1" dirty="0" smtClean="0"/>
            </a:br>
            <a:endParaRPr lang="ru-RU" sz="2400" b="1" dirty="0" smtClean="0"/>
          </a:p>
          <a:p>
            <a:r>
              <a:rPr lang="ru-RU" sz="2400" b="1" dirty="0" smtClean="0"/>
              <a:t>Что такое «функциональная грамотность»? </a:t>
            </a:r>
            <a:br>
              <a:rPr lang="ru-RU" sz="2400" b="1" dirty="0" smtClean="0"/>
            </a:br>
            <a:r>
              <a:rPr lang="ru-RU" sz="2400" b="1" dirty="0" smtClean="0"/>
              <a:t/>
            </a:r>
            <a:br>
              <a:rPr lang="ru-RU" sz="2400" b="1" dirty="0" smtClean="0"/>
            </a:br>
            <a:r>
              <a:rPr lang="ru-RU" sz="2400" b="1" dirty="0" smtClean="0"/>
              <a:t>Функциональная грамотность – способность человека вступать в отношения с внешней средой, быстро адаптироваться и функционировать в ней. Основы функциональной грамотности закладываются в школе, где идет интенсивное обучение различным видам речевой деятельности – письму и чтению, говорению и слушанию. </a:t>
            </a:r>
            <a:r>
              <a:rPr lang="ru-RU" dirty="0" smtClean="0"/>
              <a:t/>
            </a:r>
            <a:br>
              <a:rPr lang="ru-RU" dirty="0" smtClean="0"/>
            </a:br>
            <a:endParaRPr lang="ru-RU"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p:spPr>
      </p:pic>
      <p:sp>
        <p:nvSpPr>
          <p:cNvPr id="5" name="Прямоугольник 4"/>
          <p:cNvSpPr/>
          <p:nvPr/>
        </p:nvSpPr>
        <p:spPr>
          <a:xfrm>
            <a:off x="2339752" y="548680"/>
            <a:ext cx="6246440" cy="5210144"/>
          </a:xfrm>
          <a:prstGeom prst="rect">
            <a:avLst/>
          </a:prstGeom>
        </p:spPr>
        <p:txBody>
          <a:bodyPr wrap="square">
            <a:spAutoFit/>
          </a:bodyPr>
          <a:lstStyle/>
          <a:p>
            <a:pPr>
              <a:lnSpc>
                <a:spcPct val="107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Понятие «функциональная грамотность» предполагает владение умениями:</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выявлять проблемы, возникающие в окружающем мире, решаемые посредством математических знаний,</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решать их, используя математические знания и методы,</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обосновывать принятые решения путем математических суждений,</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анализировать использованные методы решения,</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интерпретировать полученные результаты с учетом поставленной задачи.</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3351834"/>
      </p:ext>
    </p:extLst>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p:spPr>
      </p:pic>
      <p:sp>
        <p:nvSpPr>
          <p:cNvPr id="5" name="Заголовок 3"/>
          <p:cNvSpPr txBox="1">
            <a:spLocks/>
          </p:cNvSpPr>
          <p:nvPr/>
        </p:nvSpPr>
        <p:spPr>
          <a:xfrm>
            <a:off x="539552" y="476672"/>
            <a:ext cx="8229600" cy="59766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tx1"/>
                </a:solidFill>
                <a:effectLst/>
                <a:uLnTx/>
                <a:uFillTx/>
                <a:latin typeface="+mj-lt"/>
                <a:ea typeface="+mj-ea"/>
                <a:cs typeface="+mj-cs"/>
              </a:rPr>
              <a:t>Функционально грамотная  личность – это человек: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1"/>
                </a:solidFill>
                <a:effectLst/>
                <a:uLnTx/>
                <a:uFillTx/>
                <a:latin typeface="+mj-lt"/>
                <a:ea typeface="+mj-ea"/>
                <a:cs typeface="+mj-cs"/>
              </a:rPr>
              <a:t/>
            </a:r>
            <a:br>
              <a:rPr kumimoji="0" lang="ru-RU" sz="1800" b="0"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 ориентирующийся в мире и действующий в соответствии с общественными ценностями, ожиданиями и интересами (в частности, умеющий соотносить и координировать свои  действия с действиями других людей;</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 способный быть самостоятельным   в ситуации выбора и принятия решений;</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 умеющий отвечать за свои решения;</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 способный нести ответственность за себя и своих близких;</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 владеющий приемами учения и готовый к постоянной переподготовке;</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 обладающий набором компетенций, как ключевых, так и по различным областям знаний;</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 для которого поиск решения в нестандартной ситуации – привычное</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явление;</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 легко адаптирующийся в любом социуме и умеющий активно влиять</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на него;</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 понимающий, что жизнь среди людей – это поиск постоянных компромиссов и необходимость искать общие решения; </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 хорошо владеющий устной и письменной речью как средством взаимодействия между людьми;</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r>
              <a:rPr kumimoji="0" lang="ru-RU" sz="1800" b="1" i="0" u="none" strike="noStrike" kern="1200" cap="none" spc="0" normalizeH="0" baseline="0" noProof="0" dirty="0" smtClean="0">
                <a:ln>
                  <a:noFill/>
                </a:ln>
                <a:solidFill>
                  <a:schemeClr val="tx1"/>
                </a:solidFill>
                <a:effectLst/>
                <a:uLnTx/>
                <a:uFillTx/>
                <a:latin typeface="+mj-lt"/>
                <a:ea typeface="+mj-ea"/>
                <a:cs typeface="+mj-cs"/>
              </a:rPr>
              <a:t>– владеющий современными информационными технологиями.</a:t>
            </a:r>
            <a:br>
              <a:rPr kumimoji="0" lang="ru-RU" sz="1800" b="1" i="0" u="none" strike="noStrike" kern="1200" cap="none" spc="0" normalizeH="0" baseline="0" noProof="0" dirty="0" smtClean="0">
                <a:ln>
                  <a:noFill/>
                </a:ln>
                <a:solidFill>
                  <a:schemeClr val="tx1"/>
                </a:solidFill>
                <a:effectLst/>
                <a:uLnTx/>
                <a:uFillTx/>
                <a:latin typeface="+mj-lt"/>
                <a:ea typeface="+mj-ea"/>
                <a:cs typeface="+mj-cs"/>
              </a:rPr>
            </a:br>
            <a:endParaRPr kumimoji="0" lang="ru-RU" sz="1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108520" y="-35723"/>
            <a:ext cx="9144000" cy="6858000"/>
          </a:xfrm>
          <a:prstGeom prst="rect">
            <a:avLst/>
          </a:prstGeom>
          <a:noFill/>
        </p:spPr>
      </p:pic>
      <p:sp>
        <p:nvSpPr>
          <p:cNvPr id="5" name="Заголовок 3"/>
          <p:cNvSpPr txBox="1">
            <a:spLocks/>
          </p:cNvSpPr>
          <p:nvPr/>
        </p:nvSpPr>
        <p:spPr>
          <a:xfrm>
            <a:off x="2483768" y="476672"/>
            <a:ext cx="6285384" cy="5976664"/>
          </a:xfrm>
          <a:prstGeom prst="rect">
            <a:avLst/>
          </a:prstGeom>
        </p:spPr>
        <p:txBody>
          <a:bodyPr vert="horz" lIns="91440" tIns="45720" rIns="91440" bIns="45720" rtlCol="0" anchor="ctr">
            <a:noAutofit/>
          </a:bodyPr>
          <a:lstStyle/>
          <a:p>
            <a:pPr lvl="0">
              <a:spcBef>
                <a:spcPct val="0"/>
              </a:spcBef>
              <a:defRPr/>
            </a:pPr>
            <a:r>
              <a:rPr lang="ru-RU" sz="2400" b="1" dirty="0">
                <a:solidFill>
                  <a:srgbClr val="000000"/>
                </a:solidFill>
                <a:latin typeface="Times New Roman" panose="02020603050405020304" pitchFamily="18" charset="0"/>
                <a:ea typeface="Times New Roman" panose="02020603050405020304" pitchFamily="18" charset="0"/>
              </a:rPr>
              <a:t>Функциональная грамотность, при оценивании качеств учащихся, делится </a:t>
            </a:r>
            <a:r>
              <a:rPr lang="ru-RU" sz="2400" b="1" dirty="0" smtClean="0">
                <a:solidFill>
                  <a:srgbClr val="000000"/>
                </a:solidFill>
                <a:latin typeface="Times New Roman" panose="02020603050405020304" pitchFamily="18" charset="0"/>
                <a:ea typeface="Times New Roman" panose="02020603050405020304" pitchFamily="18" charset="0"/>
              </a:rPr>
              <a:t>на:</a:t>
            </a:r>
          </a:p>
          <a:p>
            <a:pPr lvl="0">
              <a:spcBef>
                <a:spcPct val="0"/>
              </a:spcBef>
              <a:defRPr/>
            </a:pPr>
            <a:r>
              <a:rPr lang="ru-RU" sz="2400" b="1" dirty="0" smtClean="0">
                <a:solidFill>
                  <a:srgbClr val="000000"/>
                </a:solidFill>
                <a:latin typeface="Times New Roman" panose="02020603050405020304" pitchFamily="18" charset="0"/>
                <a:ea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rPr>
              <a:t>читательскую (работа с текстами</a:t>
            </a:r>
            <a:r>
              <a:rPr lang="ru-RU" sz="2400" b="1" dirty="0" smtClean="0">
                <a:solidFill>
                  <a:srgbClr val="000000"/>
                </a:solidFill>
                <a:latin typeface="Times New Roman" panose="02020603050405020304" pitchFamily="18" charset="0"/>
                <a:ea typeface="Times New Roman" panose="02020603050405020304" pitchFamily="18" charset="0"/>
              </a:rPr>
              <a:t>) </a:t>
            </a:r>
          </a:p>
          <a:p>
            <a:pPr lvl="0">
              <a:spcBef>
                <a:spcPct val="0"/>
              </a:spcBef>
              <a:defRPr/>
            </a:pPr>
            <a:r>
              <a:rPr lang="ru-RU" sz="2400" b="1" dirty="0" smtClean="0">
                <a:solidFill>
                  <a:srgbClr val="000000"/>
                </a:solidFill>
                <a:latin typeface="Times New Roman" panose="02020603050405020304" pitchFamily="18" charset="0"/>
                <a:ea typeface="Times New Roman" panose="02020603050405020304" pitchFamily="18" charset="0"/>
              </a:rPr>
              <a:t>- математическую </a:t>
            </a:r>
            <a:r>
              <a:rPr lang="ru-RU" sz="2400" b="1" dirty="0">
                <a:solidFill>
                  <a:srgbClr val="000000"/>
                </a:solidFill>
                <a:latin typeface="Times New Roman" panose="02020603050405020304" pitchFamily="18" charset="0"/>
                <a:ea typeface="Times New Roman" panose="02020603050405020304" pitchFamily="18" charset="0"/>
              </a:rPr>
              <a:t>(решение задач и кейсов)</a:t>
            </a:r>
            <a:endParaRPr kumimoji="0" lang="ru-RU" sz="1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39973483"/>
      </p:ext>
    </p:extLst>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35841"/>
            <a:ext cx="9144000" cy="6858000"/>
          </a:xfrm>
          <a:prstGeom prst="rect">
            <a:avLst/>
          </a:prstGeom>
          <a:noFill/>
        </p:spPr>
      </p:pic>
      <p:sp>
        <p:nvSpPr>
          <p:cNvPr id="5" name="Заголовок 3"/>
          <p:cNvSpPr txBox="1">
            <a:spLocks/>
          </p:cNvSpPr>
          <p:nvPr/>
        </p:nvSpPr>
        <p:spPr>
          <a:xfrm>
            <a:off x="2411760" y="476672"/>
            <a:ext cx="6357392" cy="5976664"/>
          </a:xfrm>
          <a:prstGeom prst="rect">
            <a:avLst/>
          </a:prstGeom>
        </p:spPr>
        <p:txBody>
          <a:bodyPr vert="horz" lIns="91440" tIns="45720" rIns="91440" bIns="45720" rtlCol="0" anchor="ctr">
            <a:noAutofit/>
          </a:bodyPr>
          <a:lstStyle/>
          <a:p>
            <a:pPr lvl="0">
              <a:spcBef>
                <a:spcPct val="0"/>
              </a:spcBef>
              <a:defRPr/>
            </a:pPr>
            <a:r>
              <a:rPr lang="ru-RU" sz="2400" b="1" dirty="0">
                <a:solidFill>
                  <a:srgbClr val="3F3F3F"/>
                </a:solidFill>
                <a:latin typeface="Times New Roman" panose="02020603050405020304" pitchFamily="18" charset="0"/>
                <a:ea typeface="Times New Roman" panose="02020603050405020304" pitchFamily="18" charset="0"/>
              </a:rPr>
              <a:t>Читательская грамотность</a:t>
            </a:r>
            <a:r>
              <a:rPr lang="ru-RU" sz="2400" b="1" i="1" dirty="0">
                <a:solidFill>
                  <a:srgbClr val="3F3F3F"/>
                </a:solidFill>
                <a:latin typeface="Times New Roman" panose="02020603050405020304" pitchFamily="18" charset="0"/>
                <a:ea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rPr>
              <a:t>это способность учащихся к осмыслению письменных текстов и рефлексии на них, использования их содержания для достижения собственных целей, развития знаний и возможностей для активного участия в жизни общества. </a:t>
            </a:r>
            <a:endParaRPr kumimoji="0" lang="ru-RU" sz="1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87833445"/>
      </p:ext>
    </p:extLst>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p:spPr>
      </p:pic>
      <p:sp>
        <p:nvSpPr>
          <p:cNvPr id="5" name="Заголовок 3"/>
          <p:cNvSpPr txBox="1">
            <a:spLocks/>
          </p:cNvSpPr>
          <p:nvPr/>
        </p:nvSpPr>
        <p:spPr>
          <a:xfrm>
            <a:off x="539552" y="476672"/>
            <a:ext cx="8229600" cy="5976664"/>
          </a:xfrm>
          <a:prstGeom prst="rect">
            <a:avLst/>
          </a:prstGeom>
        </p:spPr>
        <p:txBody>
          <a:bodyPr vert="horz" lIns="91440" tIns="45720" rIns="91440" bIns="45720" rtlCol="0" anchor="ctr">
            <a:noAutofit/>
          </a:bodyPr>
          <a:lstStyle/>
          <a:p>
            <a:pPr>
              <a:lnSpc>
                <a:spcPct val="107000"/>
              </a:lnSpc>
              <a:spcAft>
                <a:spcPts val="0"/>
              </a:spcAft>
            </a:pPr>
            <a:r>
              <a:rPr lang="ru-RU" sz="2400" b="1" dirty="0" smtClean="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rPr>
              <a:t>                     Читательская грамотность</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Обучение чтению</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способность выбирать стратегию и тактику чтения в зависимости от цели чтения (гибкое чтение).</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Развитие механизмов речи:</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умение делать эквивалентные замены, сжимать текст, предвидеть, предугадывать содержание текста.</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Развитие устной и письменной речи:</a:t>
            </a:r>
            <a:endParaRPr 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развитие орфоэпических навыков;</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работа по обогащению словарного запаса;</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развитие и совершенствование грамматического строя речи учащихся;</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развитие устной разговорной, учебно-научной, художественной речи;</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развитие письменной разговорной, учебно-научной, художественной речи.</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r>
              <a:rPr lang="ru-RU" sz="2400" dirty="0">
                <a:solidFill>
                  <a:srgbClr val="000000"/>
                </a:solidFill>
                <a:latin typeface="Arial" panose="020B0604020202020204" pitchFamily="34" charset="0"/>
                <a:ea typeface="Times New Roman" panose="02020603050405020304" pitchFamily="18" charset="0"/>
              </a:rPr>
              <a:t/>
            </a:r>
            <a:br>
              <a:rPr lang="ru-RU" sz="2400" dirty="0">
                <a:solidFill>
                  <a:srgbClr val="000000"/>
                </a:solidFill>
                <a:latin typeface="Arial" panose="020B0604020202020204" pitchFamily="34" charset="0"/>
                <a:ea typeface="Times New Roman" panose="02020603050405020304" pitchFamily="18" charset="0"/>
              </a:rPr>
            </a:br>
            <a:endParaRPr kumimoji="0" lang="ru-RU" sz="1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490222338"/>
      </p:ext>
    </p:extLst>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ww\Desktop\НЕ УДАЛЯТЬ !\ФОТОГРАФИИ\фон презентаций\06.jpg"/>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p:spPr>
      </p:pic>
      <p:sp>
        <p:nvSpPr>
          <p:cNvPr id="5" name="Заголовок 3"/>
          <p:cNvSpPr txBox="1">
            <a:spLocks/>
          </p:cNvSpPr>
          <p:nvPr/>
        </p:nvSpPr>
        <p:spPr>
          <a:xfrm>
            <a:off x="539552" y="476672"/>
            <a:ext cx="8229600" cy="5976664"/>
          </a:xfrm>
          <a:prstGeom prst="rect">
            <a:avLst/>
          </a:prstGeom>
        </p:spPr>
        <p:txBody>
          <a:bodyPr vert="horz" lIns="91440" tIns="45720" rIns="91440" bIns="45720" rtlCol="0" anchor="ctr">
            <a:noAutofit/>
          </a:bodyPr>
          <a:lstStyle/>
          <a:p>
            <a:pPr>
              <a:lnSpc>
                <a:spcPct val="107000"/>
              </a:lnSpc>
              <a:spcAft>
                <a:spcPts val="0"/>
              </a:spcAft>
            </a:pP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Задания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 упражнениям по степени сложности </a:t>
            </a: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бывают разными</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определять главное и второстепенное в тексте задачи;</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сопоставлять данные по тексту, соотнести их характеристики;</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уметь формулировать вопросы по данным задачи (текста);</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составлять задачи по схеме (рисунку), используя частичные данные;</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вычленять новую информацию из текста и сформировать ее главную мысль по отношению к тексту;</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Arial" panose="020B0604020202020204" pitchFamily="34" charset="0"/>
              <a:buChar char="•"/>
              <a:tabLst>
                <a:tab pos="457200" algn="l"/>
              </a:tabLs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развивать механизм формирования научной речи, умение грамотно выражать свои мысли;</a:t>
            </a:r>
            <a:endParaRPr lang="ru-RU" sz="28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400" b="1" dirty="0">
                <a:solidFill>
                  <a:srgbClr val="000000"/>
                </a:solidFill>
                <a:latin typeface="Times New Roman" panose="02020603050405020304" pitchFamily="18" charset="0"/>
                <a:ea typeface="Times New Roman" panose="02020603050405020304" pitchFamily="18" charset="0"/>
              </a:rPr>
              <a:t>формировать навыки работы с готовой информацией, работать по алгоритму (схеме) из одного источника информации</a:t>
            </a:r>
            <a:r>
              <a:rPr lang="ru-RU" sz="2400" b="1" dirty="0">
                <a:solidFill>
                  <a:srgbClr val="000000"/>
                </a:solidFill>
                <a:latin typeface="Arial" panose="020B0604020202020204" pitchFamily="34" charset="0"/>
                <a:ea typeface="Times New Roman" panose="02020603050405020304" pitchFamily="18" charset="0"/>
              </a:rPr>
              <a:t/>
            </a:r>
            <a:br>
              <a:rPr lang="ru-RU" sz="2400" b="1" dirty="0">
                <a:solidFill>
                  <a:srgbClr val="000000"/>
                </a:solidFill>
                <a:latin typeface="Arial" panose="020B0604020202020204" pitchFamily="34" charset="0"/>
                <a:ea typeface="Times New Roman" panose="02020603050405020304" pitchFamily="18" charset="0"/>
              </a:rPr>
            </a:br>
            <a:endParaRPr kumimoji="0" lang="ru-RU" sz="1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84549945"/>
      </p:ext>
    </p:extLst>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763</Words>
  <Application>Microsoft Office PowerPoint</Application>
  <PresentationFormat>Экран (4:3)</PresentationFormat>
  <Paragraphs>131</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Calibri</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функциональной грамотности  учащихся  начальной школы</dc:title>
  <dc:creator>я</dc:creator>
  <cp:lastModifiedBy>Admin</cp:lastModifiedBy>
  <cp:revision>85</cp:revision>
  <dcterms:created xsi:type="dcterms:W3CDTF">2013-03-25T13:50:52Z</dcterms:created>
  <dcterms:modified xsi:type="dcterms:W3CDTF">2022-03-11T20:04:21Z</dcterms:modified>
</cp:coreProperties>
</file>