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1" r:id="rId9"/>
    <p:sldId id="265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4CB2-0539-43C4-AAA2-D15970AC5EE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2C08-3FF2-4B29-A369-2C0C8B4F0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4CB2-0539-43C4-AAA2-D15970AC5EE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2C08-3FF2-4B29-A369-2C0C8B4F0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4CB2-0539-43C4-AAA2-D15970AC5EE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2C08-3FF2-4B29-A369-2C0C8B4F0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4CB2-0539-43C4-AAA2-D15970AC5EE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2C08-3FF2-4B29-A369-2C0C8B4F0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4CB2-0539-43C4-AAA2-D15970AC5EE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2C08-3FF2-4B29-A369-2C0C8B4F0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4CB2-0539-43C4-AAA2-D15970AC5EE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2C08-3FF2-4B29-A369-2C0C8B4F0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4CB2-0539-43C4-AAA2-D15970AC5EE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2C08-3FF2-4B29-A369-2C0C8B4F0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4CB2-0539-43C4-AAA2-D15970AC5EE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2C08-3FF2-4B29-A369-2C0C8B4F0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4CB2-0539-43C4-AAA2-D15970AC5EE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2C08-3FF2-4B29-A369-2C0C8B4F0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4CB2-0539-43C4-AAA2-D15970AC5EE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2C08-3FF2-4B29-A369-2C0C8B4F0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4CB2-0539-43C4-AAA2-D15970AC5EE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A12C08-3FF2-4B29-A369-2C0C8B4F09C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7B4CB2-0539-43C4-AAA2-D15970AC5EEC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A12C08-3FF2-4B29-A369-2C0C8B4F09C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149081"/>
          </a:xfrm>
        </p:spPr>
        <p:txBody>
          <a:bodyPr>
            <a:normAutofit fontScale="90000"/>
          </a:bodyPr>
          <a:lstStyle/>
          <a:p>
            <a:pPr indent="179705" algn="ctr">
              <a:lnSpc>
                <a:spcPct val="115000"/>
              </a:lnSpc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2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22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2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Мастер-класс: </a:t>
            </a:r>
            <a:r>
              <a:rPr lang="ru-RU" sz="2200" dirty="0">
                <a:solidFill>
                  <a:srgbClr val="7030A0"/>
                </a:solidFill>
                <a:ea typeface="Calibri"/>
                <a:cs typeface="Times New Roman"/>
              </a:rPr>
              <a:t/>
            </a:r>
            <a:br>
              <a:rPr lang="ru-RU" sz="2200" dirty="0">
                <a:solidFill>
                  <a:srgbClr val="7030A0"/>
                </a:solidFill>
                <a:ea typeface="Calibri"/>
                <a:cs typeface="Times New Roman"/>
              </a:rPr>
            </a:br>
            <a:r>
              <a:rPr lang="ru-RU" sz="27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«Функциональная грамотность. </a:t>
            </a:r>
            <a:r>
              <a:rPr lang="ru-RU" sz="2700" dirty="0">
                <a:solidFill>
                  <a:srgbClr val="7030A0"/>
                </a:solidFill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rgbClr val="7030A0"/>
                </a:solidFill>
                <a:ea typeface="Calibri"/>
                <a:cs typeface="Times New Roman"/>
              </a:rPr>
            </a:br>
            <a:r>
              <a:rPr lang="ru-RU" sz="27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Задачи на страховку (задания №1-5)»</a:t>
            </a:r>
            <a:br>
              <a:rPr lang="ru-RU" sz="27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700" dirty="0">
                <a:solidFill>
                  <a:srgbClr val="7030A0"/>
                </a:solidFill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rgbClr val="7030A0"/>
                </a:solidFill>
                <a:ea typeface="Calibri"/>
                <a:cs typeface="Times New Roman"/>
              </a:rPr>
            </a:br>
            <a:endParaRPr lang="ru-RU" sz="27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48736"/>
          </a:xfrm>
        </p:spPr>
        <p:txBody>
          <a:bodyPr>
            <a:normAutofit fontScale="32500" lnSpcReduction="20000"/>
          </a:bodyPr>
          <a:lstStyle/>
          <a:p>
            <a:pPr lvl="2" algn="r"/>
            <a:endParaRPr lang="ru-RU" b="1" dirty="0" smtClean="0"/>
          </a:p>
          <a:p>
            <a:pPr lvl="2" algn="r"/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 algn="r"/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  <a:p>
            <a:pPr lvl="2" algn="r"/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 algn="r"/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  <a:p>
            <a:pPr lvl="2" algn="r"/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 algn="r"/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  <a:p>
            <a:pPr lvl="2" algn="r"/>
            <a:r>
              <a:rPr lang="ru-RU" sz="5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читель </a:t>
            </a:r>
            <a:r>
              <a:rPr lang="ru-RU" sz="5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математики </a:t>
            </a:r>
          </a:p>
          <a:p>
            <a:pPr lvl="2" algn="r"/>
            <a:endParaRPr lang="ru-RU" sz="5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r"/>
            <a:r>
              <a:rPr lang="ru-RU" sz="5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МБОУ </a:t>
            </a:r>
            <a:r>
              <a:rPr lang="ru-RU" sz="5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«Космодемьянская СОШ»</a:t>
            </a:r>
            <a:endParaRPr lang="ru-RU" sz="5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r"/>
            <a:r>
              <a:rPr lang="ru-RU" sz="5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Гордеева Марина </a:t>
            </a:r>
            <a:r>
              <a:rPr lang="ru-RU" sz="5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Эвальдовна</a:t>
            </a:r>
            <a:endParaRPr lang="ru-RU" sz="5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3780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4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 начале второго года страхования Сергей заплатил за полис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16 055 руб.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Во сколько рублей обойдётся Сергею полис на третий год, если значения других коэффициентов (кроме КБМ и КВС) не изменятся?</a:t>
            </a:r>
            <a:endParaRPr lang="ru-RU" sz="2000" b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sz="3600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   Решение.</a:t>
                </a:r>
                <a:endParaRPr lang="ru-RU" dirty="0">
                  <a:ea typeface="Calibri"/>
                  <a:cs typeface="Times New Roman"/>
                </a:endParaRPr>
              </a:p>
              <a:p>
                <a:pPr indent="23812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Найдём КБМ и КВС на начало второго года. </a:t>
                </a:r>
                <a:endParaRPr lang="ru-RU" b="1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   КБМ 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на начало второго года равен 0,95</a:t>
                </a: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.</a:t>
                </a: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   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КВС на начало второго года равен 1,69. </a:t>
                </a:r>
                <a:endParaRPr lang="ru-RU" b="1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endParaRPr>
              </a:p>
              <a:p>
                <a:pPr indent="23812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Значит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, на начало </a:t>
                </a: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второго года 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стоимость полиса равна:</a:t>
                </a:r>
                <a:endParaRPr lang="ru-RU" b="1" dirty="0">
                  <a:ea typeface="Calibri"/>
                  <a:cs typeface="Times New Roman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           16055 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= х * 0,95* 1,69</a:t>
                </a:r>
                <a:endParaRPr lang="ru-RU" b="1" dirty="0">
                  <a:ea typeface="Calibri"/>
                  <a:cs typeface="Times New Roman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           х 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𝟏𝟔𝟎𝟓𝟓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,</m:t>
                        </m:r>
                        <m: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𝟗𝟓</m:t>
                        </m:r>
                        <m: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</m:t>
                        </m:r>
                        <m: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,</m:t>
                        </m:r>
                        <m: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𝟔𝟗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= </a:t>
                </a: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10000 (руб.)</a:t>
                </a:r>
                <a:endParaRPr lang="ru-RU" b="1" dirty="0">
                  <a:ea typeface="Calibri"/>
                  <a:cs typeface="Times New Roman"/>
                </a:endParaRPr>
              </a:p>
              <a:p>
                <a:pPr indent="23812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КБМ на начало третьего года равен </a:t>
                </a: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1,4</a:t>
                </a:r>
              </a:p>
              <a:p>
                <a:pPr indent="23812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КВС на начало третьего года равен 1,63. </a:t>
                </a:r>
                <a:endParaRPr lang="ru-RU" b="1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endParaRPr>
              </a:p>
              <a:p>
                <a:pPr indent="23812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Значит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, на начало третьего года стоимость полиса равна</a:t>
                </a:r>
                <a:endParaRPr lang="ru-RU" b="1" dirty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 </a:t>
                </a: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 10000 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* 1, 4 * 1,63 = 22820 </a:t>
                </a: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(руб.)</a:t>
                </a:r>
                <a:endParaRPr lang="ru-RU" b="1" dirty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 </a:t>
                </a:r>
                <a:endParaRPr lang="ru-RU" dirty="0">
                  <a:ea typeface="Calibri"/>
                  <a:cs typeface="Times New Roman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b="1" spc="150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     Ответ</a:t>
                </a:r>
                <a:r>
                  <a:rPr lang="ru-RU" b="1" spc="15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: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 22 </a:t>
                </a: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820</a:t>
                </a:r>
                <a:endParaRPr lang="ru-RU" dirty="0">
                  <a:ea typeface="Calibri"/>
                  <a:cs typeface="Times New Roman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t="-2000" r="-4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6612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Задание 5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196752"/>
            <a:ext cx="3008313" cy="4929411"/>
          </a:xfrm>
        </p:spPr>
        <p:txBody>
          <a:bodyPr>
            <a:normAutofit/>
          </a:bodyPr>
          <a:lstStyle/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Сергей въехал на участок дороги протяжённостью 3,4 км с камерами, отслеживающими среднюю скорость движения. </a:t>
            </a: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Ограничение скорости на дороге — 80 км/ч. В начале и в конце участка установлены камеры, фиксирующие номер автомобиля и время проезда. По этим данным компьютер вычисляет среднюю скорость на участке. </a:t>
            </a: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Сергей въехал на участок в 10:05:23, а покинул его в 10:07:39. Нарушил ли Сергей скоростной режим? </a:t>
            </a: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Если да, на сколько км/ч средняя скорость на данном участке была выше разрешённой?</a:t>
            </a:r>
            <a:endParaRPr lang="ru-RU" b="1" dirty="0">
              <a:ea typeface="Calibri"/>
              <a:cs typeface="Times New Roman"/>
            </a:endParaRPr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sz="3600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Решение.</a:t>
                </a:r>
                <a:endParaRPr lang="ru-RU" dirty="0">
                  <a:ea typeface="Calibri"/>
                  <a:cs typeface="Times New Roman"/>
                </a:endParaRPr>
              </a:p>
              <a:p>
                <a:pPr indent="23812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Поскольку Сергей въехал на участок в 10:05:23, а покинул его в 10:07:39, он проехал расстояние в 3,4 км за 136 секунд. </a:t>
                </a:r>
                <a:endParaRPr lang="ru-RU" b="1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endParaRPr>
              </a:p>
              <a:p>
                <a:pPr indent="23812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Переводя 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в часы, получаем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𝟒𝟓𝟎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 ч</a:t>
                </a: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.</a:t>
                </a:r>
              </a:p>
              <a:p>
                <a:pPr indent="23812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Значит, он двигался со средней скоростью в </a:t>
                </a:r>
                <a:r>
                  <a:rPr lang="ru-RU" b="1" dirty="0">
                    <a:ea typeface="Calibri"/>
                    <a:cs typeface="Times New Roman"/>
                  </a:rPr>
                  <a:t> 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 3,4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𝟒𝟓𝟎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  = 90 км/ч</a:t>
                </a: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.</a:t>
                </a:r>
              </a:p>
              <a:p>
                <a:pPr indent="23812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b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Таким образом, Сергей превысил скорость </a:t>
                </a:r>
                <a:endParaRPr lang="ru-RU" b="1" dirty="0">
                  <a:ea typeface="Calibri"/>
                  <a:cs typeface="Times New Roman"/>
                </a:endParaRPr>
              </a:p>
              <a:p>
                <a:pPr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на 10 км/ч.</a:t>
                </a:r>
                <a:endParaRPr lang="ru-RU" b="1" dirty="0">
                  <a:ea typeface="Calibri"/>
                  <a:cs typeface="Times New Roman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 </a:t>
                </a:r>
                <a:endParaRPr lang="ru-RU" b="1" dirty="0">
                  <a:ea typeface="Calibri"/>
                  <a:cs typeface="Times New Roman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0"/>
                  </a:spcAft>
                  <a:buNone/>
                </a:pPr>
                <a:r>
                  <a:rPr lang="ru-RU" b="1" spc="150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     Ответ</a:t>
                </a:r>
                <a:r>
                  <a:rPr lang="ru-RU" b="1" spc="150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:</a:t>
                </a:r>
                <a:r>
                  <a:rPr lang="ru-RU" b="1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 10.</a:t>
                </a:r>
                <a:endParaRPr lang="ru-RU" dirty="0">
                  <a:ea typeface="Calibri"/>
                  <a:cs typeface="Times New Roman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t="-2533" r="-9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4657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9185" y="2967335"/>
            <a:ext cx="7685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30033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4345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b="1" dirty="0"/>
              <a:t>Образовательная цель:  </a:t>
            </a:r>
            <a:r>
              <a:rPr lang="ru-RU" dirty="0"/>
              <a:t>сформировать </a:t>
            </a:r>
            <a:r>
              <a:rPr lang="ru-RU" dirty="0" smtClean="0"/>
              <a:t> у учащихся </a:t>
            </a:r>
            <a:r>
              <a:rPr lang="ru-RU" dirty="0"/>
              <a:t>представление </a:t>
            </a:r>
            <a:r>
              <a:rPr lang="ru-RU" dirty="0" smtClean="0"/>
              <a:t> о </a:t>
            </a:r>
            <a:r>
              <a:rPr lang="ru-RU" dirty="0"/>
              <a:t>финансовом инструменте  – страхование и</a:t>
            </a:r>
            <a:r>
              <a:rPr lang="ru-RU" b="1" dirty="0"/>
              <a:t> </a:t>
            </a:r>
            <a:r>
              <a:rPr lang="ru-RU" dirty="0"/>
              <a:t>познакомить с  методами решения задач на страховку (ОСАГО</a:t>
            </a:r>
            <a:r>
              <a:rPr lang="ru-RU" dirty="0" smtClean="0"/>
              <a:t>).</a:t>
            </a:r>
          </a:p>
          <a:p>
            <a:pPr hangingPunct="0"/>
            <a:endParaRPr lang="ru-RU" dirty="0"/>
          </a:p>
          <a:p>
            <a:pPr hangingPunct="0"/>
            <a:r>
              <a:rPr lang="ru-RU" b="1" dirty="0"/>
              <a:t>Развивающая цель: </a:t>
            </a:r>
            <a:r>
              <a:rPr lang="ru-RU" dirty="0" smtClean="0"/>
              <a:t>развивать у </a:t>
            </a:r>
            <a:r>
              <a:rPr lang="ru-RU" dirty="0"/>
              <a:t>учащихся </a:t>
            </a:r>
            <a:r>
              <a:rPr lang="ru-RU" dirty="0" smtClean="0"/>
              <a:t>познавательный интерес, внимание </a:t>
            </a:r>
            <a:r>
              <a:rPr lang="ru-RU" dirty="0"/>
              <a:t>, </a:t>
            </a:r>
            <a:r>
              <a:rPr lang="ru-RU" dirty="0" smtClean="0"/>
              <a:t>умение </a:t>
            </a:r>
            <a:r>
              <a:rPr lang="ru-RU" dirty="0"/>
              <a:t>находить нужную информацию </a:t>
            </a:r>
            <a:r>
              <a:rPr lang="ru-RU" dirty="0" smtClean="0"/>
              <a:t>, способствовать накоплению </a:t>
            </a:r>
            <a:r>
              <a:rPr lang="ru-RU" dirty="0"/>
              <a:t>определенного запаса математических фактов и сведений</a:t>
            </a:r>
            <a:r>
              <a:rPr lang="ru-RU" dirty="0" smtClean="0"/>
              <a:t>.</a:t>
            </a:r>
          </a:p>
          <a:p>
            <a:pPr hangingPunct="0"/>
            <a:endParaRPr lang="ru-RU" dirty="0"/>
          </a:p>
          <a:p>
            <a:pPr hangingPunct="0"/>
            <a:r>
              <a:rPr lang="ru-RU" b="1" dirty="0"/>
              <a:t>Воспитательная цель: </a:t>
            </a:r>
            <a:r>
              <a:rPr lang="ru-RU" dirty="0"/>
              <a:t>воспитывать устойчивый интерес к предмету посредством  </a:t>
            </a:r>
            <a:r>
              <a:rPr lang="ru-RU" dirty="0" err="1"/>
              <a:t>практико</a:t>
            </a:r>
            <a:r>
              <a:rPr lang="ru-RU" dirty="0"/>
              <a:t> – ориентированных заданий</a:t>
            </a:r>
            <a:r>
              <a:rPr lang="ru-RU" dirty="0" smtClean="0"/>
              <a:t>.</a:t>
            </a:r>
          </a:p>
          <a:p>
            <a:pPr hangingPunct="0"/>
            <a:endParaRPr lang="ru-RU" dirty="0"/>
          </a:p>
          <a:p>
            <a:pPr hangingPunct="0"/>
            <a:r>
              <a:rPr lang="ru-RU" b="1" dirty="0"/>
              <a:t>Задачи </a:t>
            </a:r>
            <a:r>
              <a:rPr lang="ru-RU" b="1" dirty="0" smtClean="0"/>
              <a:t>урока:</a:t>
            </a:r>
            <a:r>
              <a:rPr lang="ru-RU" dirty="0" smtClean="0"/>
              <a:t> познакомить </a:t>
            </a:r>
            <a:r>
              <a:rPr lang="ru-RU" dirty="0"/>
              <a:t>учащихся с методами решения задач на страховку (ОСАГО), развивать умение устанавливать соответствие между содержательной и математической моделью объекта в зависимости от условия </a:t>
            </a:r>
            <a:r>
              <a:rPr lang="ru-RU" dirty="0" smtClean="0"/>
              <a:t>задачи.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0014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720840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Методы обучения:</a:t>
            </a:r>
            <a:r>
              <a:rPr lang="ru-RU" dirty="0"/>
              <a:t> частично – поисковый, использование принципа «от простого к сложному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pPr hangingPunct="0"/>
            <a:r>
              <a:rPr lang="ru-RU" b="1" dirty="0"/>
              <a:t>Технологии:</a:t>
            </a:r>
            <a:r>
              <a:rPr lang="ru-RU" dirty="0"/>
              <a:t> развивающего обучения, развития критического мышления, ИКТ технология</a:t>
            </a:r>
            <a:r>
              <a:rPr lang="ru-RU" dirty="0" smtClean="0"/>
              <a:t>.</a:t>
            </a:r>
          </a:p>
          <a:p>
            <a:pPr hangingPunct="0"/>
            <a:endParaRPr lang="ru-RU" dirty="0"/>
          </a:p>
          <a:p>
            <a:pPr hangingPunct="0"/>
            <a:r>
              <a:rPr lang="ru-RU" b="1" dirty="0"/>
              <a:t>Оборудование: </a:t>
            </a:r>
            <a:r>
              <a:rPr lang="ru-RU" dirty="0"/>
              <a:t>мультимедийный проектор, компьютер, доска</a:t>
            </a:r>
            <a:r>
              <a:rPr lang="ru-RU" dirty="0" smtClean="0"/>
              <a:t>.</a:t>
            </a:r>
          </a:p>
          <a:p>
            <a:pPr hangingPunct="0"/>
            <a:endParaRPr lang="ru-RU" dirty="0"/>
          </a:p>
          <a:p>
            <a:r>
              <a:rPr lang="ru-RU" b="1" dirty="0"/>
              <a:t>Актуальность темы</a:t>
            </a:r>
            <a:r>
              <a:rPr lang="ru-RU" dirty="0"/>
              <a:t> заключается в возросшей доле продуктов, предлагаемых страховыми компаниями населению. 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1376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Задание 1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Сергей  страховал свою гражданскую ответственность два года.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течение второго года была сделана одна страховая выплата, но ранее выплат не было.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Какой класс будет присвоен Сергею на начало третьего года страхования?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18439953"/>
              </p:ext>
            </p:extLst>
          </p:nvPr>
        </p:nvGraphicFramePr>
        <p:xfrm>
          <a:off x="3491880" y="404664"/>
          <a:ext cx="5389440" cy="584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9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9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9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66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</a:rPr>
                        <a:t>Класс на начало годового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срока страхования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 err="1">
                          <a:effectLst/>
                        </a:rPr>
                        <a:t>Коэффи-циент</a:t>
                      </a:r>
                      <a:r>
                        <a:rPr lang="ru-RU" sz="800" b="1" dirty="0">
                          <a:effectLst/>
                        </a:rPr>
                        <a:t> КБМ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effectLst/>
                        </a:rPr>
                        <a:t>Класс по окончании годового срока страхования с учётом наличия страховых случаев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effectLst/>
                        </a:rPr>
                        <a:t>0 страховых выплат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effectLst/>
                        </a:rPr>
                        <a:t>1 страховая выплата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effectLst/>
                        </a:rPr>
                        <a:t>2 страховые выплаты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effectLst/>
                        </a:rPr>
                        <a:t>3 страховые выплаты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 страховые выплаты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М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5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5238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Решение</a:t>
            </a:r>
            <a:r>
              <a:rPr lang="ru-RU" dirty="0" smtClean="0">
                <a:ea typeface="Calibri"/>
                <a:cs typeface="Times New Roman"/>
              </a:rPr>
              <a:t/>
            </a:r>
            <a:br>
              <a:rPr lang="ru-RU" dirty="0" smtClean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 начале первого года Сергею был присвоен класс 3.</a:t>
            </a: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На начало второго года ему будет присвоен класс 4, поскольку в течение первого года Сергей не сделал ни одной выплаты.</a:t>
            </a: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В течение второго года Сергей сделал одну страховую выплату, значит, на начало третьего года ему будет присвоен класс 2.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Ответ: 2</a:t>
            </a:r>
            <a:endParaRPr lang="ru-RU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1261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2743200" cy="1162050"/>
          </a:xfrm>
        </p:spPr>
        <p:txBody>
          <a:bodyPr/>
          <a:lstStyle/>
          <a:p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Задание 2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Чему равен КБМ на начало третьего года страхования?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7795571"/>
              </p:ext>
            </p:extLst>
          </p:nvPr>
        </p:nvGraphicFramePr>
        <p:xfrm>
          <a:off x="3347865" y="548673"/>
          <a:ext cx="5338935" cy="5504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7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7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13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Класс на начало годового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срока страхования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Коэффи-циент КБМ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Класс по окончании годового срока страхования с учётом наличия страховых случаев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 страховых выплат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 страховая выплата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 страховые выплаты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3 страховые выплаты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4 страховые выплаты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М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</a:rPr>
                        <a:t>3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4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5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6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7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8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9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10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11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12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0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13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422" marR="27422" marT="27422" marB="27422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5204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Решение</a:t>
            </a:r>
            <a:r>
              <a:rPr lang="ru-RU" dirty="0" smtClean="0">
                <a:ea typeface="Calibri"/>
                <a:cs typeface="Times New Roman"/>
              </a:rPr>
              <a:t/>
            </a:r>
            <a:br>
              <a:rPr lang="ru-RU" dirty="0" smtClean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ea typeface="Calibri"/>
              <a:cs typeface="Times New Roman"/>
            </a:endParaRP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 начале первого года Сергею был присвоен класс 3. На начало второго года ему будет присвоен класс 4, поскольку в течение первого года Сергей не сделал ни одной выплаты. </a:t>
            </a: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endParaRPr lang="ru-RU" sz="4500" b="1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 течение второго года Сергей сделал одну страховую выплату, значит, на начало третьего года ему будет присвоен класс 2.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4500" b="1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Следовательно, КБМ на начало третьего года страхования равен 1,4.</a:t>
            </a:r>
            <a:endParaRPr lang="ru-RU" sz="4500" b="1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5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4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500" b="1" spc="15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         Ответ:</a:t>
            </a: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1,4.</a:t>
            </a:r>
            <a:endParaRPr lang="ru-RU" sz="4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0928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Задание 3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1435100"/>
            <a:ext cx="2098576" cy="46910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 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Коэффициент возраста и водительского стажа (КВС) также влияет на стоимость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полиса.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Когда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Сергей получил водительские права и впервые оформил полис, ему было 25 лет. Чему равен КВС на начало 3-го года страхования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  <p:pic>
        <p:nvPicPr>
          <p:cNvPr id="5" name="Объект 4" descr="https://oge.sdamgia.ru/get_file?id=21687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980728"/>
            <a:ext cx="6046886" cy="446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5691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Решение</a:t>
            </a:r>
            <a:r>
              <a:rPr lang="ru-RU" dirty="0" smtClean="0">
                <a:ea typeface="Calibri"/>
                <a:cs typeface="Times New Roman"/>
              </a:rPr>
              <a:t/>
            </a:r>
            <a:br>
              <a:rPr lang="ru-RU" dirty="0" smtClean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Поскольку когда Сергей впервые получил права и оформил полис ему было 25 лет, на начало 3-го года страхования он будет попадать в возрастную категорию 25−29 лет, а его стаж будет попадать в промежуток 2 года. Следовательно, КВС равен 1,63.</a:t>
            </a:r>
            <a:endParaRPr lang="ru-RU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Ответ: 1,63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25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1094</Words>
  <Application>Microsoft Office PowerPoint</Application>
  <PresentationFormat>Экран (4:3)</PresentationFormat>
  <Paragraphs>319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Cambria Math</vt:lpstr>
      <vt:lpstr>Constantia</vt:lpstr>
      <vt:lpstr>Times New Roman</vt:lpstr>
      <vt:lpstr>Wingdings 2</vt:lpstr>
      <vt:lpstr>Поток</vt:lpstr>
      <vt:lpstr>                Мастер-класс:  «Функциональная грамотность.  Задачи на страховку (задания №1-5)»  </vt:lpstr>
      <vt:lpstr>Презентация PowerPoint</vt:lpstr>
      <vt:lpstr>Презентация PowerPoint</vt:lpstr>
      <vt:lpstr>Задание 1    </vt:lpstr>
      <vt:lpstr>Решение </vt:lpstr>
      <vt:lpstr>Задание 2 </vt:lpstr>
      <vt:lpstr>Решение </vt:lpstr>
      <vt:lpstr>Задание 3  </vt:lpstr>
      <vt:lpstr>Решение </vt:lpstr>
      <vt:lpstr>Задание 4  </vt:lpstr>
      <vt:lpstr>Задание 5 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учебно-методический семинар «Положительные и отрицательные тенденции ОГЭ по математике и физике»   Мастер-класс:  «Функциональная грамотность.  Задачи на страховку (задания №1-5)»</dc:title>
  <dc:creator>Андрей</dc:creator>
  <cp:lastModifiedBy>1</cp:lastModifiedBy>
  <cp:revision>13</cp:revision>
  <dcterms:created xsi:type="dcterms:W3CDTF">2022-04-17T13:28:38Z</dcterms:created>
  <dcterms:modified xsi:type="dcterms:W3CDTF">2022-04-20T17:18:00Z</dcterms:modified>
</cp:coreProperties>
</file>