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9144000" cy="6858000"/>
  <p:defaultTextStyle>
    <a:defPPr>
      <a:defRPr lang="ru-RU"/>
    </a:defPPr>
    <a:lvl1pPr algn="l">
      <a:spcBef>
        <a:spcPts val="0"/>
      </a:spcBef>
      <a:spcAft>
        <a:spcPts val="0"/>
      </a:spcAft>
      <a:defRPr sz="2400">
        <a:solidFill>
          <a:schemeClr val="tx1"/>
        </a:solidFill>
        <a:latin typeface="Times New Roman"/>
        <a:ea typeface="+mn-ea"/>
        <a:cs typeface="+mn-cs"/>
      </a:defRPr>
    </a:lvl1pPr>
    <a:lvl2pPr marL="457200" algn="l">
      <a:spcBef>
        <a:spcPts val="0"/>
      </a:spcBef>
      <a:spcAft>
        <a:spcPts val="0"/>
      </a:spcAft>
      <a:defRPr sz="2400">
        <a:solidFill>
          <a:schemeClr val="tx1"/>
        </a:solidFill>
        <a:latin typeface="Times New Roman"/>
        <a:ea typeface="+mn-ea"/>
        <a:cs typeface="+mn-cs"/>
      </a:defRPr>
    </a:lvl2pPr>
    <a:lvl3pPr marL="914400" algn="l">
      <a:spcBef>
        <a:spcPts val="0"/>
      </a:spcBef>
      <a:spcAft>
        <a:spcPts val="0"/>
      </a:spcAft>
      <a:defRPr sz="2400">
        <a:solidFill>
          <a:schemeClr val="tx1"/>
        </a:solidFill>
        <a:latin typeface="Times New Roman"/>
        <a:ea typeface="+mn-ea"/>
        <a:cs typeface="+mn-cs"/>
      </a:defRPr>
    </a:lvl3pPr>
    <a:lvl4pPr marL="1371600" algn="l">
      <a:spcBef>
        <a:spcPts val="0"/>
      </a:spcBef>
      <a:spcAft>
        <a:spcPts val="0"/>
      </a:spcAft>
      <a:defRPr sz="2400">
        <a:solidFill>
          <a:schemeClr val="tx1"/>
        </a:solidFill>
        <a:latin typeface="Times New Roman"/>
        <a:ea typeface="+mn-ea"/>
        <a:cs typeface="+mn-cs"/>
      </a:defRPr>
    </a:lvl4pPr>
    <a:lvl5pPr marL="1828800" algn="l">
      <a:spcBef>
        <a:spcPts val="0"/>
      </a:spcBef>
      <a:spcAft>
        <a:spcPts val="0"/>
      </a:spcAft>
      <a:defRPr sz="2400">
        <a:solidFill>
          <a:schemeClr val="tx1"/>
        </a:solidFill>
        <a:latin typeface="Times New Roman"/>
        <a:ea typeface="+mn-ea"/>
        <a:cs typeface="+mn-cs"/>
      </a:defRPr>
    </a:lvl5pPr>
    <a:lvl6pPr marL="2286000" algn="l" defTabSz="914400">
      <a:defRPr sz="2400">
        <a:solidFill>
          <a:schemeClr val="tx1"/>
        </a:solidFill>
        <a:latin typeface="Times New Roman"/>
        <a:ea typeface="+mn-ea"/>
        <a:cs typeface="+mn-cs"/>
      </a:defRPr>
    </a:lvl6pPr>
    <a:lvl7pPr marL="2743200" algn="l" defTabSz="914400">
      <a:defRPr sz="2400">
        <a:solidFill>
          <a:schemeClr val="tx1"/>
        </a:solidFill>
        <a:latin typeface="Times New Roman"/>
        <a:ea typeface="+mn-ea"/>
        <a:cs typeface="+mn-cs"/>
      </a:defRPr>
    </a:lvl7pPr>
    <a:lvl8pPr marL="3200400" algn="l" defTabSz="914400">
      <a:defRPr sz="2400">
        <a:solidFill>
          <a:schemeClr val="tx1"/>
        </a:solidFill>
        <a:latin typeface="Times New Roman"/>
        <a:ea typeface="+mn-ea"/>
        <a:cs typeface="+mn-cs"/>
      </a:defRPr>
    </a:lvl8pPr>
    <a:lvl9pPr marL="3657600" algn="l" defTabSz="914400">
      <a:defRPr sz="24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38C4200-73FF-EFD7-2A7C-612D6784CDF9}">
  <a:tblStyle styleId="{D38C4200-73FF-EFD7-2A7C-612D6784CDF9}" styleName="Средний стиль 2 — акцент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Титульный слайд">
    <p:spTree>
      <p:nvGrpSpPr>
        <p:cNvPr id="1" name=""/>
        <p:cNvGrpSpPr/>
        <p:nvPr/>
      </p:nvGrpSpPr>
      <p:grpSpPr bwMode="auto">
        <a:xfrm>
          <a:off x="0" y="0"/>
          <a:ext cx="0" cy="0"/>
          <a:chOff x="0" y="0"/>
          <a:chExt cx="0" cy="0"/>
        </a:xfrm>
      </p:grpSpPr>
      <p:sp>
        <p:nvSpPr>
          <p:cNvPr id="15" name="Скругленный прямоугольник 14"/>
          <p:cNvSpPr/>
          <p:nvPr/>
        </p:nvSpPr>
        <p:spPr bwMode="auto">
          <a:xfrm>
            <a:off x="304800" y="329184"/>
            <a:ext cx="8532055" cy="6196819"/>
          </a:xfrm>
          <a:prstGeom prst="roundRect">
            <a:avLst>
              <a:gd name="adj" fmla="val 2081"/>
            </a:avLst>
          </a:prstGeom>
          <a:gradFill>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Скругленный прямоугольник 9"/>
          <p:cNvSpPr/>
          <p:nvPr/>
        </p:nvSpPr>
        <p:spPr bwMode="auto">
          <a:xfrm>
            <a:off x="418596" y="434162"/>
            <a:ext cx="8306809" cy="3108960"/>
          </a:xfrm>
          <a:prstGeom prst="roundRect">
            <a:avLst>
              <a:gd name="adj" fmla="val 4578"/>
            </a:avLst>
          </a:prstGeom>
          <a:gradFill>
            <a:gsLst>
              <a:gs pos="0">
                <a:schemeClr val="bg1">
                  <a:tint val="75000"/>
                  <a:satMod val="150000"/>
                </a:schemeClr>
              </a:gs>
              <a:gs pos="55000">
                <a:schemeClr val="bg1">
                  <a:shade val="75000"/>
                  <a:satMod val="100000"/>
                </a:schemeClr>
              </a:gs>
              <a:gs pos="100000">
                <a:schemeClr val="bg1">
                  <a:shade val="35000"/>
                  <a:satMod val="100000"/>
                </a:schemeClr>
              </a:gs>
            </a:gsLst>
            <a:path path="circle"/>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Заголовок 4"/>
          <p:cNvSpPr>
            <a:spLocks noGrp="1"/>
          </p:cNvSpPr>
          <p:nvPr>
            <p:ph type="ctrTitle"/>
          </p:nvPr>
        </p:nvSpPr>
        <p:spPr bwMode="auto">
          <a:xfrm>
            <a:off x="722376" y="1820206"/>
            <a:ext cx="7772400" cy="1828800"/>
          </a:xfrm>
        </p:spPr>
        <p:txBody>
          <a:bodyPr lIns="45720" rIns="45720" bIns="45720"/>
          <a:lstStyle>
            <a:lvl1pPr algn="r">
              <a:defRPr sz="4500" b="1">
                <a:solidFill>
                  <a:schemeClr val="accent1">
                    <a:tint val="88000"/>
                    <a:satMod val="150000"/>
                  </a:schemeClr>
                </a:solidFill>
              </a:defRPr>
            </a:lvl1pPr>
          </a:lstStyle>
          <a:p>
            <a:pPr>
              <a:defRPr/>
            </a:pPr>
            <a:r>
              <a:rPr lang="ru-RU"/>
              <a:t>Образец заголовка</a:t>
            </a:r>
            <a:endParaRPr lang="en-US"/>
          </a:p>
        </p:txBody>
      </p:sp>
      <p:sp>
        <p:nvSpPr>
          <p:cNvPr id="20" name="Подзаголовок 19"/>
          <p:cNvSpPr>
            <a:spLocks noGrp="1"/>
          </p:cNvSpPr>
          <p:nvPr>
            <p:ph type="subTitle" idx="1"/>
          </p:nvPr>
        </p:nvSpPr>
        <p:spPr bwMode="auto">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defRPr/>
            </a:pPr>
            <a:r>
              <a:rPr lang="ru-RU"/>
              <a:t>Образец подзаголовка</a:t>
            </a:r>
            <a:endParaRPr lang="en-US"/>
          </a:p>
        </p:txBody>
      </p:sp>
      <p:sp>
        <p:nvSpPr>
          <p:cNvPr id="19" name="Дата 18"/>
          <p:cNvSpPr>
            <a:spLocks noGrp="1"/>
          </p:cNvSpPr>
          <p:nvPr>
            <p:ph type="dt" sz="half" idx="10"/>
          </p:nvPr>
        </p:nvSpPr>
        <p:spPr bwMode="auto"/>
        <p:txBody>
          <a:bodyPr/>
          <a:lstStyle/>
          <a:p>
            <a:pPr>
              <a:defRPr/>
            </a:pPr>
            <a:endParaRPr lang="ru-RU"/>
          </a:p>
        </p:txBody>
      </p:sp>
      <p:sp>
        <p:nvSpPr>
          <p:cNvPr id="8" name="Нижний колонтитул 7"/>
          <p:cNvSpPr>
            <a:spLocks noGrp="1"/>
          </p:cNvSpPr>
          <p:nvPr>
            <p:ph type="ftr" sz="quarter" idx="11"/>
          </p:nvPr>
        </p:nvSpPr>
        <p:spPr bwMode="auto"/>
        <p:txBody>
          <a:bodyPr/>
          <a:lstStyle/>
          <a:p>
            <a:pPr>
              <a:defRPr/>
            </a:pPr>
            <a:endParaRPr lang="ru-RU"/>
          </a:p>
        </p:txBody>
      </p:sp>
      <p:sp>
        <p:nvSpPr>
          <p:cNvPr id="11" name="Номер слайда 10"/>
          <p:cNvSpPr>
            <a:spLocks noGrp="1"/>
          </p:cNvSpPr>
          <p:nvPr>
            <p:ph type="sldNum" sz="quarter" idx="12"/>
          </p:nvPr>
        </p:nvSpPr>
        <p:spPr bwMode="auto"/>
        <p:txBody>
          <a:bodyPr/>
          <a:lstStyle/>
          <a:p>
            <a:pPr>
              <a:defRPr/>
            </a:pPr>
            <a:fld id="{B91CD1D7-7D28-4411-99B4-EBCFEC2BA7D5}" type="slidenum">
              <a:rPr lang="ru-RU"/>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Заголовок и вертикальный текст">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502920" y="4983480"/>
            <a:ext cx="8183880" cy="1051560"/>
          </a:xfrm>
        </p:spPr>
        <p:txBody>
          <a:bodyPr/>
          <a:lstStyle/>
          <a:p>
            <a:pPr>
              <a:defRPr/>
            </a:pPr>
            <a:r>
              <a:rPr lang="ru-RU"/>
              <a:t>Образец заголовка</a:t>
            </a:r>
            <a:endParaRPr lang="en-US"/>
          </a:p>
        </p:txBody>
      </p:sp>
      <p:sp>
        <p:nvSpPr>
          <p:cNvPr id="3" name="Вертикальный текст 2"/>
          <p:cNvSpPr>
            <a:spLocks noGrp="1"/>
          </p:cNvSpPr>
          <p:nvPr>
            <p:ph type="body" orient="vert" idx="1"/>
          </p:nvPr>
        </p:nvSpPr>
        <p:spPr bwMode="auto">
          <a:xfrm>
            <a:off x="502920" y="530352"/>
            <a:ext cx="8183880" cy="4187952"/>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Дата 3"/>
          <p:cNvSpPr>
            <a:spLocks noGrp="1"/>
          </p:cNvSpPr>
          <p:nvPr>
            <p:ph type="dt" sz="half" idx="10"/>
          </p:nvPr>
        </p:nvSpPr>
        <p:spPr bwMode="auto"/>
        <p:txBody>
          <a:bodyPr/>
          <a:lstStyle/>
          <a:p>
            <a:pPr>
              <a:defRPr/>
            </a:pPr>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735249EF-B511-47C0-AF01-73E25A53BBC0}" type="slidenum">
              <a:rPr lang="ru-RU"/>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Вертикальный заголовок и текст">
    <p:spTree>
      <p:nvGrpSpPr>
        <p:cNvPr id="1" name=""/>
        <p:cNvGrpSpPr/>
        <p:nvPr/>
      </p:nvGrpSpPr>
      <p:grpSpPr bwMode="auto">
        <a:xfrm>
          <a:off x="0" y="0"/>
          <a:ext cx="0" cy="0"/>
          <a:chOff x="0" y="0"/>
          <a:chExt cx="0" cy="0"/>
        </a:xfrm>
      </p:grpSpPr>
      <p:sp>
        <p:nvSpPr>
          <p:cNvPr id="2" name="Вертикальный заголовок 1"/>
          <p:cNvSpPr>
            <a:spLocks noGrp="1"/>
          </p:cNvSpPr>
          <p:nvPr>
            <p:ph type="title" orient="vert"/>
          </p:nvPr>
        </p:nvSpPr>
        <p:spPr bwMode="auto">
          <a:xfrm>
            <a:off x="6629400" y="533404"/>
            <a:ext cx="1981200" cy="5257798"/>
          </a:xfrm>
        </p:spPr>
        <p:txBody>
          <a:bodyPr vert="eaVert"/>
          <a:lstStyle/>
          <a:p>
            <a:pPr>
              <a:defRPr/>
            </a:pPr>
            <a:r>
              <a:rPr lang="ru-RU"/>
              <a:t>Образец заголовка</a:t>
            </a:r>
            <a:endParaRPr lang="en-US"/>
          </a:p>
        </p:txBody>
      </p:sp>
      <p:sp>
        <p:nvSpPr>
          <p:cNvPr id="3" name="Вертикальный текст 2"/>
          <p:cNvSpPr>
            <a:spLocks noGrp="1"/>
          </p:cNvSpPr>
          <p:nvPr>
            <p:ph type="body" orient="vert" idx="1"/>
          </p:nvPr>
        </p:nvSpPr>
        <p:spPr bwMode="auto">
          <a:xfrm>
            <a:off x="533400" y="533402"/>
            <a:ext cx="5943600" cy="5257801"/>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Дата 3"/>
          <p:cNvSpPr>
            <a:spLocks noGrp="1"/>
          </p:cNvSpPr>
          <p:nvPr>
            <p:ph type="dt" sz="half" idx="10"/>
          </p:nvPr>
        </p:nvSpPr>
        <p:spPr bwMode="auto"/>
        <p:txBody>
          <a:bodyPr/>
          <a:lstStyle/>
          <a:p>
            <a:pPr>
              <a:defRPr/>
            </a:pPr>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C03F65F9-3631-42DA-8AD8-298378438322}" type="slidenum">
              <a:rPr lang="ru-RU"/>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Заголовок и объект">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502920" y="4983480"/>
            <a:ext cx="8183880" cy="1051560"/>
          </a:xfrm>
        </p:spPr>
        <p:txBody>
          <a:bodyPr/>
          <a:lstStyle/>
          <a:p>
            <a:pPr>
              <a:defRPr/>
            </a:pPr>
            <a:r>
              <a:rPr lang="ru-RU"/>
              <a:t>Образец заголовка</a:t>
            </a:r>
            <a:endParaRPr lang="en-US"/>
          </a:p>
        </p:txBody>
      </p:sp>
      <p:sp>
        <p:nvSpPr>
          <p:cNvPr id="3" name="Содержимое 2"/>
          <p:cNvSpPr>
            <a:spLocks noGrp="1"/>
          </p:cNvSpPr>
          <p:nvPr>
            <p:ph idx="1"/>
          </p:nvPr>
        </p:nvSpPr>
        <p:spPr bwMode="auto">
          <a:xfrm>
            <a:off x="502920" y="530352"/>
            <a:ext cx="8183880" cy="4187952"/>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Дата 3"/>
          <p:cNvSpPr>
            <a:spLocks noGrp="1"/>
          </p:cNvSpPr>
          <p:nvPr>
            <p:ph type="dt" sz="half" idx="10"/>
          </p:nvPr>
        </p:nvSpPr>
        <p:spPr bwMode="auto"/>
        <p:txBody>
          <a:bodyPr/>
          <a:lstStyle/>
          <a:p>
            <a:pPr>
              <a:defRPr/>
            </a:pPr>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9134A8CC-CED5-49D9-941E-8A02EE62C801}" type="slidenum">
              <a:rPr lang="ru-RU"/>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userDrawn="1">
  <p:cSld name="Заголовок раздела">
    <p:spTree>
      <p:nvGrpSpPr>
        <p:cNvPr id="1" name=""/>
        <p:cNvGrpSpPr/>
        <p:nvPr/>
      </p:nvGrpSpPr>
      <p:grpSpPr bwMode="auto">
        <a:xfrm>
          <a:off x="0" y="0"/>
          <a:ext cx="0" cy="0"/>
          <a:chOff x="0" y="0"/>
          <a:chExt cx="0" cy="0"/>
        </a:xfrm>
      </p:grpSpPr>
      <p:sp>
        <p:nvSpPr>
          <p:cNvPr id="14" name="Скругленный прямоугольник 13"/>
          <p:cNvSpPr/>
          <p:nvPr/>
        </p:nvSpPr>
        <p:spPr bwMode="auto">
          <a:xfrm>
            <a:off x="304800" y="329184"/>
            <a:ext cx="8532055" cy="6196819"/>
          </a:xfrm>
          <a:prstGeom prst="roundRect">
            <a:avLst>
              <a:gd name="adj" fmla="val 2081"/>
            </a:avLst>
          </a:prstGeom>
          <a:gradFill>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Скругленный прямоугольник 10"/>
          <p:cNvSpPr/>
          <p:nvPr/>
        </p:nvSpPr>
        <p:spPr bwMode="auto">
          <a:xfrm>
            <a:off x="418596" y="434162"/>
            <a:ext cx="8306809" cy="4341329"/>
          </a:xfrm>
          <a:prstGeom prst="roundRect">
            <a:avLst>
              <a:gd name="adj" fmla="val 2127"/>
            </a:avLst>
          </a:prstGeom>
          <a:gradFill>
            <a:gsLst>
              <a:gs pos="0">
                <a:schemeClr val="bg1">
                  <a:tint val="75000"/>
                  <a:satMod val="150000"/>
                </a:schemeClr>
              </a:gs>
              <a:gs pos="55000">
                <a:schemeClr val="bg1">
                  <a:shade val="75000"/>
                  <a:satMod val="100000"/>
                </a:schemeClr>
              </a:gs>
              <a:gs pos="100000">
                <a:schemeClr val="bg1">
                  <a:shade val="35000"/>
                  <a:satMod val="100000"/>
                </a:schemeClr>
              </a:gs>
            </a:gsLst>
            <a:path path="circle"/>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Заголовок 1"/>
          <p:cNvSpPr>
            <a:spLocks noGrp="1"/>
          </p:cNvSpPr>
          <p:nvPr>
            <p:ph type="title"/>
          </p:nvPr>
        </p:nvSpPr>
        <p:spPr bwMode="auto">
          <a:xfrm>
            <a:off x="468344" y="4928616"/>
            <a:ext cx="8183880" cy="676656"/>
          </a:xfrm>
        </p:spPr>
        <p:txBody>
          <a:bodyPr lIns="91440" bIns="0" anchor="b"/>
          <a:lstStyle>
            <a:lvl1pPr algn="l">
              <a:buNone/>
              <a:defRPr sz="3600" b="0" cap="none">
                <a:solidFill>
                  <a:schemeClr val="bg2">
                    <a:shade val="25000"/>
                  </a:schemeClr>
                </a:solidFill>
              </a:defRPr>
            </a:lvl1pPr>
          </a:lstStyle>
          <a:p>
            <a:pPr>
              <a:defRPr/>
            </a:pPr>
            <a:r>
              <a:rPr lang="ru-RU"/>
              <a:t>Образец заголовка</a:t>
            </a:r>
            <a:endParaRPr lang="en-US"/>
          </a:p>
        </p:txBody>
      </p:sp>
      <p:sp>
        <p:nvSpPr>
          <p:cNvPr id="3" name="Текст 2"/>
          <p:cNvSpPr>
            <a:spLocks noGrp="1"/>
          </p:cNvSpPr>
          <p:nvPr>
            <p:ph type="body" idx="1"/>
          </p:nvPr>
        </p:nvSpPr>
        <p:spPr bwMode="auto">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defRPr/>
            </a:pPr>
            <a:r>
              <a:rPr lang="ru-RU"/>
              <a:t>Образец текста</a:t>
            </a:r>
            <a:endParaRPr/>
          </a:p>
        </p:txBody>
      </p:sp>
      <p:sp>
        <p:nvSpPr>
          <p:cNvPr id="4" name="Дата 3"/>
          <p:cNvSpPr>
            <a:spLocks noGrp="1"/>
          </p:cNvSpPr>
          <p:nvPr>
            <p:ph type="dt" sz="half" idx="10"/>
          </p:nvPr>
        </p:nvSpPr>
        <p:spPr bwMode="auto"/>
        <p:txBody>
          <a:bodyPr/>
          <a:lstStyle/>
          <a:p>
            <a:pPr>
              <a:defRPr/>
            </a:pPr>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EB7F44EE-F995-4260-8785-5A380E29AD1F}" type="slidenum">
              <a:rPr lang="ru-RU"/>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Два объекта">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endParaRPr lang="en-US"/>
          </a:p>
        </p:txBody>
      </p:sp>
      <p:sp>
        <p:nvSpPr>
          <p:cNvPr id="3" name="Содержимое 2"/>
          <p:cNvSpPr>
            <a:spLocks noGrp="1"/>
          </p:cNvSpPr>
          <p:nvPr>
            <p:ph sz="half" idx="1"/>
          </p:nvPr>
        </p:nvSpPr>
        <p:spPr bwMode="auto">
          <a:xfrm>
            <a:off x="514351" y="530352"/>
            <a:ext cx="3931920" cy="4389120"/>
          </a:xfrm>
        </p:spPr>
        <p:txBody>
          <a:bodyPr/>
          <a:lstStyle>
            <a:lvl1pPr>
              <a:defRPr sz="2600"/>
            </a:lvl1pPr>
            <a:lvl2pPr>
              <a:defRPr sz="2200"/>
            </a:lvl2pPr>
            <a:lvl3pPr>
              <a:defRPr sz="2000"/>
            </a:lvl3pPr>
            <a:lvl4pPr>
              <a:defRPr sz="1800"/>
            </a:lvl4pPr>
            <a:lvl5pPr>
              <a:defRPr sz="1800"/>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Содержимое 3"/>
          <p:cNvSpPr>
            <a:spLocks noGrp="1"/>
          </p:cNvSpPr>
          <p:nvPr>
            <p:ph sz="half" idx="2"/>
          </p:nvPr>
        </p:nvSpPr>
        <p:spPr bwMode="auto">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5" name="Дата 4"/>
          <p:cNvSpPr>
            <a:spLocks noGrp="1"/>
          </p:cNvSpPr>
          <p:nvPr>
            <p:ph type="dt" sz="half" idx="10"/>
          </p:nvPr>
        </p:nvSpPr>
        <p:spPr bwMode="auto"/>
        <p:txBody>
          <a:bodyPr/>
          <a:lstStyle/>
          <a:p>
            <a:pPr>
              <a:defRPr/>
            </a:pPr>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FC48D4C8-E0B0-430A-8665-93FD639CE0B4}" type="slidenum">
              <a:rPr lang="ru-RU"/>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Сравнение">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502920" y="4983480"/>
            <a:ext cx="8183880" cy="1051560"/>
          </a:xfrm>
        </p:spPr>
        <p:txBody>
          <a:bodyPr anchor="b"/>
          <a:lstStyle>
            <a:lvl1pPr>
              <a:defRPr b="1"/>
            </a:lvl1pPr>
          </a:lstStyle>
          <a:p>
            <a:pPr>
              <a:defRPr/>
            </a:pPr>
            <a:r>
              <a:rPr lang="ru-RU"/>
              <a:t>Образец заголовка</a:t>
            </a:r>
            <a:endParaRPr lang="en-US"/>
          </a:p>
        </p:txBody>
      </p:sp>
      <p:sp>
        <p:nvSpPr>
          <p:cNvPr id="3" name="Текст 2"/>
          <p:cNvSpPr>
            <a:spLocks noGrp="1"/>
          </p:cNvSpPr>
          <p:nvPr>
            <p:ph type="body" idx="1"/>
          </p:nvPr>
        </p:nvSpPr>
        <p:spPr bwMode="auto">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defRPr/>
            </a:pPr>
            <a:r>
              <a:rPr lang="ru-RU"/>
              <a:t>Образец текста</a:t>
            </a:r>
            <a:endParaRPr/>
          </a:p>
        </p:txBody>
      </p:sp>
      <p:sp>
        <p:nvSpPr>
          <p:cNvPr id="4" name="Текст 3"/>
          <p:cNvSpPr>
            <a:spLocks noGrp="1"/>
          </p:cNvSpPr>
          <p:nvPr>
            <p:ph type="body" sz="half" idx="3"/>
          </p:nvPr>
        </p:nvSpPr>
        <p:spPr bwMode="auto">
          <a:xfrm>
            <a:off x="4652168"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defRPr/>
            </a:pPr>
            <a:r>
              <a:rPr lang="ru-RU"/>
              <a:t>Образец текста</a:t>
            </a:r>
            <a:endParaRPr/>
          </a:p>
        </p:txBody>
      </p:sp>
      <p:sp>
        <p:nvSpPr>
          <p:cNvPr id="5" name="Содержимое 4"/>
          <p:cNvSpPr>
            <a:spLocks noGrp="1"/>
          </p:cNvSpPr>
          <p:nvPr>
            <p:ph sz="quarter" idx="2"/>
          </p:nvPr>
        </p:nvSpPr>
        <p:spPr bwMode="auto">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6" name="Содержимое 5"/>
          <p:cNvSpPr>
            <a:spLocks noGrp="1"/>
          </p:cNvSpPr>
          <p:nvPr>
            <p:ph sz="quarter" idx="4"/>
          </p:nvPr>
        </p:nvSpPr>
        <p:spPr bwMode="auto">
          <a:xfrm>
            <a:off x="4652168"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7" name="Дата 6"/>
          <p:cNvSpPr>
            <a:spLocks noGrp="1"/>
          </p:cNvSpPr>
          <p:nvPr>
            <p:ph type="dt" sz="half" idx="10"/>
          </p:nvPr>
        </p:nvSpPr>
        <p:spPr bwMode="auto"/>
        <p:txBody>
          <a:bodyPr/>
          <a:lstStyle/>
          <a:p>
            <a:pPr>
              <a:defRPr/>
            </a:pPr>
            <a:endParaRPr lang="ru-RU"/>
          </a:p>
        </p:txBody>
      </p:sp>
      <p:sp>
        <p:nvSpPr>
          <p:cNvPr id="8" name="Нижний колонтитул 7"/>
          <p:cNvSpPr>
            <a:spLocks noGrp="1"/>
          </p:cNvSpPr>
          <p:nvPr>
            <p:ph type="ftr" sz="quarter" idx="11"/>
          </p:nvPr>
        </p:nvSpPr>
        <p:spPr bwMode="auto"/>
        <p:txBody>
          <a:bodyPr/>
          <a:lstStyle/>
          <a:p>
            <a:pPr>
              <a:defRPr/>
            </a:pPr>
            <a:endParaRPr lang="ru-RU"/>
          </a:p>
        </p:txBody>
      </p:sp>
      <p:sp>
        <p:nvSpPr>
          <p:cNvPr id="9" name="Номер слайда 8"/>
          <p:cNvSpPr>
            <a:spLocks noGrp="1"/>
          </p:cNvSpPr>
          <p:nvPr>
            <p:ph type="sldNum" sz="quarter" idx="12"/>
          </p:nvPr>
        </p:nvSpPr>
        <p:spPr bwMode="auto"/>
        <p:txBody>
          <a:bodyPr/>
          <a:lstStyle/>
          <a:p>
            <a:pPr>
              <a:defRPr/>
            </a:pPr>
            <a:fld id="{7EE0C5BC-F4A5-4386-A9CE-E5DA8952D846}" type="slidenum">
              <a:rPr lang="ru-RU"/>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Только заголовок">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endParaRPr lang="en-US"/>
          </a:p>
        </p:txBody>
      </p:sp>
      <p:sp>
        <p:nvSpPr>
          <p:cNvPr id="3" name="Дата 2"/>
          <p:cNvSpPr>
            <a:spLocks noGrp="1"/>
          </p:cNvSpPr>
          <p:nvPr>
            <p:ph type="dt" sz="half" idx="10"/>
          </p:nvPr>
        </p:nvSpPr>
        <p:spPr bwMode="auto"/>
        <p:txBody>
          <a:bodyPr/>
          <a:lstStyle/>
          <a:p>
            <a:pPr>
              <a:defRPr/>
            </a:pPr>
            <a:endParaRPr lang="ru-RU"/>
          </a:p>
        </p:txBody>
      </p:sp>
      <p:sp>
        <p:nvSpPr>
          <p:cNvPr id="4" name="Нижний колонтитул 3"/>
          <p:cNvSpPr>
            <a:spLocks noGrp="1"/>
          </p:cNvSpPr>
          <p:nvPr>
            <p:ph type="ftr" sz="quarter" idx="11"/>
          </p:nvPr>
        </p:nvSpPr>
        <p:spPr bwMode="auto"/>
        <p:txBody>
          <a:bodyPr/>
          <a:lstStyle/>
          <a:p>
            <a:pPr>
              <a:defRPr/>
            </a:pPr>
            <a:endParaRPr lang="ru-RU"/>
          </a:p>
        </p:txBody>
      </p:sp>
      <p:sp>
        <p:nvSpPr>
          <p:cNvPr id="5" name="Номер слайда 4"/>
          <p:cNvSpPr>
            <a:spLocks noGrp="1"/>
          </p:cNvSpPr>
          <p:nvPr>
            <p:ph type="sldNum" sz="quarter" idx="12"/>
          </p:nvPr>
        </p:nvSpPr>
        <p:spPr bwMode="auto"/>
        <p:txBody>
          <a:bodyPr/>
          <a:lstStyle/>
          <a:p>
            <a:pPr>
              <a:defRPr/>
            </a:pPr>
            <a:fld id="{C15AD856-3D86-458C-B00A-F7E0F9F55667}" type="slidenum">
              <a:rPr lang="ru-RU"/>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userDrawn="1">
  <p:cSld name="Пустой слайд">
    <p:spTree>
      <p:nvGrpSpPr>
        <p:cNvPr id="1" name=""/>
        <p:cNvGrpSpPr/>
        <p:nvPr/>
      </p:nvGrpSpPr>
      <p:grpSpPr bwMode="auto">
        <a:xfrm>
          <a:off x="0" y="0"/>
          <a:ext cx="0" cy="0"/>
          <a:chOff x="0" y="0"/>
          <a:chExt cx="0" cy="0"/>
        </a:xfrm>
      </p:grpSpPr>
      <p:sp>
        <p:nvSpPr>
          <p:cNvPr id="7" name="Скругленный прямоугольник 6"/>
          <p:cNvSpPr/>
          <p:nvPr/>
        </p:nvSpPr>
        <p:spPr bwMode="auto">
          <a:xfrm>
            <a:off x="304800" y="329184"/>
            <a:ext cx="8532055" cy="6196819"/>
          </a:xfrm>
          <a:prstGeom prst="roundRect">
            <a:avLst>
              <a:gd name="adj" fmla="val 2081"/>
            </a:avLst>
          </a:prstGeom>
          <a:gradFill>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Дата 1"/>
          <p:cNvSpPr>
            <a:spLocks noGrp="1"/>
          </p:cNvSpPr>
          <p:nvPr>
            <p:ph type="dt" sz="half" idx="10"/>
          </p:nvPr>
        </p:nvSpPr>
        <p:spPr bwMode="auto"/>
        <p:txBody>
          <a:bodyPr/>
          <a:lstStyle/>
          <a:p>
            <a:pPr>
              <a:defRPr/>
            </a:pPr>
            <a:endParaRPr lang="ru-RU"/>
          </a:p>
        </p:txBody>
      </p:sp>
      <p:sp>
        <p:nvSpPr>
          <p:cNvPr id="3" name="Нижний колонтитул 2"/>
          <p:cNvSpPr>
            <a:spLocks noGrp="1"/>
          </p:cNvSpPr>
          <p:nvPr>
            <p:ph type="ftr" sz="quarter" idx="11"/>
          </p:nvPr>
        </p:nvSpPr>
        <p:spPr bwMode="auto"/>
        <p:txBody>
          <a:bodyPr/>
          <a:lstStyle/>
          <a:p>
            <a:pPr>
              <a:defRPr/>
            </a:pPr>
            <a:endParaRPr lang="ru-RU"/>
          </a:p>
        </p:txBody>
      </p:sp>
      <p:sp>
        <p:nvSpPr>
          <p:cNvPr id="4" name="Номер слайда 3"/>
          <p:cNvSpPr>
            <a:spLocks noGrp="1"/>
          </p:cNvSpPr>
          <p:nvPr>
            <p:ph type="sldNum" sz="quarter" idx="12"/>
          </p:nvPr>
        </p:nvSpPr>
        <p:spPr bwMode="auto"/>
        <p:txBody>
          <a:bodyPr/>
          <a:lstStyle/>
          <a:p>
            <a:pPr>
              <a:defRPr/>
            </a:pPr>
            <a:fld id="{FD61158E-3E65-4A91-971B-320A3F6D23EB}" type="slidenum">
              <a:rPr lang="ru-RU"/>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Объект с подписью">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5538784" y="533400"/>
            <a:ext cx="2971800" cy="914400"/>
          </a:xfrm>
        </p:spPr>
        <p:txBody>
          <a:bodyPr anchor="b"/>
          <a:lstStyle>
            <a:lvl1pPr algn="l">
              <a:buNone/>
              <a:defRPr sz="2200" b="1">
                <a:solidFill>
                  <a:schemeClr val="accent1"/>
                </a:solidFill>
              </a:defRPr>
            </a:lvl1pPr>
          </a:lstStyle>
          <a:p>
            <a:pPr>
              <a:defRPr/>
            </a:pPr>
            <a:r>
              <a:rPr lang="ru-RU"/>
              <a:t>Образец заголовка</a:t>
            </a:r>
            <a:endParaRPr lang="en-US"/>
          </a:p>
        </p:txBody>
      </p:sp>
      <p:sp>
        <p:nvSpPr>
          <p:cNvPr id="3" name="Текст 2"/>
          <p:cNvSpPr>
            <a:spLocks noGrp="1"/>
          </p:cNvSpPr>
          <p:nvPr>
            <p:ph type="body" idx="2"/>
          </p:nvPr>
        </p:nvSpPr>
        <p:spPr bwMode="auto">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Содержимое 3"/>
          <p:cNvSpPr>
            <a:spLocks noGrp="1"/>
          </p:cNvSpPr>
          <p:nvPr>
            <p:ph sz="half" idx="1"/>
          </p:nvPr>
        </p:nvSpPr>
        <p:spPr bwMode="auto">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5" name="Дата 4"/>
          <p:cNvSpPr>
            <a:spLocks noGrp="1"/>
          </p:cNvSpPr>
          <p:nvPr>
            <p:ph type="dt" sz="half" idx="10"/>
          </p:nvPr>
        </p:nvSpPr>
        <p:spPr bwMode="auto"/>
        <p:txBody>
          <a:bodyPr/>
          <a:lstStyle/>
          <a:p>
            <a:pPr>
              <a:defRPr/>
            </a:pPr>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62A61CF4-3FB7-43C4-A4F0-32701FCDB022}" type="slidenum">
              <a:rPr lang="ru-RU"/>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Рисунок с подписью">
    <p:spTree>
      <p:nvGrpSpPr>
        <p:cNvPr id="1" name=""/>
        <p:cNvGrpSpPr/>
        <p:nvPr/>
      </p:nvGrpSpPr>
      <p:grpSpPr bwMode="auto">
        <a:xfrm>
          <a:off x="0" y="0"/>
          <a:ext cx="0" cy="0"/>
          <a:chOff x="0" y="0"/>
          <a:chExt cx="0" cy="0"/>
        </a:xfrm>
      </p:grpSpPr>
      <p:sp>
        <p:nvSpPr>
          <p:cNvPr id="15" name="Скругленный прямоугольник 14"/>
          <p:cNvSpPr/>
          <p:nvPr/>
        </p:nvSpPr>
        <p:spPr bwMode="auto">
          <a:xfrm>
            <a:off x="304800" y="329184"/>
            <a:ext cx="8532055" cy="6196819"/>
          </a:xfrm>
          <a:prstGeom prst="roundRect">
            <a:avLst>
              <a:gd name="adj" fmla="val 2081"/>
            </a:avLst>
          </a:prstGeom>
          <a:gradFill>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Прямоугольник с одним скругленным углом 10"/>
          <p:cNvSpPr/>
          <p:nvPr/>
        </p:nvSpPr>
        <p:spPr bwMode="auto">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Заголовок 1"/>
          <p:cNvSpPr>
            <a:spLocks noGrp="1"/>
          </p:cNvSpPr>
          <p:nvPr>
            <p:ph type="title"/>
          </p:nvPr>
        </p:nvSpPr>
        <p:spPr bwMode="auto">
          <a:xfrm>
            <a:off x="457200" y="5012056"/>
            <a:ext cx="8229600" cy="1051560"/>
          </a:xfrm>
        </p:spPr>
        <p:txBody>
          <a:bodyPr anchor="t"/>
          <a:lstStyle>
            <a:lvl1pPr algn="l">
              <a:buNone/>
              <a:defRPr sz="3600" b="0">
                <a:solidFill>
                  <a:schemeClr val="bg2">
                    <a:shade val="25000"/>
                  </a:schemeClr>
                </a:solidFill>
              </a:defRPr>
            </a:lvl1pPr>
          </a:lstStyle>
          <a:p>
            <a:pPr>
              <a:defRPr/>
            </a:pPr>
            <a:r>
              <a:rPr lang="ru-RU"/>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5" name="Дата 4"/>
          <p:cNvSpPr>
            <a:spLocks noGrp="1"/>
          </p:cNvSpPr>
          <p:nvPr>
            <p:ph type="dt" sz="half" idx="10"/>
          </p:nvPr>
        </p:nvSpPr>
        <p:spPr bwMode="auto"/>
        <p:txBody>
          <a:bodyPr/>
          <a:lstStyle/>
          <a:p>
            <a:pPr>
              <a:defRPr/>
            </a:pPr>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F4C44713-11A9-4D09-8B66-2D89907FC4AA}" type="slidenum">
              <a:rPr lang="ru-RU"/>
              <a:t>‹#›</a:t>
            </a:fld>
            <a:endParaRPr lang="ru-RU"/>
          </a:p>
        </p:txBody>
      </p:sp>
      <p:sp>
        <p:nvSpPr>
          <p:cNvPr id="3" name="Рисунок 2"/>
          <p:cNvSpPr>
            <a:spLocks noGrp="1"/>
          </p:cNvSpPr>
          <p:nvPr>
            <p:ph type="pic" idx="1"/>
          </p:nvPr>
        </p:nvSpPr>
        <p:spPr bwMode="auto">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pPr>
              <a:defRPr/>
            </a:pPr>
            <a:r>
              <a:rPr lang="ru-RU"/>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bwMode="auto">
        <a:xfrm>
          <a:off x="0" y="0"/>
          <a:ext cx="0" cy="0"/>
          <a:chOff x="0" y="0"/>
          <a:chExt cx="0" cy="0"/>
        </a:xfrm>
      </p:grpSpPr>
      <p:sp>
        <p:nvSpPr>
          <p:cNvPr id="7" name="Скругленный прямоугольник 6"/>
          <p:cNvSpPr/>
          <p:nvPr/>
        </p:nvSpPr>
        <p:spPr bwMode="auto">
          <a:xfrm>
            <a:off x="304800" y="329184"/>
            <a:ext cx="8532055" cy="6196819"/>
          </a:xfrm>
          <a:prstGeom prst="roundRect">
            <a:avLst>
              <a:gd name="adj" fmla="val 2081"/>
            </a:avLst>
          </a:prstGeom>
          <a:gradFill>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Скругленный прямоугольник 8"/>
          <p:cNvSpPr/>
          <p:nvPr/>
        </p:nvSpPr>
        <p:spPr bwMode="auto">
          <a:xfrm>
            <a:off x="418596" y="434162"/>
            <a:ext cx="8306809" cy="5486400"/>
          </a:xfrm>
          <a:prstGeom prst="roundRect">
            <a:avLst>
              <a:gd name="adj" fmla="val 2127"/>
            </a:avLst>
          </a:prstGeom>
          <a:gradFill>
            <a:gsLst>
              <a:gs pos="0">
                <a:schemeClr val="bg1">
                  <a:tint val="75000"/>
                  <a:satMod val="150000"/>
                </a:schemeClr>
              </a:gs>
              <a:gs pos="55000">
                <a:schemeClr val="bg1">
                  <a:shade val="75000"/>
                  <a:satMod val="100000"/>
                </a:schemeClr>
              </a:gs>
              <a:gs pos="100000">
                <a:schemeClr val="bg1">
                  <a:shade val="35000"/>
                  <a:satMod val="100000"/>
                </a:schemeClr>
              </a:gs>
            </a:gsLst>
            <a:path path="circle"/>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Заголовок 12"/>
          <p:cNvSpPr>
            <a:spLocks noGrp="1"/>
          </p:cNvSpPr>
          <p:nvPr>
            <p:ph type="title"/>
          </p:nvPr>
        </p:nvSpPr>
        <p:spPr bwMode="auto">
          <a:xfrm>
            <a:off x="502920" y="4985590"/>
            <a:ext cx="8183880" cy="1051560"/>
          </a:xfrm>
          <a:prstGeom prst="rect">
            <a:avLst/>
          </a:prstGeom>
        </p:spPr>
        <p:txBody>
          <a:bodyPr vert="horz" anchor="b">
            <a:normAutofit/>
          </a:bodyPr>
          <a:lstStyle/>
          <a:p>
            <a:pPr>
              <a:defRPr/>
            </a:pPr>
            <a:r>
              <a:rPr lang="ru-RU"/>
              <a:t>Образец заголовка</a:t>
            </a:r>
            <a:endParaRPr lang="en-US"/>
          </a:p>
        </p:txBody>
      </p:sp>
      <p:sp>
        <p:nvSpPr>
          <p:cNvPr id="4" name="Текст 3"/>
          <p:cNvSpPr>
            <a:spLocks noGrp="1"/>
          </p:cNvSpPr>
          <p:nvPr>
            <p:ph type="body" idx="1"/>
          </p:nvPr>
        </p:nvSpPr>
        <p:spPr bwMode="auto">
          <a:xfrm>
            <a:off x="502920" y="530352"/>
            <a:ext cx="8183880" cy="4187952"/>
          </a:xfrm>
          <a:prstGeom prst="rect">
            <a:avLst/>
          </a:prstGeom>
        </p:spPr>
        <p:txBody>
          <a:bodyPr vert="horz" lIns="182880" tIns="9144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25" name="Дата 24"/>
          <p:cNvSpPr>
            <a:spLocks noGrp="1"/>
          </p:cNvSpPr>
          <p:nvPr>
            <p:ph type="dt" sz="half" idx="2"/>
          </p:nvPr>
        </p:nvSpPr>
        <p:spPr bwMode="auto">
          <a:xfrm>
            <a:off x="3776328" y="6111875"/>
            <a:ext cx="2286000" cy="365125"/>
          </a:xfrm>
          <a:prstGeom prst="rect">
            <a:avLst/>
          </a:prstGeom>
        </p:spPr>
        <p:txBody>
          <a:bodyPr vert="horz" anchor="b"/>
          <a:lstStyle>
            <a:lvl1pPr algn="r">
              <a:defRPr sz="1000">
                <a:solidFill>
                  <a:schemeClr val="bg2">
                    <a:shade val="50000"/>
                  </a:schemeClr>
                </a:solidFill>
              </a:defRPr>
            </a:lvl1pPr>
          </a:lstStyle>
          <a:p>
            <a:pPr>
              <a:defRPr/>
            </a:pPr>
            <a:endParaRPr lang="ru-RU"/>
          </a:p>
        </p:txBody>
      </p:sp>
      <p:sp>
        <p:nvSpPr>
          <p:cNvPr id="18" name="Нижний колонтитул 17"/>
          <p:cNvSpPr>
            <a:spLocks noGrp="1"/>
          </p:cNvSpPr>
          <p:nvPr>
            <p:ph type="ftr" sz="quarter" idx="3"/>
          </p:nvPr>
        </p:nvSpPr>
        <p:spPr bwMode="auto">
          <a:xfrm>
            <a:off x="6062328" y="6111875"/>
            <a:ext cx="2286000" cy="365125"/>
          </a:xfrm>
          <a:prstGeom prst="rect">
            <a:avLst/>
          </a:prstGeom>
        </p:spPr>
        <p:txBody>
          <a:bodyPr vert="horz" anchor="b"/>
          <a:lstStyle>
            <a:lvl1pPr algn="l">
              <a:defRPr sz="1000">
                <a:solidFill>
                  <a:schemeClr val="bg2">
                    <a:shade val="50000"/>
                  </a:schemeClr>
                </a:solidFill>
              </a:defRPr>
            </a:lvl1pPr>
          </a:lstStyle>
          <a:p>
            <a:pPr>
              <a:defRPr/>
            </a:pPr>
            <a:endParaRPr lang="ru-RU"/>
          </a:p>
        </p:txBody>
      </p:sp>
      <p:sp>
        <p:nvSpPr>
          <p:cNvPr id="5" name="Номер слайда 4"/>
          <p:cNvSpPr>
            <a:spLocks noGrp="1"/>
          </p:cNvSpPr>
          <p:nvPr>
            <p:ph type="sldNum" sz="quarter" idx="4"/>
          </p:nvPr>
        </p:nvSpPr>
        <p:spPr bwMode="auto">
          <a:xfrm>
            <a:off x="8348328" y="6111875"/>
            <a:ext cx="457200" cy="365125"/>
          </a:xfrm>
          <a:prstGeom prst="rect">
            <a:avLst/>
          </a:prstGeom>
        </p:spPr>
        <p:txBody>
          <a:bodyPr vert="horz" anchor="b"/>
          <a:lstStyle>
            <a:lvl1pPr algn="r">
              <a:defRPr sz="1000">
                <a:solidFill>
                  <a:schemeClr val="bg2">
                    <a:shade val="50000"/>
                  </a:schemeClr>
                </a:solidFill>
              </a:defRPr>
            </a:lvl1pPr>
          </a:lstStyle>
          <a:p>
            <a:pPr>
              <a:defRPr/>
            </a:pPr>
            <a:fld id="{84BC1CA8-13BC-4303-A8DF-850CEE2B3106}" type="slidenum">
              <a:rPr lang="ru-RU"/>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a:spcBef>
          <a:spcPts val="0"/>
        </a:spcBef>
        <a:buNone/>
        <a:defRPr sz="3600" b="1">
          <a:solidFill>
            <a:schemeClr val="accent1">
              <a:tint val="88000"/>
              <a:satMod val="150000"/>
            </a:schemeClr>
          </a:solidFill>
          <a:latin typeface="+mj-lt"/>
          <a:ea typeface="+mj-ea"/>
          <a:cs typeface="+mj-cs"/>
        </a:defRPr>
      </a:lvl1pPr>
    </p:titleStyle>
    <p:bodyStyle>
      <a:lvl1pPr marL="265176" indent="-265176" algn="l">
        <a:spcBef>
          <a:spcPts val="250"/>
        </a:spcBef>
        <a:buClr>
          <a:schemeClr val="accent1"/>
        </a:buClr>
        <a:buSzPct val="80000"/>
        <a:buFont typeface="Wingdings 2"/>
        <a:buChar char=""/>
        <a:defRPr sz="2800">
          <a:solidFill>
            <a:schemeClr val="tx1"/>
          </a:solidFill>
          <a:latin typeface="+mn-lt"/>
          <a:ea typeface="+mn-ea"/>
          <a:cs typeface="+mn-cs"/>
        </a:defRPr>
      </a:lvl1pPr>
      <a:lvl2pPr marL="548640" indent="-201168" algn="l">
        <a:spcBef>
          <a:spcPts val="250"/>
        </a:spcBef>
        <a:buClr>
          <a:schemeClr val="accent1"/>
        </a:buClr>
        <a:buSzPct val="100000"/>
        <a:buFont typeface="Verdana"/>
        <a:buChar char="◦"/>
        <a:defRPr sz="2400">
          <a:solidFill>
            <a:schemeClr val="tx1"/>
          </a:solidFill>
          <a:latin typeface="+mn-lt"/>
          <a:ea typeface="+mn-ea"/>
          <a:cs typeface="+mn-cs"/>
        </a:defRPr>
      </a:lvl2pPr>
      <a:lvl3pPr marL="786384" indent="-182880" algn="l">
        <a:spcBef>
          <a:spcPts val="250"/>
        </a:spcBef>
        <a:buClr>
          <a:schemeClr val="accent2">
            <a:tint val="85000"/>
            <a:satMod val="285000"/>
          </a:schemeClr>
        </a:buClr>
        <a:buSzPct val="100000"/>
        <a:buFont typeface="Wingdings 2"/>
        <a:buChar char=""/>
        <a:defRPr sz="2200">
          <a:solidFill>
            <a:schemeClr val="tx1"/>
          </a:solidFill>
          <a:latin typeface="+mn-lt"/>
          <a:ea typeface="+mn-ea"/>
          <a:cs typeface="+mn-cs"/>
        </a:defRPr>
      </a:lvl3pPr>
      <a:lvl4pPr marL="1024128" indent="-182880" algn="l">
        <a:spcBef>
          <a:spcPts val="230"/>
        </a:spcBef>
        <a:buClr>
          <a:schemeClr val="accent2">
            <a:tint val="85000"/>
            <a:satMod val="285000"/>
          </a:schemeClr>
        </a:buClr>
        <a:buSzPct val="112000"/>
        <a:buFont typeface="Verdana"/>
        <a:buChar char="◦"/>
        <a:defRPr sz="1900">
          <a:solidFill>
            <a:schemeClr val="tx1"/>
          </a:solidFill>
          <a:latin typeface="+mn-lt"/>
          <a:ea typeface="+mn-ea"/>
          <a:cs typeface="+mn-cs"/>
        </a:defRPr>
      </a:lvl4pPr>
      <a:lvl5pPr marL="1280160" indent="-182880" algn="l">
        <a:spcBef>
          <a:spcPts val="250"/>
        </a:spcBef>
        <a:buClr>
          <a:schemeClr val="accent3">
            <a:tint val="85000"/>
            <a:satMod val="275000"/>
          </a:schemeClr>
        </a:buClr>
        <a:buSzPct val="100000"/>
        <a:buFont typeface="Wingdings 2"/>
        <a:buChar char=""/>
        <a:defRPr sz="1800">
          <a:solidFill>
            <a:schemeClr val="tx1"/>
          </a:solidFill>
          <a:latin typeface="+mn-lt"/>
          <a:ea typeface="+mn-ea"/>
          <a:cs typeface="+mn-cs"/>
        </a:defRPr>
      </a:lvl5pPr>
      <a:lvl6pPr marL="1490472" indent="-182880" algn="l">
        <a:spcBef>
          <a:spcPts val="250"/>
        </a:spcBef>
        <a:buClr>
          <a:schemeClr val="accent3">
            <a:tint val="85000"/>
            <a:satMod val="275000"/>
          </a:schemeClr>
        </a:buClr>
        <a:buSzPct val="100000"/>
        <a:buFont typeface="Verdana"/>
        <a:buChar char="◦"/>
        <a:defRPr sz="1700">
          <a:solidFill>
            <a:schemeClr val="tx1"/>
          </a:solidFill>
          <a:latin typeface="+mn-lt"/>
          <a:ea typeface="+mn-ea"/>
          <a:cs typeface="+mn-cs"/>
        </a:defRPr>
      </a:lvl6pPr>
      <a:lvl7pPr marL="1700784" indent="-182880" algn="l">
        <a:spcBef>
          <a:spcPts val="255"/>
        </a:spcBef>
        <a:buClr>
          <a:schemeClr val="accent3">
            <a:tint val="85000"/>
            <a:satMod val="275000"/>
          </a:schemeClr>
        </a:buClr>
        <a:buSzPct val="100000"/>
        <a:buFont typeface="Wingdings 2"/>
        <a:buChar char=""/>
        <a:defRPr sz="1500">
          <a:solidFill>
            <a:schemeClr val="tx1"/>
          </a:solidFill>
          <a:latin typeface="+mn-lt"/>
          <a:ea typeface="+mn-ea"/>
          <a:cs typeface="+mn-cs"/>
        </a:defRPr>
      </a:lvl7pPr>
      <a:lvl8pPr marL="1920240" indent="-182880" algn="l">
        <a:spcBef>
          <a:spcPts val="257"/>
        </a:spcBef>
        <a:buClr>
          <a:schemeClr val="accent3">
            <a:tint val="85000"/>
            <a:satMod val="275000"/>
          </a:schemeClr>
        </a:buClr>
        <a:buSzPct val="100000"/>
        <a:buFont typeface="Verdana"/>
        <a:buChar char="◦"/>
        <a:defRPr sz="1500">
          <a:solidFill>
            <a:schemeClr val="tx1"/>
          </a:solidFill>
          <a:latin typeface="+mn-lt"/>
          <a:ea typeface="+mn-ea"/>
          <a:cs typeface="+mn-cs"/>
        </a:defRPr>
      </a:lvl8pPr>
      <a:lvl9pPr marL="2148840" indent="-182880" algn="l">
        <a:spcBef>
          <a:spcPts val="255"/>
        </a:spcBef>
        <a:buClr>
          <a:schemeClr val="accent3">
            <a:tint val="85000"/>
            <a:satMod val="275000"/>
          </a:schemeClr>
        </a:buClr>
        <a:buSzPct val="100000"/>
        <a:buFont typeface="Wingdings 2"/>
        <a:buChar char=""/>
        <a:defRPr sz="1500">
          <a:solidFill>
            <a:schemeClr val="tx1"/>
          </a:solidFill>
          <a:latin typeface="+mn-lt"/>
          <a:ea typeface="+mn-ea"/>
          <a:cs typeface="+mn-cs"/>
        </a:defRPr>
      </a:lvl9pPr>
    </p:bodyStyle>
    <p:otherStyle>
      <a:lvl1pPr marL="0" algn="l">
        <a:defRPr>
          <a:solidFill>
            <a:schemeClr val="tx1"/>
          </a:solidFill>
          <a:latin typeface="+mn-lt"/>
          <a:ea typeface="+mn-ea"/>
          <a:cs typeface="+mn-cs"/>
        </a:defRPr>
      </a:lvl1pPr>
      <a:lvl2pPr marL="457200" algn="l">
        <a:defRPr>
          <a:solidFill>
            <a:schemeClr val="tx1"/>
          </a:solidFill>
          <a:latin typeface="+mn-lt"/>
          <a:ea typeface="+mn-ea"/>
          <a:cs typeface="+mn-cs"/>
        </a:defRPr>
      </a:lvl2pPr>
      <a:lvl3pPr marL="914400" algn="l">
        <a:defRPr>
          <a:solidFill>
            <a:schemeClr val="tx1"/>
          </a:solidFill>
          <a:latin typeface="+mn-lt"/>
          <a:ea typeface="+mn-ea"/>
          <a:cs typeface="+mn-cs"/>
        </a:defRPr>
      </a:lvl3pPr>
      <a:lvl4pPr marL="1371600" algn="l">
        <a:defRPr>
          <a:solidFill>
            <a:schemeClr val="tx1"/>
          </a:solidFill>
          <a:latin typeface="+mn-lt"/>
          <a:ea typeface="+mn-ea"/>
          <a:cs typeface="+mn-cs"/>
        </a:defRPr>
      </a:lvl4pPr>
      <a:lvl5pPr marL="1828800" algn="l">
        <a:defRPr>
          <a:solidFill>
            <a:schemeClr val="tx1"/>
          </a:solidFill>
          <a:latin typeface="+mn-lt"/>
          <a:ea typeface="+mn-ea"/>
          <a:cs typeface="+mn-cs"/>
        </a:defRPr>
      </a:lvl5pPr>
      <a:lvl6pPr marL="2286000" algn="l">
        <a:defRPr>
          <a:solidFill>
            <a:schemeClr val="tx1"/>
          </a:solidFill>
          <a:latin typeface="+mn-lt"/>
          <a:ea typeface="+mn-ea"/>
          <a:cs typeface="+mn-cs"/>
        </a:defRPr>
      </a:lvl6pPr>
      <a:lvl7pPr marL="2743200" algn="l">
        <a:defRPr>
          <a:solidFill>
            <a:schemeClr val="tx1"/>
          </a:solidFill>
          <a:latin typeface="+mn-lt"/>
          <a:ea typeface="+mn-ea"/>
          <a:cs typeface="+mn-cs"/>
        </a:defRPr>
      </a:lvl7pPr>
      <a:lvl8pPr marL="3200400" algn="l">
        <a:defRPr>
          <a:solidFill>
            <a:schemeClr val="tx1"/>
          </a:solidFill>
          <a:latin typeface="+mn-lt"/>
          <a:ea typeface="+mn-ea"/>
          <a:cs typeface="+mn-cs"/>
        </a:defRPr>
      </a:lvl8pPr>
      <a:lvl9pPr marL="3657600" algn="l">
        <a:defRPr>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074" name="Rectangle 2"/>
          <p:cNvSpPr>
            <a:spLocks noGrp="1" noChangeArrowheads="1"/>
          </p:cNvSpPr>
          <p:nvPr>
            <p:ph type="ctrTitle"/>
          </p:nvPr>
        </p:nvSpPr>
        <p:spPr bwMode="auto"/>
        <p:txBody>
          <a:bodyPr>
            <a:normAutofit fontScale="90000"/>
          </a:bodyPr>
          <a:lstStyle/>
          <a:p>
            <a:pPr>
              <a:defRPr/>
            </a:pPr>
            <a:r>
              <a:rPr lang="ru-RU" sz="4000" b="1" i="1">
                <a:solidFill>
                  <a:srgbClr val="000000"/>
                </a:solidFill>
              </a:rPr>
              <a:t>Формирование читательской грамотности на уроках естественного цикла</a:t>
            </a:r>
          </a:p>
        </p:txBody>
      </p:sp>
      <p:sp>
        <p:nvSpPr>
          <p:cNvPr id="3075" name="Rectangle 3"/>
          <p:cNvSpPr>
            <a:spLocks noGrp="1" noChangeArrowheads="1"/>
          </p:cNvSpPr>
          <p:nvPr>
            <p:ph type="subTitle" idx="1"/>
          </p:nvPr>
        </p:nvSpPr>
        <p:spPr bwMode="auto">
          <a:xfrm>
            <a:off x="4857752" y="4214818"/>
            <a:ext cx="3929090" cy="1085845"/>
          </a:xfrm>
        </p:spPr>
        <p:txBody>
          <a:bodyPr>
            <a:normAutofit lnSpcReduction="10000"/>
          </a:bodyPr>
          <a:lstStyle/>
          <a:p>
            <a:pPr algn="l">
              <a:lnSpc>
                <a:spcPct val="80000"/>
              </a:lnSpc>
              <a:defRPr/>
            </a:pPr>
            <a:r>
              <a:rPr lang="ru-RU" sz="2400">
                <a:latin typeface="Times New Roman"/>
                <a:cs typeface="Times New Roman"/>
              </a:rPr>
              <a:t>Выполнил : учитель физики школы №7 г.Якутска Мордовской М.А.</a:t>
            </a: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Прямоугольник 1"/>
          <p:cNvSpPr/>
          <p:nvPr/>
        </p:nvSpPr>
        <p:spPr bwMode="auto">
          <a:xfrm>
            <a:off x="1042988" y="908050"/>
            <a:ext cx="7632700" cy="3693255"/>
          </a:xfrm>
          <a:prstGeom prst="rect">
            <a:avLst/>
          </a:prstGeom>
        </p:spPr>
        <p:txBody>
          <a:bodyPr>
            <a:spAutoFit/>
          </a:bodyPr>
          <a:lstStyle/>
          <a:p>
            <a:pPr algn="ctr">
              <a:lnSpc>
                <a:spcPct val="107000"/>
              </a:lnSpc>
              <a:spcAft>
                <a:spcPts val="800"/>
              </a:spcAft>
              <a:defRPr/>
            </a:pPr>
            <a:r>
              <a:rPr lang="ru-RU" sz="3200" b="1" u="sng">
                <a:solidFill>
                  <a:srgbClr val="000000"/>
                </a:solidFill>
                <a:latin typeface="Arial"/>
                <a:ea typeface="Calibri"/>
                <a:cs typeface="Times New Roman"/>
              </a:rPr>
              <a:t>Цели чтения на уроках физики </a:t>
            </a:r>
            <a:endParaRPr lang="ru-RU" b="1">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При проведении исследования в заданиях также учитывается цель чтения. В соответствии с ней подбирается определенный вид текста. Таких целей </a:t>
            </a:r>
            <a:r>
              <a:rPr lang="ru-RU" u="sng">
                <a:solidFill>
                  <a:srgbClr val="000000"/>
                </a:solidFill>
                <a:latin typeface="Arial"/>
                <a:ea typeface="Calibri"/>
                <a:cs typeface="Times New Roman"/>
              </a:rPr>
              <a:t>насчитывают несколько</a:t>
            </a:r>
            <a:r>
              <a:rPr lang="ru-RU">
                <a:solidFill>
                  <a:srgbClr val="000000"/>
                </a:solidFill>
                <a:latin typeface="Arial"/>
                <a:ea typeface="Calibri"/>
                <a:cs typeface="Times New Roman"/>
              </a:rPr>
              <a:t>:</a:t>
            </a:r>
            <a:endParaRPr lang="ru-RU" sz="1800">
              <a:latin typeface="Calibri"/>
              <a:ea typeface="Calibri"/>
              <a:cs typeface="Times New Roman"/>
            </a:endParaRPr>
          </a:p>
          <a:p>
            <a:pPr marL="342900" indent="-342900">
              <a:lnSpc>
                <a:spcPct val="107000"/>
              </a:lnSpc>
              <a:spcAft>
                <a:spcPts val="800"/>
              </a:spcAft>
              <a:buFont typeface="Wingdings"/>
              <a:buChar char="Ø"/>
              <a:defRPr/>
            </a:pPr>
            <a:r>
              <a:rPr lang="ru-RU" b="1">
                <a:solidFill>
                  <a:srgbClr val="000000"/>
                </a:solidFill>
                <a:latin typeface="Arial"/>
                <a:ea typeface="Calibri"/>
                <a:cs typeface="Times New Roman"/>
              </a:rPr>
              <a:t>рабочие</a:t>
            </a:r>
            <a:r>
              <a:rPr lang="ru-RU">
                <a:solidFill>
                  <a:srgbClr val="000000"/>
                </a:solidFill>
                <a:latin typeface="Arial"/>
                <a:ea typeface="Calibri"/>
                <a:cs typeface="Times New Roman"/>
              </a:rPr>
              <a:t> (инструкции, правила); </a:t>
            </a:r>
            <a:endParaRPr lang="ru-RU" sz="1800">
              <a:latin typeface="Calibri"/>
              <a:ea typeface="Calibri"/>
              <a:cs typeface="Times New Roman"/>
            </a:endParaRPr>
          </a:p>
          <a:p>
            <a:pPr marL="342900" indent="-342900">
              <a:lnSpc>
                <a:spcPct val="107000"/>
              </a:lnSpc>
              <a:spcAft>
                <a:spcPts val="800"/>
              </a:spcAft>
              <a:buFont typeface="Wingdings"/>
              <a:buChar char="Ø"/>
              <a:defRPr/>
            </a:pPr>
            <a:r>
              <a:rPr lang="ru-RU" b="1">
                <a:solidFill>
                  <a:srgbClr val="000000"/>
                </a:solidFill>
                <a:latin typeface="Arial"/>
                <a:ea typeface="Calibri"/>
                <a:cs typeface="Times New Roman"/>
              </a:rPr>
              <a:t>образовательные </a:t>
            </a:r>
            <a:r>
              <a:rPr lang="ru-RU">
                <a:solidFill>
                  <a:srgbClr val="000000"/>
                </a:solidFill>
                <a:latin typeface="Arial"/>
                <a:ea typeface="Calibri"/>
                <a:cs typeface="Times New Roman"/>
              </a:rPr>
              <a:t>(научно-популярные тексты, учебная литература, условия задач). </a:t>
            </a:r>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338" name="Прямоугольник 1"/>
          <p:cNvSpPr>
            <a:spLocks noChangeArrowheads="1"/>
          </p:cNvSpPr>
          <p:nvPr/>
        </p:nvSpPr>
        <p:spPr bwMode="auto">
          <a:xfrm>
            <a:off x="1116013" y="404813"/>
            <a:ext cx="7632700" cy="6135687"/>
          </a:xfrm>
          <a:prstGeom prst="rect">
            <a:avLst/>
          </a:prstGeom>
          <a:noFill/>
          <a:ln w="9525">
            <a:noFill/>
            <a:miter lim="800000"/>
            <a:headEnd/>
            <a:tailEnd/>
          </a:ln>
        </p:spPr>
        <p:txBody>
          <a:bodyPr>
            <a:spAutoFit/>
          </a:bodyPr>
          <a:lstStyle/>
          <a:p>
            <a:pPr algn="ctr">
              <a:lnSpc>
                <a:spcPct val="107000"/>
              </a:lnSpc>
              <a:spcAft>
                <a:spcPts val="800"/>
              </a:spcAft>
              <a:defRPr/>
            </a:pPr>
            <a:r>
              <a:rPr lang="ru-RU" b="1" u="sng">
                <a:solidFill>
                  <a:srgbClr val="000000"/>
                </a:solidFill>
                <a:latin typeface="Arial"/>
                <a:ea typeface="Calibri"/>
                <a:cs typeface="Times New Roman"/>
              </a:rPr>
              <a:t>Формирование читательской грамотности </a:t>
            </a:r>
            <a:endParaRPr/>
          </a:p>
          <a:p>
            <a:pPr>
              <a:lnSpc>
                <a:spcPct val="107000"/>
              </a:lnSpc>
              <a:spcAft>
                <a:spcPts val="800"/>
              </a:spcAft>
              <a:defRPr/>
            </a:pPr>
            <a:r>
              <a:rPr lang="ru-RU" u="sng">
                <a:solidFill>
                  <a:srgbClr val="000000"/>
                </a:solidFill>
                <a:latin typeface="Arial"/>
                <a:ea typeface="Calibri"/>
                <a:cs typeface="Times New Roman"/>
              </a:rPr>
              <a:t> </a:t>
            </a:r>
            <a:endParaRPr lang="ru-RU" sz="1800">
              <a:latin typeface="Calibri"/>
              <a:ea typeface="Calibri"/>
              <a:cs typeface="Times New Roman"/>
            </a:endParaRPr>
          </a:p>
          <a:p>
            <a:pPr algn="just">
              <a:lnSpc>
                <a:spcPct val="107000"/>
              </a:lnSpc>
              <a:spcAft>
                <a:spcPts val="800"/>
              </a:spcAft>
              <a:defRPr/>
            </a:pPr>
            <a:r>
              <a:rPr lang="ru-RU" sz="2800">
                <a:solidFill>
                  <a:srgbClr val="000000"/>
                </a:solidFill>
                <a:latin typeface="Arial"/>
                <a:ea typeface="Calibri"/>
                <a:cs typeface="Times New Roman"/>
              </a:rPr>
              <a:t>Формирование читательской грамотности ее, как и другие умения, необходимо развивать. Так как часть вопросов предполагает </a:t>
            </a:r>
            <a:r>
              <a:rPr lang="ru-RU" sz="2800" b="1">
                <a:solidFill>
                  <a:srgbClr val="000000"/>
                </a:solidFill>
                <a:latin typeface="Arial"/>
                <a:ea typeface="Calibri"/>
                <a:cs typeface="Times New Roman"/>
              </a:rPr>
              <a:t>логические умозаключения</a:t>
            </a:r>
            <a:r>
              <a:rPr lang="ru-RU" sz="2800">
                <a:solidFill>
                  <a:srgbClr val="000000"/>
                </a:solidFill>
                <a:latin typeface="Arial"/>
                <a:ea typeface="Calibri"/>
                <a:cs typeface="Times New Roman"/>
              </a:rPr>
              <a:t>, то улучшение логического мышления и его скорости также способствует этому процессу. На основе международных тестов </a:t>
            </a:r>
            <a:r>
              <a:rPr lang="ru-RU" sz="2800" b="1">
                <a:solidFill>
                  <a:srgbClr val="000000"/>
                </a:solidFill>
                <a:latin typeface="Arial"/>
                <a:ea typeface="Calibri"/>
                <a:cs typeface="Times New Roman"/>
              </a:rPr>
              <a:t>разработаны методические пособия</a:t>
            </a:r>
            <a:r>
              <a:rPr lang="ru-RU" sz="2800">
                <a:solidFill>
                  <a:srgbClr val="000000"/>
                </a:solidFill>
                <a:latin typeface="Arial"/>
                <a:ea typeface="Calibri"/>
                <a:cs typeface="Times New Roman"/>
              </a:rPr>
              <a:t>, составленные для учеников различного возраста по естественно-научной литературе. </a:t>
            </a:r>
            <a:endParaRPr lang="ru-RU" sz="2000">
              <a:latin typeface="Calibri"/>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362" name="Прямоугольник 1"/>
          <p:cNvSpPr>
            <a:spLocks noChangeArrowheads="1"/>
          </p:cNvSpPr>
          <p:nvPr/>
        </p:nvSpPr>
        <p:spPr bwMode="auto">
          <a:xfrm>
            <a:off x="1042988" y="836613"/>
            <a:ext cx="7850187" cy="4351832"/>
          </a:xfrm>
          <a:prstGeom prst="rect">
            <a:avLst/>
          </a:prstGeom>
          <a:noFill/>
          <a:ln w="9525">
            <a:noFill/>
            <a:miter lim="800000"/>
            <a:headEnd/>
            <a:tailEnd/>
          </a:ln>
        </p:spPr>
        <p:txBody>
          <a:bodyPr>
            <a:spAutoFit/>
          </a:bodyPr>
          <a:lstStyle/>
          <a:p>
            <a:pPr algn="just">
              <a:lnSpc>
                <a:spcPct val="107000"/>
              </a:lnSpc>
              <a:spcAft>
                <a:spcPts val="800"/>
              </a:spcAft>
              <a:defRPr/>
            </a:pPr>
            <a:r>
              <a:rPr lang="ru-RU" b="1">
                <a:solidFill>
                  <a:srgbClr val="000000"/>
                </a:solidFill>
                <a:latin typeface="Arial"/>
                <a:ea typeface="Calibri"/>
                <a:cs typeface="Times New Roman"/>
              </a:rPr>
              <a:t>В качестве самостоятельных развивающих приемов </a:t>
            </a:r>
            <a:r>
              <a:rPr lang="ru-RU">
                <a:solidFill>
                  <a:srgbClr val="000000"/>
                </a:solidFill>
                <a:latin typeface="Arial"/>
                <a:ea typeface="Calibri"/>
                <a:cs typeface="Times New Roman"/>
              </a:rPr>
              <a:t>в отношении любого текста, соответствующего возрастной группе, </a:t>
            </a:r>
            <a:r>
              <a:rPr lang="ru-RU" b="1">
                <a:solidFill>
                  <a:srgbClr val="000000"/>
                </a:solidFill>
                <a:latin typeface="Arial"/>
                <a:ea typeface="Calibri"/>
                <a:cs typeface="Times New Roman"/>
              </a:rPr>
              <a:t>можно использовать следующие: </a:t>
            </a:r>
            <a:endParaRPr lang="ru-RU" sz="1800" b="1">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1. определить, в каком месте учебника (или другой книги) словесно описывается объект, изображенный на рисунке; </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2. составить вопросы к иллюстрации; </a:t>
            </a:r>
          </a:p>
          <a:p>
            <a:pPr>
              <a:lnSpc>
                <a:spcPct val="107000"/>
              </a:lnSpc>
              <a:spcAft>
                <a:spcPts val="800"/>
              </a:spcAft>
              <a:defRPr/>
            </a:pPr>
            <a:r>
              <a:rPr lang="ru-RU">
                <a:solidFill>
                  <a:srgbClr val="000000"/>
                </a:solidFill>
                <a:latin typeface="Arial"/>
                <a:ea typeface="Calibri"/>
                <a:cs typeface="Times New Roman"/>
              </a:rPr>
              <a:t>3. написать свое суждение по проведенной лабораторной работе</a:t>
            </a:r>
            <a:endParaRPr lang="ru-RU" sz="1800">
              <a:latin typeface="Calibri"/>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6386" name="Прямоугольник 1"/>
          <p:cNvSpPr>
            <a:spLocks noChangeArrowheads="1"/>
          </p:cNvSpPr>
          <p:nvPr/>
        </p:nvSpPr>
        <p:spPr bwMode="auto">
          <a:xfrm>
            <a:off x="1258888" y="1628775"/>
            <a:ext cx="7273925" cy="2751266"/>
          </a:xfrm>
          <a:prstGeom prst="rect">
            <a:avLst/>
          </a:prstGeom>
          <a:noFill/>
          <a:ln w="9525">
            <a:noFill/>
            <a:miter lim="800000"/>
            <a:headEnd/>
            <a:tailEnd/>
          </a:ln>
        </p:spPr>
        <p:txBody>
          <a:bodyPr>
            <a:spAutoFit/>
          </a:bodyPr>
          <a:lstStyle/>
          <a:p>
            <a:pPr>
              <a:lnSpc>
                <a:spcPct val="107000"/>
              </a:lnSpc>
              <a:spcAft>
                <a:spcPts val="800"/>
              </a:spcAft>
              <a:defRPr/>
            </a:pPr>
            <a:r>
              <a:rPr lang="ru-RU">
                <a:solidFill>
                  <a:srgbClr val="000000"/>
                </a:solidFill>
                <a:latin typeface="Arial"/>
                <a:ea typeface="Calibri"/>
                <a:cs typeface="Times New Roman"/>
              </a:rPr>
              <a:t>4. сделать таблицу или схему по изученной информации;</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7. найти логическую ошибку в условиях задачи; </a:t>
            </a:r>
          </a:p>
          <a:p>
            <a:pPr>
              <a:lnSpc>
                <a:spcPct val="107000"/>
              </a:lnSpc>
              <a:spcAft>
                <a:spcPts val="800"/>
              </a:spcAft>
              <a:defRPr/>
            </a:pPr>
            <a:r>
              <a:rPr lang="ru-RU">
                <a:solidFill>
                  <a:srgbClr val="000000"/>
                </a:solidFill>
                <a:latin typeface="Arial"/>
                <a:ea typeface="Calibri"/>
                <a:cs typeface="Times New Roman"/>
              </a:rPr>
              <a:t>8. упростить текст, сделать его короче без потери основного смысла;</a:t>
            </a:r>
            <a:endParaRPr/>
          </a:p>
          <a:p>
            <a:pPr>
              <a:lnSpc>
                <a:spcPct val="107000"/>
              </a:lnSpc>
              <a:spcAft>
                <a:spcPts val="800"/>
              </a:spcAft>
              <a:defRPr/>
            </a:pPr>
            <a:r>
              <a:rPr lang="ru-RU">
                <a:solidFill>
                  <a:srgbClr val="000000"/>
                </a:solidFill>
                <a:latin typeface="Arial"/>
                <a:ea typeface="Calibri"/>
                <a:cs typeface="Times New Roman"/>
              </a:rPr>
              <a:t>9. составить кроссворд по изучаемой теме.</a:t>
            </a:r>
            <a:endParaRPr lang="ru-RU" sz="1800">
              <a:latin typeface="Calibri"/>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8434" name="Прямоугольник 1"/>
          <p:cNvSpPr>
            <a:spLocks noChangeArrowheads="1"/>
          </p:cNvSpPr>
          <p:nvPr/>
        </p:nvSpPr>
        <p:spPr bwMode="auto">
          <a:xfrm>
            <a:off x="1116013" y="908050"/>
            <a:ext cx="7632700" cy="3970318"/>
          </a:xfrm>
          <a:prstGeom prst="rect">
            <a:avLst/>
          </a:prstGeom>
          <a:noFill/>
          <a:ln w="9525">
            <a:noFill/>
            <a:miter lim="800000"/>
            <a:headEnd/>
            <a:tailEnd/>
          </a:ln>
        </p:spPr>
        <p:txBody>
          <a:bodyPr>
            <a:spAutoFit/>
          </a:bodyPr>
          <a:lstStyle/>
          <a:p>
            <a:pPr algn="ctr">
              <a:defRPr/>
            </a:pPr>
            <a:r>
              <a:rPr lang="ru-RU" sz="3200" b="1"/>
              <a:t>Интегрирование и интерпретация</a:t>
            </a:r>
            <a:endParaRPr/>
          </a:p>
          <a:p>
            <a:pPr algn="ctr">
              <a:defRPr/>
            </a:pPr>
            <a:r>
              <a:rPr lang="ru-RU" b="1"/>
              <a:t>  </a:t>
            </a:r>
            <a:endParaRPr/>
          </a:p>
          <a:p>
            <a:pPr algn="just">
              <a:defRPr/>
            </a:pPr>
            <a:r>
              <a:rPr lang="ru-RU" sz="2800"/>
              <a:t>Одной из составляющих диагностической работы по читательской грамотности является оценка способности учащегося истолковывать прочитанное. Самым простым заданием данного типа служит понимание условий задачи. Такая деятельность требует от читателя умения отличать главное от второстепенного.</a:t>
            </a:r>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482" name="Прямоугольник 1"/>
          <p:cNvSpPr>
            <a:spLocks noChangeArrowheads="1"/>
          </p:cNvSpPr>
          <p:nvPr/>
        </p:nvSpPr>
        <p:spPr bwMode="auto">
          <a:xfrm>
            <a:off x="1042988" y="115888"/>
            <a:ext cx="7705725" cy="7162795"/>
          </a:xfrm>
          <a:prstGeom prst="rect">
            <a:avLst/>
          </a:prstGeom>
          <a:noFill/>
          <a:ln w="9525">
            <a:noFill/>
            <a:miter lim="800000"/>
            <a:headEnd/>
            <a:tailEnd/>
          </a:ln>
        </p:spPr>
        <p:txBody>
          <a:bodyPr>
            <a:spAutoFit/>
          </a:bodyPr>
          <a:lstStyle/>
          <a:p>
            <a:pPr algn="just">
              <a:lnSpc>
                <a:spcPct val="107000"/>
              </a:lnSpc>
              <a:spcAft>
                <a:spcPts val="800"/>
              </a:spcAft>
              <a:defRPr/>
            </a:pPr>
            <a:r>
              <a:rPr lang="ru-RU" sz="3200">
                <a:solidFill>
                  <a:srgbClr val="000000"/>
                </a:solidFill>
                <a:latin typeface="Arial"/>
                <a:ea typeface="Calibri"/>
                <a:cs typeface="Times New Roman"/>
              </a:rPr>
              <a:t>Интерпретация заключается в способности выполнения следующих умственных действий: </a:t>
            </a:r>
            <a:endParaRPr lang="ru-RU">
              <a:latin typeface="Calibri"/>
              <a:ea typeface="Calibri"/>
              <a:cs typeface="Times New Roman"/>
            </a:endParaRPr>
          </a:p>
          <a:p>
            <a:pPr algn="just">
              <a:lnSpc>
                <a:spcPct val="107000"/>
              </a:lnSpc>
              <a:spcAft>
                <a:spcPts val="800"/>
              </a:spcAft>
              <a:buFont typeface="Wingdings"/>
              <a:buChar char="Ø"/>
              <a:defRPr/>
            </a:pPr>
            <a:r>
              <a:rPr lang="ru-RU" sz="3200">
                <a:solidFill>
                  <a:srgbClr val="000000"/>
                </a:solidFill>
                <a:latin typeface="Arial"/>
                <a:ea typeface="Calibri"/>
                <a:cs typeface="Times New Roman"/>
              </a:rPr>
              <a:t>составление выводов;</a:t>
            </a:r>
            <a:endParaRPr lang="ru-RU">
              <a:latin typeface="Calibri"/>
              <a:ea typeface="Calibri"/>
              <a:cs typeface="Times New Roman"/>
            </a:endParaRPr>
          </a:p>
          <a:p>
            <a:pPr algn="just">
              <a:lnSpc>
                <a:spcPct val="107000"/>
              </a:lnSpc>
              <a:spcAft>
                <a:spcPts val="800"/>
              </a:spcAft>
              <a:buFont typeface="Wingdings"/>
              <a:buChar char="Ø"/>
              <a:defRPr/>
            </a:pPr>
            <a:r>
              <a:rPr lang="ru-RU" sz="3200">
                <a:solidFill>
                  <a:srgbClr val="000000"/>
                </a:solidFill>
                <a:latin typeface="Arial"/>
                <a:ea typeface="Calibri"/>
                <a:cs typeface="Times New Roman"/>
              </a:rPr>
              <a:t> краткое формулирование главного в физической задаче;</a:t>
            </a:r>
            <a:endParaRPr lang="ru-RU">
              <a:latin typeface="Calibri"/>
              <a:ea typeface="Calibri"/>
              <a:cs typeface="Times New Roman"/>
            </a:endParaRPr>
          </a:p>
          <a:p>
            <a:pPr algn="just">
              <a:lnSpc>
                <a:spcPct val="107000"/>
              </a:lnSpc>
              <a:spcAft>
                <a:spcPts val="800"/>
              </a:spcAft>
              <a:buFont typeface="Wingdings"/>
              <a:buChar char="Ø"/>
              <a:defRPr/>
            </a:pPr>
            <a:r>
              <a:rPr lang="ru-RU" sz="3200">
                <a:solidFill>
                  <a:srgbClr val="000000"/>
                </a:solidFill>
                <a:latin typeface="Arial"/>
                <a:ea typeface="Calibri"/>
                <a:cs typeface="Times New Roman"/>
              </a:rPr>
              <a:t>составление умозаключения о каком-либо опыте;</a:t>
            </a:r>
            <a:endParaRPr lang="ru-RU">
              <a:latin typeface="Calibri"/>
              <a:ea typeface="Calibri"/>
              <a:cs typeface="Times New Roman"/>
            </a:endParaRPr>
          </a:p>
          <a:p>
            <a:pPr algn="just">
              <a:lnSpc>
                <a:spcPct val="107000"/>
              </a:lnSpc>
              <a:spcAft>
                <a:spcPts val="800"/>
              </a:spcAft>
              <a:buFont typeface="Wingdings"/>
              <a:buChar char="Ø"/>
              <a:defRPr/>
            </a:pPr>
            <a:r>
              <a:rPr lang="ru-RU" sz="3200">
                <a:solidFill>
                  <a:srgbClr val="000000"/>
                </a:solidFill>
                <a:latin typeface="Arial"/>
                <a:ea typeface="Calibri"/>
                <a:cs typeface="Times New Roman"/>
              </a:rPr>
              <a:t> определение причинно-следственных связей.</a:t>
            </a:r>
            <a:endParaRPr/>
          </a:p>
          <a:p>
            <a:pPr algn="just">
              <a:lnSpc>
                <a:spcPct val="107000"/>
              </a:lnSpc>
              <a:spcAft>
                <a:spcPts val="800"/>
              </a:spcAft>
              <a:defRPr/>
            </a:pPr>
            <a:r>
              <a:rPr lang="ru-RU">
                <a:ea typeface="Calibri"/>
                <a:cs typeface="Times New Roman"/>
              </a:rPr>
              <a:t>Все эти умения помогают выработать целостное понимание информации, заключающейся в тексте.</a:t>
            </a:r>
            <a:endParaRPr/>
          </a:p>
          <a:p>
            <a:pPr algn="just">
              <a:lnSpc>
                <a:spcPct val="107000"/>
              </a:lnSpc>
              <a:spcAft>
                <a:spcPts val="800"/>
              </a:spcAft>
              <a:defRPr/>
            </a:pPr>
            <a:endParaRPr lang="ru-RU">
              <a:latin typeface="Calibri"/>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Прямоугольник 1"/>
          <p:cNvSpPr/>
          <p:nvPr/>
        </p:nvSpPr>
        <p:spPr bwMode="auto">
          <a:xfrm>
            <a:off x="357158" y="260350"/>
            <a:ext cx="8536017" cy="3503395"/>
          </a:xfrm>
          <a:prstGeom prst="rect">
            <a:avLst/>
          </a:prstGeom>
        </p:spPr>
        <p:txBody>
          <a:bodyPr wrap="square">
            <a:spAutoFit/>
          </a:bodyPr>
          <a:lstStyle/>
          <a:p>
            <a:pPr>
              <a:lnSpc>
                <a:spcPct val="107000"/>
              </a:lnSpc>
              <a:spcAft>
                <a:spcPts val="800"/>
              </a:spcAft>
              <a:defRPr/>
            </a:pPr>
            <a:r>
              <a:rPr lang="ru-RU" sz="2800" b="1" u="sng">
                <a:solidFill>
                  <a:srgbClr val="000000"/>
                </a:solidFill>
                <a:latin typeface="+mj-lt"/>
                <a:ea typeface="Calibri"/>
                <a:cs typeface="Times New Roman"/>
              </a:rPr>
              <a:t>Уровни читательской грамотности</a:t>
            </a:r>
            <a:endParaRPr lang="ru-RU" sz="2800" b="1" u="sng">
              <a:latin typeface="+mj-lt"/>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 </a:t>
            </a:r>
            <a:r>
              <a:rPr lang="ru-RU" sz="3200">
                <a:solidFill>
                  <a:srgbClr val="000000"/>
                </a:solidFill>
                <a:latin typeface="Arial"/>
                <a:ea typeface="Calibri"/>
                <a:cs typeface="Times New Roman"/>
              </a:rPr>
              <a:t>При диагностике выделяют 3 уровня : </a:t>
            </a:r>
            <a:endParaRPr lang="ru-RU">
              <a:latin typeface="Calibri"/>
              <a:ea typeface="Calibri"/>
              <a:cs typeface="Times New Roman"/>
            </a:endParaRPr>
          </a:p>
          <a:p>
            <a:pPr>
              <a:lnSpc>
                <a:spcPct val="107000"/>
              </a:lnSpc>
              <a:spcAft>
                <a:spcPts val="800"/>
              </a:spcAft>
              <a:defRPr/>
            </a:pPr>
            <a:endParaRPr lang="ru-RU" sz="3200" u="sng">
              <a:solidFill>
                <a:srgbClr val="000000"/>
              </a:solidFill>
              <a:latin typeface="Arial"/>
              <a:ea typeface="Calibri"/>
              <a:cs typeface="Times New Roman"/>
            </a:endParaRPr>
          </a:p>
          <a:p>
            <a:pPr>
              <a:lnSpc>
                <a:spcPct val="107000"/>
              </a:lnSpc>
              <a:spcAft>
                <a:spcPts val="800"/>
              </a:spcAft>
              <a:defRPr/>
            </a:pPr>
            <a:endParaRPr lang="ru-RU" sz="3200">
              <a:solidFill>
                <a:srgbClr val="000000"/>
              </a:solidFill>
              <a:latin typeface="Arial"/>
              <a:ea typeface="Calibri"/>
              <a:cs typeface="Times New Roman"/>
            </a:endParaRPr>
          </a:p>
          <a:p>
            <a:pPr>
              <a:lnSpc>
                <a:spcPct val="107000"/>
              </a:lnSpc>
              <a:spcAft>
                <a:spcPts val="800"/>
              </a:spcAft>
              <a:defRPr/>
            </a:pPr>
            <a:endParaRPr lang="ru-RU" sz="3200">
              <a:solidFill>
                <a:srgbClr val="000000"/>
              </a:solidFill>
              <a:latin typeface="Arial"/>
              <a:ea typeface="Calibri"/>
              <a:cs typeface="Times New Roman"/>
            </a:endParaRPr>
          </a:p>
          <a:p>
            <a:pPr>
              <a:lnSpc>
                <a:spcPct val="107000"/>
              </a:lnSpc>
              <a:spcAft>
                <a:spcPts val="800"/>
              </a:spcAft>
              <a:defRPr/>
            </a:pPr>
            <a:r>
              <a:rPr lang="ru-RU" sz="2000" u="sng">
                <a:solidFill>
                  <a:srgbClr val="000000"/>
                </a:solidFill>
                <a:latin typeface="Arial"/>
                <a:ea typeface="Calibri"/>
                <a:cs typeface="Times New Roman"/>
              </a:rPr>
              <a:t> </a:t>
            </a:r>
            <a:endParaRPr lang="ru-RU" sz="2000">
              <a:latin typeface="Calibri"/>
              <a:ea typeface="Calibri"/>
              <a:cs typeface="Times New Roman"/>
            </a:endParaRPr>
          </a:p>
        </p:txBody>
      </p:sp>
      <p:cxnSp>
        <p:nvCxnSpPr>
          <p:cNvPr id="5" name="Прямая со стрелкой 4"/>
          <p:cNvCxnSpPr>
            <a:cxnSpLocks/>
          </p:cNvCxnSpPr>
          <p:nvPr/>
        </p:nvCxnSpPr>
        <p:spPr bwMode="auto">
          <a:xfrm rot="5400000">
            <a:off x="1321571" y="2821777"/>
            <a:ext cx="78581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 name="Таблица 5"/>
          <p:cNvGraphicFramePr>
            <a:graphicFrameLocks noGrp="1"/>
          </p:cNvGraphicFramePr>
          <p:nvPr/>
        </p:nvGraphicFramePr>
        <p:xfrm>
          <a:off x="500034" y="1714488"/>
          <a:ext cx="8215371" cy="4300541"/>
        </p:xfrm>
        <a:graphic>
          <a:graphicData uri="http://schemas.openxmlformats.org/drawingml/2006/table">
            <a:tbl>
              <a:tblPr firstRow="1" bandRow="1">
                <a:tableStyleId>{D38C4200-73FF-EFD7-2A7C-612D6784CDF9}</a:tableStyleId>
              </a:tblPr>
              <a:tblGrid>
                <a:gridCol w="2357454"/>
                <a:gridCol w="3500462"/>
                <a:gridCol w="2357455"/>
              </a:tblGrid>
              <a:tr h="642941">
                <a:tc>
                  <a:txBody>
                    <a:bodyPr/>
                    <a:lstStyle/>
                    <a:p>
                      <a:pPr>
                        <a:defRPr/>
                      </a:pPr>
                      <a:r>
                        <a:rPr lang="ru-RU"/>
                        <a:t>Низкий</a:t>
                      </a:r>
                    </a:p>
                  </a:txBody>
                  <a:tcPr/>
                </a:tc>
                <a:tc>
                  <a:txBody>
                    <a:bodyPr/>
                    <a:lstStyle/>
                    <a:p>
                      <a:pPr>
                        <a:defRPr/>
                      </a:pPr>
                      <a:r>
                        <a:rPr lang="ru-RU"/>
                        <a:t>Средний</a:t>
                      </a:r>
                    </a:p>
                  </a:txBody>
                  <a:tcPr/>
                </a:tc>
                <a:tc>
                  <a:txBody>
                    <a:bodyPr/>
                    <a:lstStyle/>
                    <a:p>
                      <a:pPr>
                        <a:defRPr/>
                      </a:pPr>
                      <a:r>
                        <a:rPr lang="ru-RU"/>
                        <a:t>Высокий</a:t>
                      </a:r>
                    </a:p>
                  </a:txBody>
                  <a:tcPr/>
                </a:tc>
              </a:tr>
              <a:tr h="3387598">
                <a:tc>
                  <a:txBody>
                    <a:bodyPr/>
                    <a:lstStyle/>
                    <a:p>
                      <a:pPr>
                        <a:lnSpc>
                          <a:spcPct val="107000"/>
                        </a:lnSpc>
                        <a:spcAft>
                          <a:spcPts val="800"/>
                        </a:spcAft>
                        <a:defRPr/>
                      </a:pPr>
                      <a:r>
                        <a:rPr lang="ru-RU" sz="1800">
                          <a:solidFill>
                            <a:srgbClr val="000000"/>
                          </a:solidFill>
                          <a:latin typeface="Arial"/>
                          <a:ea typeface="Calibri"/>
                          <a:cs typeface="Times New Roman"/>
                        </a:rPr>
                        <a:t>Ученик не понимает </a:t>
                      </a:r>
                      <a:endParaRPr/>
                    </a:p>
                    <a:p>
                      <a:pPr>
                        <a:lnSpc>
                          <a:spcPct val="107000"/>
                        </a:lnSpc>
                        <a:spcAft>
                          <a:spcPts val="800"/>
                        </a:spcAft>
                        <a:defRPr/>
                      </a:pPr>
                      <a:r>
                        <a:rPr lang="ru-RU" sz="1800">
                          <a:solidFill>
                            <a:srgbClr val="000000"/>
                          </a:solidFill>
                          <a:latin typeface="Arial"/>
                          <a:ea typeface="Calibri"/>
                          <a:cs typeface="Times New Roman"/>
                        </a:rPr>
                        <a:t>условий задачи, </a:t>
                      </a:r>
                      <a:endParaRPr/>
                    </a:p>
                    <a:p>
                      <a:pPr>
                        <a:lnSpc>
                          <a:spcPct val="107000"/>
                        </a:lnSpc>
                        <a:spcAft>
                          <a:spcPts val="800"/>
                        </a:spcAft>
                        <a:defRPr/>
                      </a:pPr>
                      <a:r>
                        <a:rPr lang="ru-RU" sz="1800">
                          <a:solidFill>
                            <a:srgbClr val="000000"/>
                          </a:solidFill>
                          <a:latin typeface="Arial"/>
                          <a:ea typeface="Calibri"/>
                          <a:cs typeface="Times New Roman"/>
                        </a:rPr>
                        <a:t>изложенной письменно. </a:t>
                      </a:r>
                      <a:endParaRPr/>
                    </a:p>
                    <a:p>
                      <a:pPr>
                        <a:lnSpc>
                          <a:spcPct val="107000"/>
                        </a:lnSpc>
                        <a:spcAft>
                          <a:spcPts val="800"/>
                        </a:spcAft>
                        <a:defRPr/>
                      </a:pPr>
                      <a:r>
                        <a:rPr lang="ru-RU" sz="1800">
                          <a:solidFill>
                            <a:srgbClr val="000000"/>
                          </a:solidFill>
                          <a:latin typeface="Arial"/>
                          <a:ea typeface="Calibri"/>
                          <a:cs typeface="Times New Roman"/>
                        </a:rPr>
                        <a:t>Отсутствует способность</a:t>
                      </a:r>
                      <a:endParaRPr/>
                    </a:p>
                    <a:p>
                      <a:pPr>
                        <a:lnSpc>
                          <a:spcPct val="107000"/>
                        </a:lnSpc>
                        <a:spcAft>
                          <a:spcPts val="800"/>
                        </a:spcAft>
                        <a:defRPr/>
                      </a:pPr>
                      <a:r>
                        <a:rPr lang="ru-RU" sz="1800">
                          <a:solidFill>
                            <a:srgbClr val="000000"/>
                          </a:solidFill>
                          <a:latin typeface="Arial"/>
                          <a:ea typeface="Calibri"/>
                          <a:cs typeface="Times New Roman"/>
                        </a:rPr>
                        <a:t> к самообразованию</a:t>
                      </a:r>
                      <a:endParaRPr lang="ru-RU"/>
                    </a:p>
                  </a:txBody>
                  <a:tcPr/>
                </a:tc>
                <a:tc>
                  <a:txBody>
                    <a:bodyPr/>
                    <a:lstStyle/>
                    <a:p>
                      <a:pPr>
                        <a:defRPr/>
                      </a:pPr>
                      <a:r>
                        <a:rPr lang="ru-RU" sz="1800">
                          <a:solidFill>
                            <a:srgbClr val="000000"/>
                          </a:solidFill>
                          <a:latin typeface="Arial"/>
                          <a:ea typeface="Calibri"/>
                          <a:cs typeface="Times New Roman"/>
                        </a:rPr>
                        <a:t>Для получения необходимой информации и построения собственных суждений ученику требуется определенная помощь педагога. Особенно это касается той информации, которая противоречит предыдущему жизненному опыту. Данный уровень характерен для тех, кто не до конца освоил основы навыков чтения.</a:t>
                      </a:r>
                      <a:endParaRPr lang="ru-RU"/>
                    </a:p>
                  </a:txBody>
                  <a:tcPr/>
                </a:tc>
                <a:tc>
                  <a:txBody>
                    <a:bodyPr/>
                    <a:lstStyle/>
                    <a:p>
                      <a:pPr marL="0" marR="0" indent="0" algn="l" defTabSz="914400">
                        <a:lnSpc>
                          <a:spcPct val="100000"/>
                        </a:lnSpc>
                        <a:spcBef>
                          <a:spcPts val="0"/>
                        </a:spcBef>
                        <a:spcAft>
                          <a:spcPts val="0"/>
                        </a:spcAft>
                        <a:buClrTx/>
                        <a:buSzTx/>
                        <a:buFontTx/>
                        <a:buNone/>
                        <a:defRPr/>
                      </a:pPr>
                      <a:r>
                        <a:rPr lang="ru-RU" sz="1800">
                          <a:solidFill>
                            <a:srgbClr val="000000"/>
                          </a:solidFill>
                          <a:latin typeface="Arial"/>
                          <a:ea typeface="Calibri"/>
                          <a:cs typeface="Times New Roman"/>
                        </a:rPr>
                        <a:t>Ученик может продолжить обучение на следующей образовательной ступени. Он может оценивать текст самостоятельно, без помощи со стороны.</a:t>
                      </a:r>
                      <a:endParaRPr lang="ru-RU" sz="1800">
                        <a:ea typeface="Calibri"/>
                        <a:cs typeface="Times New Roman"/>
                      </a:endParaRPr>
                    </a:p>
                    <a:p>
                      <a:pPr>
                        <a:defRPr/>
                      </a:pPr>
                      <a:endParaRPr lang="ru-RU"/>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6626" name="Прямоугольник 3"/>
          <p:cNvSpPr>
            <a:spLocks noChangeArrowheads="1"/>
          </p:cNvSpPr>
          <p:nvPr/>
        </p:nvSpPr>
        <p:spPr bwMode="auto">
          <a:xfrm>
            <a:off x="357158" y="404813"/>
            <a:ext cx="8501122" cy="1938992"/>
          </a:xfrm>
          <a:prstGeom prst="rect">
            <a:avLst/>
          </a:prstGeom>
          <a:noFill/>
          <a:ln w="9525">
            <a:noFill/>
            <a:miter lim="800000"/>
            <a:headEnd/>
            <a:tailEnd/>
          </a:ln>
        </p:spPr>
        <p:txBody>
          <a:bodyPr wrap="square">
            <a:spAutoFit/>
          </a:bodyPr>
          <a:lstStyle/>
          <a:p>
            <a:pPr>
              <a:defRPr/>
            </a:pPr>
            <a:r>
              <a:rPr lang="ru-RU">
                <a:solidFill>
                  <a:srgbClr val="000000"/>
                </a:solidFill>
                <a:cs typeface="Times New Roman"/>
              </a:rPr>
              <a:t>Наиболее эффективными и продуктивными формами работы с текстом являются такие приемы как:</a:t>
            </a:r>
            <a:endParaRPr lang="ru-RU">
              <a:cs typeface="Times New Roman"/>
            </a:endParaRPr>
          </a:p>
          <a:p>
            <a:pPr>
              <a:defRPr/>
            </a:pPr>
            <a:endParaRPr lang="ru-RU" b="1" i="1" u="sng">
              <a:solidFill>
                <a:srgbClr val="000000"/>
              </a:solidFill>
              <a:cs typeface="Times New Roman"/>
            </a:endParaRPr>
          </a:p>
          <a:p>
            <a:pPr>
              <a:defRPr/>
            </a:pPr>
            <a:r>
              <a:rPr lang="ru-RU" b="1" u="sng">
                <a:solidFill>
                  <a:srgbClr val="000000"/>
                </a:solidFill>
                <a:cs typeface="Times New Roman"/>
              </a:rPr>
              <a:t> </a:t>
            </a:r>
            <a:endParaRPr lang="ru-RU">
              <a:cs typeface="Times New Roman"/>
            </a:endParaRPr>
          </a:p>
          <a:p>
            <a:pPr>
              <a:defRPr/>
            </a:pPr>
            <a:endParaRPr lang="ru-RU">
              <a:solidFill>
                <a:srgbClr val="000000"/>
              </a:solidFill>
              <a:cs typeface="Times New Roman"/>
            </a:endParaRPr>
          </a:p>
        </p:txBody>
      </p:sp>
      <p:graphicFrame>
        <p:nvGraphicFramePr>
          <p:cNvPr id="3" name="Таблица 2"/>
          <p:cNvGraphicFramePr>
            <a:graphicFrameLocks noGrp="1"/>
          </p:cNvGraphicFramePr>
          <p:nvPr/>
        </p:nvGraphicFramePr>
        <p:xfrm>
          <a:off x="285720" y="1397000"/>
          <a:ext cx="8572560" cy="4297680"/>
        </p:xfrm>
        <a:graphic>
          <a:graphicData uri="http://schemas.openxmlformats.org/drawingml/2006/table">
            <a:tbl>
              <a:tblPr firstRow="1" bandRow="1">
                <a:tableStyleId>{D38C4200-73FF-EFD7-2A7C-612D6784CDF9}</a:tableStyleId>
              </a:tblPr>
              <a:tblGrid>
                <a:gridCol w="2143140"/>
                <a:gridCol w="2143140"/>
                <a:gridCol w="2143140"/>
                <a:gridCol w="2143140"/>
              </a:tblGrid>
              <a:tr h="370840">
                <a:tc>
                  <a:txBody>
                    <a:bodyPr/>
                    <a:lstStyle/>
                    <a:p>
                      <a:pPr>
                        <a:defRPr/>
                      </a:pPr>
                      <a:r>
                        <a:rPr lang="ru-RU" b="1" i="1" u="sng">
                          <a:solidFill>
                            <a:schemeClr val="bg1"/>
                          </a:solidFill>
                          <a:cs typeface="Times New Roman"/>
                        </a:rPr>
                        <a:t>«Словарики»</a:t>
                      </a:r>
                      <a:endParaRPr lang="ru-RU">
                        <a:solidFill>
                          <a:schemeClr val="bg1"/>
                        </a:solidFill>
                      </a:endParaRPr>
                    </a:p>
                  </a:txBody>
                  <a:tcPr/>
                </a:tc>
                <a:tc>
                  <a:txBody>
                    <a:bodyPr/>
                    <a:lstStyle/>
                    <a:p>
                      <a:pPr>
                        <a:defRPr/>
                      </a:pPr>
                      <a:r>
                        <a:rPr lang="ru-RU" b="1" i="1" u="sng"/>
                        <a:t>«Синквейн». </a:t>
                      </a:r>
                      <a:endParaRPr lang="ru-RU"/>
                    </a:p>
                  </a:txBody>
                  <a:tcPr/>
                </a:tc>
                <a:tc>
                  <a:txBody>
                    <a:bodyPr/>
                    <a:lstStyle/>
                    <a:p>
                      <a:pPr>
                        <a:defRPr/>
                      </a:pPr>
                      <a:r>
                        <a:rPr lang="ru-RU" b="1" i="1" u="sng"/>
                        <a:t>«Работа с вопросником»</a:t>
                      </a:r>
                      <a:endParaRPr lang="ru-RU"/>
                    </a:p>
                  </a:txBody>
                  <a:tcPr/>
                </a:tc>
                <a:tc>
                  <a:txBody>
                    <a:bodyPr/>
                    <a:lstStyle/>
                    <a:p>
                      <a:pPr>
                        <a:defRPr/>
                      </a:pPr>
                      <a:r>
                        <a:rPr lang="ru-RU" b="1" u="sng"/>
                        <a:t>«Знаю, узнал, хочу узнать</a:t>
                      </a:r>
                      <a:endParaRPr lang="ru-RU"/>
                    </a:p>
                  </a:txBody>
                  <a:tcPr/>
                </a:tc>
              </a:tr>
              <a:tr h="370840">
                <a:tc>
                  <a:txBody>
                    <a:bodyPr/>
                    <a:lstStyle/>
                    <a:p>
                      <a:pPr marL="0" marR="0" indent="0" algn="l" defTabSz="914400">
                        <a:lnSpc>
                          <a:spcPct val="100000"/>
                        </a:lnSpc>
                        <a:spcBef>
                          <a:spcPts val="0"/>
                        </a:spcBef>
                        <a:spcAft>
                          <a:spcPts val="0"/>
                        </a:spcAft>
                        <a:buClrTx/>
                        <a:buSzTx/>
                        <a:buFontTx/>
                        <a:buNone/>
                        <a:defRPr/>
                      </a:pPr>
                      <a:r>
                        <a:rPr lang="ru-RU">
                          <a:solidFill>
                            <a:srgbClr val="000000"/>
                          </a:solidFill>
                          <a:latin typeface="Times New Roman"/>
                          <a:cs typeface="Times New Roman"/>
                        </a:rPr>
                        <a:t>При первичном чтении произведения обучающие читают текст с карандашом, подчеркивая те слова, значение которых им непонятны. </a:t>
                      </a:r>
                      <a:endParaRPr/>
                    </a:p>
                    <a:p>
                      <a:pPr>
                        <a:defRPr/>
                      </a:pPr>
                      <a:endParaRPr lang="ru-RU">
                        <a:latin typeface="Times New Roman"/>
                        <a:cs typeface="Times New Roman"/>
                      </a:endParaRPr>
                    </a:p>
                  </a:txBody>
                  <a:tcPr/>
                </a:tc>
                <a:tc>
                  <a:txBody>
                    <a:bodyPr/>
                    <a:lstStyle/>
                    <a:p>
                      <a:pPr>
                        <a:defRPr/>
                      </a:pPr>
                      <a:r>
                        <a:rPr lang="ru-RU">
                          <a:latin typeface="Times New Roman"/>
                          <a:cs typeface="Times New Roman"/>
                        </a:rPr>
                        <a:t>В данном случае речь идёт о творческой работе по выяснению уровня осмысления задания. Этот приём предусматривает не только индивидуальную работу, но и работу в парах и группах</a:t>
                      </a:r>
                    </a:p>
                  </a:txBody>
                  <a:tcPr/>
                </a:tc>
                <a:tc>
                  <a:txBody>
                    <a:bodyPr/>
                    <a:lstStyle/>
                    <a:p>
                      <a:pPr marL="0" marR="0" indent="0" algn="l" defTabSz="914400">
                        <a:lnSpc>
                          <a:spcPct val="100000"/>
                        </a:lnSpc>
                        <a:spcBef>
                          <a:spcPts val="0"/>
                        </a:spcBef>
                        <a:spcAft>
                          <a:spcPts val="0"/>
                        </a:spcAft>
                        <a:buClrTx/>
                        <a:buSzTx/>
                        <a:buFontTx/>
                        <a:buNone/>
                        <a:defRPr/>
                      </a:pPr>
                      <a:r>
                        <a:rPr lang="ru-RU">
                          <a:latin typeface="Times New Roman"/>
                          <a:cs typeface="Times New Roman"/>
                        </a:rPr>
                        <a:t>Этот приём можно применять при введении нового материала на этапе самостоятельной работы с учебником. Детям предлагается ряд вопросов к тексту, на которые они должны найти ответы. </a:t>
                      </a:r>
                      <a:endParaRPr/>
                    </a:p>
                    <a:p>
                      <a:pPr>
                        <a:defRPr/>
                      </a:pPr>
                      <a:endParaRPr lang="ru-RU">
                        <a:latin typeface="Times New Roman"/>
                        <a:cs typeface="Times New Roman"/>
                      </a:endParaRPr>
                    </a:p>
                  </a:txBody>
                  <a:tcPr/>
                </a:tc>
                <a:tc>
                  <a:txBody>
                    <a:bodyPr/>
                    <a:lstStyle/>
                    <a:p>
                      <a:pPr marL="0" marR="0" indent="0" algn="l" defTabSz="914400">
                        <a:lnSpc>
                          <a:spcPct val="100000"/>
                        </a:lnSpc>
                        <a:spcBef>
                          <a:spcPts val="0"/>
                        </a:spcBef>
                        <a:spcAft>
                          <a:spcPts val="0"/>
                        </a:spcAft>
                        <a:buClrTx/>
                        <a:buSzTx/>
                        <a:buFontTx/>
                        <a:buNone/>
                        <a:defRPr/>
                      </a:pPr>
                      <a:r>
                        <a:rPr lang="ru-RU">
                          <a:latin typeface="Times New Roman"/>
                          <a:cs typeface="Times New Roman"/>
                        </a:rPr>
                        <a:t>Применяется как на стадии объяснения нового материала, так и на стадии закрепления. </a:t>
                      </a:r>
                      <a:endParaRPr/>
                    </a:p>
                    <a:p>
                      <a:pPr>
                        <a:defRPr/>
                      </a:pPr>
                      <a:endParaRPr lang="ru-RU">
                        <a:latin typeface="Times New Roman"/>
                        <a:cs typeface="Times New Roman"/>
                      </a:endParaRP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3" name="Таблица 2"/>
          <p:cNvGraphicFramePr>
            <a:graphicFrameLocks noGrp="1"/>
          </p:cNvGraphicFramePr>
          <p:nvPr/>
        </p:nvGraphicFramePr>
        <p:xfrm>
          <a:off x="0" y="0"/>
          <a:ext cx="9143999" cy="7123726"/>
        </p:xfrm>
        <a:graphic>
          <a:graphicData uri="http://schemas.openxmlformats.org/drawingml/2006/table">
            <a:tbl>
              <a:tblPr firstRow="1" bandRow="1">
                <a:tableStyleId>{D38C4200-73FF-EFD7-2A7C-612D6784CDF9}</a:tableStyleId>
              </a:tblPr>
              <a:tblGrid>
                <a:gridCol w="2286000"/>
                <a:gridCol w="2286000"/>
                <a:gridCol w="2634710"/>
                <a:gridCol w="1937289"/>
              </a:tblGrid>
              <a:tr h="962666">
                <a:tc>
                  <a:txBody>
                    <a:bodyPr/>
                    <a:lstStyle/>
                    <a:p>
                      <a:pPr>
                        <a:defRPr/>
                      </a:pPr>
                      <a:r>
                        <a:rPr lang="ru-RU" b="1" u="sng">
                          <a:solidFill>
                            <a:schemeClr val="bg1"/>
                          </a:solidFill>
                          <a:cs typeface="Times New Roman"/>
                        </a:rPr>
                        <a:t>«Мозговой штурм» </a:t>
                      </a:r>
                      <a:endParaRPr lang="ru-RU">
                        <a:solidFill>
                          <a:schemeClr val="bg1"/>
                        </a:solidFill>
                      </a:endParaRPr>
                    </a:p>
                  </a:txBody>
                  <a:tcPr/>
                </a:tc>
                <a:tc>
                  <a:txBody>
                    <a:bodyPr/>
                    <a:lstStyle/>
                    <a:p>
                      <a:pPr>
                        <a:defRPr/>
                      </a:pPr>
                      <a:r>
                        <a:rPr lang="ru-RU"/>
                        <a:t>Уголки</a:t>
                      </a:r>
                    </a:p>
                  </a:txBody>
                  <a:tcPr/>
                </a:tc>
                <a:tc>
                  <a:txBody>
                    <a:bodyPr/>
                    <a:lstStyle/>
                    <a:p>
                      <a:pPr>
                        <a:defRPr/>
                      </a:pPr>
                      <a:r>
                        <a:rPr lang="ru-RU"/>
                        <a:t>Создание викторины</a:t>
                      </a:r>
                    </a:p>
                  </a:txBody>
                  <a:tcPr/>
                </a:tc>
                <a:tc>
                  <a:txBody>
                    <a:bodyPr/>
                    <a:lstStyle/>
                    <a:p>
                      <a:pPr>
                        <a:defRPr/>
                      </a:pPr>
                      <a:r>
                        <a:rPr lang="ru-RU"/>
                        <a:t>Тонкие и толстые вопросы</a:t>
                      </a:r>
                    </a:p>
                  </a:txBody>
                  <a:tcPr/>
                </a:tc>
              </a:tr>
              <a:tr h="6161060">
                <a:tc>
                  <a:txBody>
                    <a:bodyPr/>
                    <a:lstStyle/>
                    <a:p>
                      <a:pPr marL="0" marR="0" indent="0" algn="l" defTabSz="914400">
                        <a:lnSpc>
                          <a:spcPct val="100000"/>
                        </a:lnSpc>
                        <a:spcBef>
                          <a:spcPts val="0"/>
                        </a:spcBef>
                        <a:spcAft>
                          <a:spcPts val="0"/>
                        </a:spcAft>
                        <a:buClrTx/>
                        <a:buSzTx/>
                        <a:buFontTx/>
                        <a:buNone/>
                        <a:defRPr/>
                      </a:pPr>
                      <a:r>
                        <a:rPr lang="ru-RU">
                          <a:solidFill>
                            <a:srgbClr val="000000"/>
                          </a:solidFill>
                          <a:cs typeface="Times New Roman"/>
                        </a:rPr>
                        <a:t>Такая методика не ставит ребёнка в рамки правильных и неправильных ответов. Ученики могут высказывать любое мнение, которое поможет найти выход из затруднительной ситуации. </a:t>
                      </a:r>
                      <a:endParaRPr lang="ru-RU">
                        <a:cs typeface="Times New Roman"/>
                      </a:endParaRPr>
                    </a:p>
                    <a:p>
                      <a:pPr>
                        <a:defRPr/>
                      </a:pPr>
                      <a:endParaRPr lang="ru-RU"/>
                    </a:p>
                  </a:txBody>
                  <a:tcPr/>
                </a:tc>
                <a:tc>
                  <a:txBody>
                    <a:bodyPr/>
                    <a:lstStyle/>
                    <a:p>
                      <a:pPr marL="0" marR="0" indent="0" algn="l" defTabSz="914400">
                        <a:lnSpc>
                          <a:spcPct val="100000"/>
                        </a:lnSpc>
                        <a:spcBef>
                          <a:spcPts val="0"/>
                        </a:spcBef>
                        <a:spcAft>
                          <a:spcPts val="0"/>
                        </a:spcAft>
                        <a:buClrTx/>
                        <a:buSzTx/>
                        <a:buFontTx/>
                        <a:buNone/>
                        <a:defRPr/>
                      </a:pPr>
                      <a:r>
                        <a:rPr lang="ru-RU">
                          <a:solidFill>
                            <a:srgbClr val="000000"/>
                          </a:solidFill>
                          <a:cs typeface="Times New Roman"/>
                        </a:rPr>
                        <a:t>Класс делится на две группы. Одна группа готовит доказательства, используя свой жизненный опыт, другая - подкрепляя свой ответ, опираясь на текст. Данный прием используется после изучения темы урока. В конце урока делается совместный вывод. </a:t>
                      </a:r>
                      <a:endParaRPr lang="ru-RU">
                        <a:cs typeface="Times New Roman"/>
                      </a:endParaRPr>
                    </a:p>
                    <a:p>
                      <a:pPr>
                        <a:defRPr/>
                      </a:pPr>
                      <a:endParaRPr lang="ru-RU"/>
                    </a:p>
                  </a:txBody>
                  <a:tcPr/>
                </a:tc>
                <a:tc>
                  <a:txBody>
                    <a:bodyPr/>
                    <a:lstStyle/>
                    <a:p>
                      <a:pPr marL="0" marR="0" indent="0" algn="l" defTabSz="914400">
                        <a:lnSpc>
                          <a:spcPct val="100000"/>
                        </a:lnSpc>
                        <a:spcBef>
                          <a:spcPts val="0"/>
                        </a:spcBef>
                        <a:spcAft>
                          <a:spcPts val="0"/>
                        </a:spcAft>
                        <a:buClrTx/>
                        <a:buSzTx/>
                        <a:buFontTx/>
                        <a:buNone/>
                        <a:defRPr/>
                      </a:pPr>
                      <a:r>
                        <a:rPr lang="ru-RU"/>
                        <a:t>После изучения нескольких тем дети самостоятельноготовят вопросы для викторины, объединяются в группы, и проводят соревнование. Можно предложить каждой группе выбирать «знатока», а потом задавать ему вопросы (участвуют все желающие).</a:t>
                      </a:r>
                      <a:endParaRPr/>
                    </a:p>
                    <a:p>
                      <a:pPr>
                        <a:defRPr/>
                      </a:pPr>
                      <a:endParaRPr lang="ru-RU"/>
                    </a:p>
                  </a:txBody>
                  <a:tcPr/>
                </a:tc>
                <a:tc>
                  <a:txBody>
                    <a:bodyPr/>
                    <a:lstStyle/>
                    <a:p>
                      <a:pPr marL="0" marR="0" indent="0" algn="l" defTabSz="914400">
                        <a:lnSpc>
                          <a:spcPct val="100000"/>
                        </a:lnSpc>
                        <a:spcBef>
                          <a:spcPts val="0"/>
                        </a:spcBef>
                        <a:spcAft>
                          <a:spcPts val="0"/>
                        </a:spcAft>
                        <a:buClrTx/>
                        <a:buSzTx/>
                        <a:buFontTx/>
                        <a:buNone/>
                        <a:defRPr/>
                      </a:pPr>
                      <a:r>
                        <a:rPr lang="ru-RU">
                          <a:solidFill>
                            <a:srgbClr val="000000"/>
                          </a:solidFill>
                          <a:cs typeface="Times New Roman"/>
                        </a:rPr>
                        <a:t>Дети учатся различать те вопросы, на которые можно дать однозначный ответ (тонкие вопросы), и те, на которые ответить определенно невозможно, проблемные (толстые) вопросы. </a:t>
                      </a:r>
                      <a:endParaRPr lang="ru-RU">
                        <a:cs typeface="Times New Roman"/>
                      </a:endParaRPr>
                    </a:p>
                    <a:p>
                      <a:pPr>
                        <a:defRPr/>
                      </a:pPr>
                      <a:endParaRPr lang="ru-RU"/>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2770" name="Прямоугольник 1"/>
          <p:cNvSpPr>
            <a:spLocks noChangeArrowheads="1"/>
          </p:cNvSpPr>
          <p:nvPr/>
        </p:nvSpPr>
        <p:spPr bwMode="auto">
          <a:xfrm>
            <a:off x="500034" y="571480"/>
            <a:ext cx="8248679" cy="2739211"/>
          </a:xfrm>
          <a:prstGeom prst="rect">
            <a:avLst/>
          </a:prstGeom>
          <a:noFill/>
          <a:ln w="9525">
            <a:noFill/>
            <a:miter lim="800000"/>
            <a:headEnd/>
            <a:tailEnd/>
          </a:ln>
        </p:spPr>
        <p:txBody>
          <a:bodyPr wrap="square">
            <a:spAutoFit/>
          </a:bodyPr>
          <a:lstStyle/>
          <a:p>
            <a:pPr>
              <a:defRPr/>
            </a:pPr>
            <a:r>
              <a:rPr lang="ru-RU" b="1" u="sng">
                <a:solidFill>
                  <a:srgbClr val="101010"/>
                </a:solidFill>
                <a:cs typeface="Times New Roman"/>
              </a:rPr>
              <a:t>Один часто применяемых приемов - Кластер («гроздь»)</a:t>
            </a:r>
            <a:endParaRPr lang="ru-RU">
              <a:cs typeface="Times New Roman"/>
            </a:endParaRPr>
          </a:p>
          <a:p>
            <a:pPr>
              <a:defRPr/>
            </a:pPr>
            <a:r>
              <a:rPr lang="ru-RU" sz="2000">
                <a:solidFill>
                  <a:srgbClr val="101010"/>
                </a:solidFill>
                <a:cs typeface="Times New Roman"/>
              </a:rPr>
              <a:t>Суть этого приёма в рамках физического понятия — выделение смысловых единиц текста и графическом их оформлении в определённом порядке в виде грозди. Использовать этот приём можно на всех этапах урока: на стадии вызова, осмысления, рефлексии или при обобщении темы или раздела.</a:t>
            </a:r>
          </a:p>
          <a:p>
            <a:pPr>
              <a:defRPr/>
            </a:pPr>
            <a:endParaRPr lang="ru-RU" b="1" u="sng"/>
          </a:p>
          <a:p>
            <a:pPr>
              <a:defRPr/>
            </a:pPr>
            <a:endParaRPr lang="ru-RU">
              <a:cs typeface="Times New Roman"/>
            </a:endParaRPr>
          </a:p>
        </p:txBody>
      </p:sp>
      <p:pic>
        <p:nvPicPr>
          <p:cNvPr id="18434" name="Picture 2" descr="https://ds04.infourok.ru/uploads/ex/06de/00159e35-c745d41a/img16.jpg"/>
          <p:cNvPicPr>
            <a:picLocks noChangeAspect="1" noChangeArrowheads="1"/>
          </p:cNvPicPr>
          <p:nvPr/>
        </p:nvPicPr>
        <p:blipFill>
          <a:blip r:embed="rId2"/>
          <a:stretch/>
        </p:blipFill>
        <p:spPr bwMode="auto">
          <a:xfrm>
            <a:off x="285720" y="2571744"/>
            <a:ext cx="8572560" cy="428625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098" name="Прямоугольник 1"/>
          <p:cNvSpPr>
            <a:spLocks noChangeArrowheads="1"/>
          </p:cNvSpPr>
          <p:nvPr/>
        </p:nvSpPr>
        <p:spPr bwMode="auto">
          <a:xfrm>
            <a:off x="428596" y="428605"/>
            <a:ext cx="8320117" cy="4524315"/>
          </a:xfrm>
          <a:prstGeom prst="rect">
            <a:avLst/>
          </a:prstGeom>
          <a:noFill/>
          <a:ln w="9525">
            <a:noFill/>
            <a:miter lim="800000"/>
            <a:headEnd/>
            <a:tailEnd/>
          </a:ln>
        </p:spPr>
        <p:txBody>
          <a:bodyPr wrap="square">
            <a:spAutoFit/>
          </a:bodyPr>
          <a:lstStyle/>
          <a:p>
            <a:pPr algn="just">
              <a:defRPr/>
            </a:pPr>
            <a:r>
              <a:rPr lang="ru-RU" sz="3200" dirty="0"/>
              <a:t>Огромную роль в становлении человека, в формировании его функциональной грамотности играет книга. Ведь не зря чтение всегда рассматривалось как средство учения и обучения и как средство воспитания в человеке человека. Умение читать, вникать в смысл прочитанного имеет большое значение и при решении и выполнении заданий по предметам естественного цикла. </a:t>
            </a: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3794" name="Прямоугольник 2"/>
          <p:cNvSpPr>
            <a:spLocks noChangeArrowheads="1"/>
          </p:cNvSpPr>
          <p:nvPr/>
        </p:nvSpPr>
        <p:spPr bwMode="auto">
          <a:xfrm>
            <a:off x="357158" y="692150"/>
            <a:ext cx="8429683" cy="4893647"/>
          </a:xfrm>
          <a:prstGeom prst="rect">
            <a:avLst/>
          </a:prstGeom>
          <a:noFill/>
          <a:ln w="9525">
            <a:noFill/>
            <a:miter lim="800000"/>
            <a:headEnd/>
            <a:tailEnd/>
          </a:ln>
        </p:spPr>
        <p:txBody>
          <a:bodyPr wrap="square">
            <a:spAutoFit/>
          </a:bodyPr>
          <a:lstStyle/>
          <a:p>
            <a:pPr>
              <a:defRPr/>
            </a:pPr>
            <a:r>
              <a:rPr lang="ru-RU" sz="3200" b="1">
                <a:solidFill>
                  <a:srgbClr val="000000"/>
                </a:solidFill>
                <a:cs typeface="Times New Roman"/>
              </a:rPr>
              <a:t> </a:t>
            </a:r>
            <a:r>
              <a:rPr lang="ru-RU" sz="4400" b="1">
                <a:solidFill>
                  <a:srgbClr val="000000"/>
                </a:solidFill>
                <a:cs typeface="Times New Roman"/>
              </a:rPr>
              <a:t>Концептуальная таблица</a:t>
            </a:r>
            <a:endParaRPr/>
          </a:p>
          <a:p>
            <a:pPr>
              <a:defRPr/>
            </a:pPr>
            <a:endParaRPr lang="ru-RU" sz="4400" b="1">
              <a:solidFill>
                <a:srgbClr val="000000"/>
              </a:solidFill>
            </a:endParaRPr>
          </a:p>
          <a:p>
            <a:pPr>
              <a:defRPr/>
            </a:pPr>
            <a:r>
              <a:rPr lang="ru-RU" sz="3200"/>
              <a:t>Прием полезен, когда предполагается сравнение трех и более аспектов или вопросов. Таблица строится так: по горизонтали располагается то, что подлежит сравнению, а по вертикали различные черты и свойства, по которым это сравнение происходит. Приведу конкретный пример.</a:t>
            </a:r>
            <a:endParaRPr lang="ru-RU" sz="400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0962" name="Picture 2" descr="http://images.myshared.ru/7/826727/slide_13.jpg"/>
          <p:cNvPicPr>
            <a:picLocks noChangeAspect="1" noChangeArrowheads="1"/>
          </p:cNvPicPr>
          <p:nvPr/>
        </p:nvPicPr>
        <p:blipFill>
          <a:blip r:embed="rId2"/>
          <a:stretch/>
        </p:blipFill>
        <p:spPr bwMode="auto">
          <a:xfrm>
            <a:off x="0" y="-1"/>
            <a:ext cx="9144000" cy="685800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6866" name="Заголовок 1"/>
          <p:cNvSpPr>
            <a:spLocks noGrp="1" noChangeArrowheads="1"/>
          </p:cNvSpPr>
          <p:nvPr>
            <p:ph type="title"/>
          </p:nvPr>
        </p:nvSpPr>
        <p:spPr bwMode="auto"/>
        <p:txBody>
          <a:bodyPr/>
          <a:lstStyle/>
          <a:p>
            <a:pPr>
              <a:defRPr/>
            </a:pPr>
            <a:r>
              <a:rPr lang="ru-RU"/>
              <a:t>Законы Ньютона</a:t>
            </a:r>
          </a:p>
        </p:txBody>
      </p:sp>
      <p:sp>
        <p:nvSpPr>
          <p:cNvPr id="36867" name="Объект 2"/>
          <p:cNvSpPr>
            <a:spLocks noGrp="1" noChangeArrowheads="1"/>
          </p:cNvSpPr>
          <p:nvPr>
            <p:ph idx="1"/>
          </p:nvPr>
        </p:nvSpPr>
        <p:spPr bwMode="auto">
          <a:xfrm>
            <a:off x="502920" y="530352"/>
            <a:ext cx="8183880" cy="4684598"/>
          </a:xfrm>
        </p:spPr>
        <p:txBody>
          <a:bodyPr/>
          <a:lstStyle/>
          <a:p>
            <a:pPr marL="0" indent="0">
              <a:buFontTx/>
              <a:buNone/>
              <a:defRPr/>
            </a:pPr>
            <a:r>
              <a:rPr lang="ru-RU"/>
              <a:t>На этапе рефлексии можно предложить составить синквейн:</a:t>
            </a:r>
            <a:endParaRPr/>
          </a:p>
          <a:p>
            <a:pPr marL="0" indent="0" algn="ctr">
              <a:buFontTx/>
              <a:buNone/>
              <a:defRPr/>
            </a:pPr>
            <a:r>
              <a:rPr lang="ru-RU"/>
              <a:t>Движение</a:t>
            </a:r>
            <a:endParaRPr/>
          </a:p>
          <a:p>
            <a:pPr marL="0" indent="0" algn="ctr">
              <a:buFontTx/>
              <a:buNone/>
              <a:defRPr/>
            </a:pPr>
            <a:r>
              <a:rPr lang="ru-RU"/>
              <a:t>Равномерное, криволинейное</a:t>
            </a:r>
            <a:endParaRPr/>
          </a:p>
          <a:p>
            <a:pPr marL="0" indent="0" algn="ctr">
              <a:buFontTx/>
              <a:buNone/>
              <a:defRPr/>
            </a:pPr>
            <a:r>
              <a:rPr lang="ru-RU"/>
              <a:t>Покоится, взаимодействует, ускоряется</a:t>
            </a:r>
            <a:endParaRPr/>
          </a:p>
          <a:p>
            <a:pPr marL="0" indent="0" algn="ctr">
              <a:buFontTx/>
              <a:buNone/>
              <a:defRPr/>
            </a:pPr>
            <a:r>
              <a:rPr lang="ru-RU"/>
              <a:t>Описывает состояние положения тел</a:t>
            </a:r>
            <a:endParaRPr/>
          </a:p>
          <a:p>
            <a:pPr marL="0" indent="0" algn="ctr">
              <a:buFontTx/>
              <a:buNone/>
              <a:defRPr/>
            </a:pPr>
            <a:r>
              <a:rPr lang="ru-RU"/>
              <a:t>Жизнь</a:t>
            </a:r>
            <a:endParaRPr/>
          </a:p>
          <a:p>
            <a:pPr marL="0" indent="0">
              <a:buFontTx/>
              <a:buNone/>
              <a:defRPr/>
            </a:pPr>
            <a:endParaRPr lang="ru-RU"/>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37890" name="Picture 2" descr="Джон Дьюи – Гуманитарный портал"/>
          <p:cNvPicPr>
            <a:picLocks noChangeAspect="1" noChangeArrowheads="1"/>
          </p:cNvPicPr>
          <p:nvPr/>
        </p:nvPicPr>
        <p:blipFill>
          <a:blip r:embed="rId2"/>
          <a:stretch/>
        </p:blipFill>
        <p:spPr bwMode="auto">
          <a:xfrm>
            <a:off x="6286500" y="3509963"/>
            <a:ext cx="2174875" cy="2967037"/>
          </a:xfrm>
          <a:prstGeom prst="rect">
            <a:avLst/>
          </a:prstGeom>
          <a:noFill/>
          <a:ln w="9525">
            <a:noFill/>
            <a:miter lim="800000"/>
            <a:headEnd/>
            <a:tailEnd/>
          </a:ln>
        </p:spPr>
      </p:pic>
      <p:sp>
        <p:nvSpPr>
          <p:cNvPr id="37891" name="Заголовок 1"/>
          <p:cNvSpPr>
            <a:spLocks noGrp="1" noChangeArrowheads="1"/>
          </p:cNvSpPr>
          <p:nvPr>
            <p:ph type="title"/>
          </p:nvPr>
        </p:nvSpPr>
        <p:spPr bwMode="auto"/>
        <p:txBody>
          <a:bodyPr/>
          <a:lstStyle/>
          <a:p>
            <a:pPr>
              <a:defRPr/>
            </a:pPr>
            <a:endParaRPr lang="ru-RU"/>
          </a:p>
        </p:txBody>
      </p:sp>
      <p:sp>
        <p:nvSpPr>
          <p:cNvPr id="37892" name="Объект 2"/>
          <p:cNvSpPr>
            <a:spLocks noGrp="1" noChangeArrowheads="1"/>
          </p:cNvSpPr>
          <p:nvPr>
            <p:ph idx="1"/>
          </p:nvPr>
        </p:nvSpPr>
        <p:spPr bwMode="auto">
          <a:xfrm>
            <a:off x="3563938" y="5367338"/>
            <a:ext cx="7620000" cy="1871662"/>
          </a:xfrm>
        </p:spPr>
        <p:txBody>
          <a:bodyPr/>
          <a:lstStyle/>
          <a:p>
            <a:pPr marL="0" indent="0">
              <a:buFontTx/>
              <a:buNone/>
              <a:defRPr/>
            </a:pPr>
            <a:endParaRPr lang="ru-RU" b="1" u="sng" dirty="0"/>
          </a:p>
          <a:p>
            <a:pPr marL="0" indent="0">
              <a:buFontTx/>
              <a:buNone/>
              <a:defRPr/>
            </a:pPr>
            <a:r>
              <a:rPr lang="ru-RU" b="1" dirty="0"/>
              <a:t>Джон </a:t>
            </a:r>
            <a:r>
              <a:rPr lang="ru-RU" b="1" dirty="0" err="1"/>
              <a:t>Дьюи</a:t>
            </a:r>
            <a:r>
              <a:rPr lang="ru-RU" b="1" dirty="0"/>
              <a:t> </a:t>
            </a:r>
            <a:endParaRPr dirty="0"/>
          </a:p>
        </p:txBody>
      </p:sp>
      <p:sp>
        <p:nvSpPr>
          <p:cNvPr id="4" name="Облачко с текстом: овальное 3"/>
          <p:cNvSpPr/>
          <p:nvPr/>
        </p:nvSpPr>
        <p:spPr bwMode="auto">
          <a:xfrm>
            <a:off x="222250" y="193675"/>
            <a:ext cx="6683375" cy="5065713"/>
          </a:xfrm>
          <a:prstGeom prst="wedgeEllipseCallout">
            <a:avLst>
              <a:gd name="adj1" fmla="val 38450"/>
              <a:gd name="adj2" fmla="val 46759"/>
            </a:avLst>
          </a:prstGeom>
          <a:solidFill>
            <a:schemeClr val="tx2">
              <a:lumMod val="50000"/>
              <a:lumOff val="50000"/>
            </a:schemeClr>
          </a:solidFill>
          <a:ln w="9525" cap="flat" cmpd="sng" algn="ctr">
            <a:solidFill>
              <a:schemeClr val="tx1"/>
            </a:solidFill>
            <a:prstDash val="solid"/>
            <a:round/>
            <a:headEnd type="none" w="med" len="med"/>
            <a:tailEnd type="none" w="med" len="med"/>
          </a:ln>
          <a:effectLst/>
        </p:spPr>
        <p:txBody>
          <a:bodyPr wrap="none"/>
          <a:lstStyle/>
          <a:p>
            <a:pPr>
              <a:defRPr/>
            </a:pPr>
            <a:r>
              <a:rPr lang="ru-RU" sz="3600" b="1" dirty="0"/>
              <a:t>«Если мы будем учить</a:t>
            </a:r>
            <a:endParaRPr sz="3600" dirty="0"/>
          </a:p>
          <a:p>
            <a:pPr>
              <a:defRPr/>
            </a:pPr>
            <a:r>
              <a:rPr lang="ru-RU" sz="3600" b="1" dirty="0"/>
              <a:t> сегодня так, как мы </a:t>
            </a:r>
            <a:endParaRPr sz="3600" dirty="0"/>
          </a:p>
          <a:p>
            <a:pPr>
              <a:defRPr/>
            </a:pPr>
            <a:r>
              <a:rPr lang="ru-RU" sz="3600" b="1" dirty="0"/>
              <a:t>учили вчера, </a:t>
            </a:r>
            <a:endParaRPr sz="3600" dirty="0"/>
          </a:p>
          <a:p>
            <a:pPr>
              <a:defRPr/>
            </a:pPr>
            <a:r>
              <a:rPr lang="ru-RU" sz="3600" b="1" dirty="0"/>
              <a:t>мы украдем у детей</a:t>
            </a:r>
            <a:endParaRPr sz="3600" dirty="0"/>
          </a:p>
          <a:p>
            <a:pPr>
              <a:defRPr/>
            </a:pPr>
            <a:r>
              <a:rPr lang="ru-RU" sz="3600" b="1" dirty="0"/>
              <a:t> завтра»</a:t>
            </a:r>
            <a:endParaRPr lang="ru-RU" sz="3600" dirty="0"/>
          </a:p>
          <a:p>
            <a:pPr>
              <a:defRPr/>
            </a:pP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122" name="Прямоугольник 1"/>
          <p:cNvSpPr>
            <a:spLocks noChangeArrowheads="1"/>
          </p:cNvSpPr>
          <p:nvPr/>
        </p:nvSpPr>
        <p:spPr bwMode="auto">
          <a:xfrm>
            <a:off x="1116013" y="1052513"/>
            <a:ext cx="7559675" cy="5262562"/>
          </a:xfrm>
          <a:prstGeom prst="rect">
            <a:avLst/>
          </a:prstGeom>
          <a:noFill/>
          <a:ln w="9525">
            <a:noFill/>
            <a:miter lim="800000"/>
            <a:headEnd/>
            <a:tailEnd/>
          </a:ln>
        </p:spPr>
        <p:txBody>
          <a:bodyPr>
            <a:spAutoFit/>
          </a:bodyPr>
          <a:lstStyle/>
          <a:p>
            <a:pPr algn="just">
              <a:defRPr/>
            </a:pPr>
            <a:r>
              <a:rPr lang="ru-RU" sz="2800"/>
              <a:t>Если ранее умение читать, которому обучали в начальной школе, считалось достаточным для получения информации из текста, то современные представления о процессе чтения включают совокупность навыков, совершенствующихся на протяжении всей жизни. Читательская грамотность помогает человеку критически относиться к полученным знаниям, легче ориентироваться в политических и финансовых институтах, обогащать личную жизнь и эффективно заниматься самообразованием.</a:t>
            </a:r>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146" name="Rectangle 4"/>
          <p:cNvSpPr>
            <a:spLocks noGrp="1" noChangeArrowheads="1"/>
          </p:cNvSpPr>
          <p:nvPr>
            <p:ph type="title"/>
          </p:nvPr>
        </p:nvSpPr>
        <p:spPr bwMode="auto"/>
        <p:txBody>
          <a:bodyPr/>
          <a:lstStyle/>
          <a:p>
            <a:pPr>
              <a:defRPr/>
            </a:pPr>
            <a:endParaRPr lang="ru-RU"/>
          </a:p>
        </p:txBody>
      </p:sp>
      <p:sp>
        <p:nvSpPr>
          <p:cNvPr id="6147" name="Rectangle 5"/>
          <p:cNvSpPr>
            <a:spLocks noGrp="1" noChangeArrowheads="1"/>
          </p:cNvSpPr>
          <p:nvPr>
            <p:ph idx="1"/>
          </p:nvPr>
        </p:nvSpPr>
        <p:spPr bwMode="auto"/>
        <p:txBody>
          <a:bodyPr>
            <a:normAutofit/>
          </a:bodyPr>
          <a:lstStyle/>
          <a:p>
            <a:pPr>
              <a:buNone/>
              <a:defRPr/>
            </a:pPr>
            <a:r>
              <a:rPr lang="ru-RU" sz="4000"/>
              <a:t>  Цель:</a:t>
            </a:r>
            <a:endParaRPr/>
          </a:p>
          <a:p>
            <a:pPr algn="ctr">
              <a:buNone/>
              <a:defRPr/>
            </a:pPr>
            <a:r>
              <a:rPr lang="en-US" sz="4000"/>
              <a:t>Создание условий для</a:t>
            </a:r>
            <a:r>
              <a:rPr lang="ru-RU" sz="4000"/>
              <a:t> </a:t>
            </a:r>
            <a:r>
              <a:rPr lang="en-US" sz="4000"/>
              <a:t>успешного формирования</a:t>
            </a:r>
            <a:endParaRPr lang="ru-RU" sz="4000"/>
          </a:p>
          <a:p>
            <a:pPr algn="ctr">
              <a:buFontTx/>
              <a:buNone/>
              <a:defRPr/>
            </a:pPr>
            <a:r>
              <a:rPr lang="en-US" sz="4000"/>
              <a:t>читательской</a:t>
            </a:r>
            <a:r>
              <a:rPr lang="ru-RU" sz="4000"/>
              <a:t> грамотности на уроках физики</a:t>
            </a:r>
          </a:p>
          <a:p>
            <a:pPr>
              <a:buFontTx/>
              <a:buNone/>
              <a:defRPr/>
            </a:pPr>
            <a:endParaRPr lang="ru-RU" sz="280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170" name="Прямоугольник 1"/>
          <p:cNvSpPr>
            <a:spLocks noChangeArrowheads="1"/>
          </p:cNvSpPr>
          <p:nvPr/>
        </p:nvSpPr>
        <p:spPr bwMode="auto">
          <a:xfrm>
            <a:off x="500034" y="692150"/>
            <a:ext cx="8175654" cy="5262979"/>
          </a:xfrm>
          <a:prstGeom prst="rect">
            <a:avLst/>
          </a:prstGeom>
          <a:noFill/>
          <a:ln w="9525">
            <a:noFill/>
            <a:miter lim="800000"/>
            <a:headEnd/>
            <a:tailEnd/>
          </a:ln>
        </p:spPr>
        <p:txBody>
          <a:bodyPr wrap="square">
            <a:spAutoFit/>
          </a:bodyPr>
          <a:lstStyle/>
          <a:p>
            <a:pPr algn="ctr">
              <a:defRPr/>
            </a:pPr>
            <a:r>
              <a:rPr lang="ru-RU"/>
              <a:t> </a:t>
            </a:r>
            <a:r>
              <a:rPr lang="ru-RU" sz="3200" b="1" u="sng"/>
              <a:t>Понятие </a:t>
            </a:r>
            <a:endParaRPr lang="ru-RU" b="1" u="sng"/>
          </a:p>
          <a:p>
            <a:pPr>
              <a:defRPr/>
            </a:pPr>
            <a:endParaRPr lang="ru-RU"/>
          </a:p>
          <a:p>
            <a:pPr algn="just">
              <a:defRPr/>
            </a:pPr>
            <a:r>
              <a:rPr lang="ru-RU"/>
              <a:t> </a:t>
            </a:r>
            <a:r>
              <a:rPr lang="ru-RU" sz="2800"/>
              <a:t>Традиционно под грамотностью понимают степень овладения навыками чтения и письма.  В настоящее время под этим понятием подразумевается более прикладное умение оперировать с текстами. Читательская грамотность – это не синоним начитанности или хорошей техники чтения, а способность понимать, использовать и анализировать прочитанное. Те сведения, которые человек получает из текста, должны расширять его знания и возможности в жизни.</a:t>
            </a:r>
            <a:endParaRPr lang="ru-RU"/>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218" name="Прямоугольник 1"/>
          <p:cNvSpPr>
            <a:spLocks noChangeArrowheads="1"/>
          </p:cNvSpPr>
          <p:nvPr/>
        </p:nvSpPr>
        <p:spPr bwMode="auto">
          <a:xfrm>
            <a:off x="1116013" y="692150"/>
            <a:ext cx="7704137" cy="5635625"/>
          </a:xfrm>
          <a:prstGeom prst="rect">
            <a:avLst/>
          </a:prstGeom>
          <a:noFill/>
          <a:ln w="9525">
            <a:noFill/>
            <a:miter lim="800000"/>
            <a:headEnd/>
            <a:tailEnd/>
          </a:ln>
        </p:spPr>
        <p:txBody>
          <a:bodyPr>
            <a:spAutoFit/>
          </a:bodyPr>
          <a:lstStyle/>
          <a:p>
            <a:pPr algn="ctr">
              <a:lnSpc>
                <a:spcPct val="107000"/>
              </a:lnSpc>
              <a:spcAft>
                <a:spcPts val="800"/>
              </a:spcAft>
              <a:defRPr/>
            </a:pPr>
            <a:r>
              <a:rPr lang="ru-RU">
                <a:solidFill>
                  <a:srgbClr val="000000"/>
                </a:solidFill>
                <a:latin typeface="Arial"/>
                <a:ea typeface="Calibri"/>
                <a:cs typeface="Times New Roman"/>
              </a:rPr>
              <a:t>Читательская грамотность состоит из системы следующих аспектов: </a:t>
            </a:r>
            <a:endParaRPr/>
          </a:p>
          <a:p>
            <a:pPr>
              <a:lnSpc>
                <a:spcPct val="107000"/>
              </a:lnSpc>
              <a:spcAft>
                <a:spcPts val="800"/>
              </a:spcAft>
              <a:defRPr/>
            </a:pPr>
            <a:r>
              <a:rPr lang="ru-RU">
                <a:solidFill>
                  <a:srgbClr val="000000"/>
                </a:solidFill>
                <a:latin typeface="Arial"/>
                <a:ea typeface="Calibri"/>
                <a:cs typeface="Times New Roman"/>
              </a:rPr>
              <a:t>1. Чтение</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2. Толкование текста в буквальном смысле</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3. Оценка языка и формы сообщения</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4. Поиск информации и ее извлечение </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5. Преобразование данных от частных явлений к обобщенным</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6. Формулирование основных идей и выводов</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7. Общее понимание текста</a:t>
            </a:r>
            <a:endParaRPr lang="ru-RU" sz="1800">
              <a:latin typeface="Calibri"/>
              <a:ea typeface="Calibri"/>
              <a:cs typeface="Times New Roman"/>
            </a:endParaRPr>
          </a:p>
          <a:p>
            <a:pPr>
              <a:lnSpc>
                <a:spcPct val="107000"/>
              </a:lnSpc>
              <a:spcAft>
                <a:spcPts val="800"/>
              </a:spcAft>
              <a:defRPr/>
            </a:pPr>
            <a:r>
              <a:rPr lang="ru-RU">
                <a:solidFill>
                  <a:srgbClr val="000000"/>
                </a:solidFill>
                <a:latin typeface="Arial"/>
                <a:ea typeface="Calibri"/>
                <a:cs typeface="Times New Roman"/>
              </a:rPr>
              <a:t>8. Размышления о содержании и оценка, соотношение с внетекстовой информацией.</a:t>
            </a:r>
            <a:endParaRPr lang="ru-RU" sz="1800">
              <a:latin typeface="Calibri"/>
              <a:ea typeface="Calibri"/>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10242" name="Рисунок 1"/>
          <p:cNvPicPr>
            <a:picLocks noChangeAspect="1" noChangeArrowheads="1"/>
          </p:cNvPicPr>
          <p:nvPr/>
        </p:nvPicPr>
        <p:blipFill>
          <a:blip r:embed="rId2"/>
          <a:stretch/>
        </p:blipFill>
        <p:spPr bwMode="auto">
          <a:xfrm>
            <a:off x="1116013" y="584200"/>
            <a:ext cx="7532687" cy="56896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266" name="Прямоугольник 1"/>
          <p:cNvSpPr>
            <a:spLocks noChangeArrowheads="1"/>
          </p:cNvSpPr>
          <p:nvPr/>
        </p:nvSpPr>
        <p:spPr bwMode="auto">
          <a:xfrm>
            <a:off x="1187450" y="612775"/>
            <a:ext cx="7632700" cy="5324475"/>
          </a:xfrm>
          <a:prstGeom prst="rect">
            <a:avLst/>
          </a:prstGeom>
          <a:noFill/>
          <a:ln w="9525">
            <a:noFill/>
            <a:miter lim="800000"/>
            <a:headEnd/>
            <a:tailEnd/>
          </a:ln>
        </p:spPr>
        <p:txBody>
          <a:bodyPr>
            <a:spAutoFit/>
          </a:bodyPr>
          <a:lstStyle/>
          <a:p>
            <a:pPr algn="ctr">
              <a:defRPr/>
            </a:pPr>
            <a:r>
              <a:rPr lang="ru-RU" sz="3600" b="1"/>
              <a:t>Типы текстов</a:t>
            </a:r>
            <a:endParaRPr/>
          </a:p>
          <a:p>
            <a:pPr>
              <a:defRPr/>
            </a:pPr>
            <a:endParaRPr lang="ru-RU"/>
          </a:p>
          <a:p>
            <a:pPr algn="just">
              <a:defRPr/>
            </a:pPr>
            <a:r>
              <a:rPr lang="ru-RU" sz="2800"/>
              <a:t>Текст для проверки читательской грамотности может быть 2 типов. </a:t>
            </a:r>
            <a:endParaRPr/>
          </a:p>
          <a:p>
            <a:pPr algn="just">
              <a:defRPr/>
            </a:pPr>
            <a:r>
              <a:rPr lang="ru-RU" sz="2800" b="1"/>
              <a:t>1 тип</a:t>
            </a:r>
            <a:r>
              <a:rPr lang="ru-RU" sz="2800"/>
              <a:t>: сплошной (описание, повествование, объяснение, аргументация, инструкция)</a:t>
            </a:r>
            <a:endParaRPr/>
          </a:p>
          <a:p>
            <a:pPr algn="just">
              <a:defRPr/>
            </a:pPr>
            <a:r>
              <a:rPr lang="ru-RU" sz="2800" b="1"/>
              <a:t>2 тип: </a:t>
            </a:r>
            <a:r>
              <a:rPr lang="ru-RU" sz="2800"/>
              <a:t>не сплошной</a:t>
            </a:r>
            <a:endParaRPr/>
          </a:p>
          <a:p>
            <a:pPr algn="just">
              <a:defRPr/>
            </a:pPr>
            <a:r>
              <a:rPr lang="ru-RU" sz="2800"/>
              <a:t> В последнем случае включаются различные виды изображений (иллюстрации, таблицы, графики, карты, заполненные формы). Визуальные материалы могут быть предложены и отдельно.  </a:t>
            </a:r>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90" name="Прямоугольник 1"/>
          <p:cNvSpPr>
            <a:spLocks noChangeArrowheads="1"/>
          </p:cNvSpPr>
          <p:nvPr/>
        </p:nvSpPr>
        <p:spPr bwMode="auto">
          <a:xfrm>
            <a:off x="1187450" y="504825"/>
            <a:ext cx="7416800" cy="4032250"/>
          </a:xfrm>
          <a:prstGeom prst="rect">
            <a:avLst/>
          </a:prstGeom>
          <a:noFill/>
          <a:ln w="9525">
            <a:noFill/>
            <a:miter lim="800000"/>
            <a:headEnd/>
            <a:tailEnd/>
          </a:ln>
        </p:spPr>
        <p:txBody>
          <a:bodyPr>
            <a:spAutoFit/>
          </a:bodyPr>
          <a:lstStyle/>
          <a:p>
            <a:pPr algn="ctr">
              <a:defRPr/>
            </a:pPr>
            <a:r>
              <a:rPr lang="ru-RU" sz="3200" b="1"/>
              <a:t>По стилю применяют тексты следующих видов: </a:t>
            </a:r>
            <a:endParaRPr/>
          </a:p>
          <a:p>
            <a:pPr algn="ctr">
              <a:defRPr/>
            </a:pPr>
            <a:endParaRPr lang="ru-RU" sz="3200" b="1"/>
          </a:p>
          <a:p>
            <a:pPr algn="ctr">
              <a:defRPr/>
            </a:pPr>
            <a:r>
              <a:rPr lang="ru-RU" sz="3200"/>
              <a:t>научные; </a:t>
            </a:r>
            <a:endParaRPr/>
          </a:p>
          <a:p>
            <a:pPr algn="ctr">
              <a:defRPr/>
            </a:pPr>
            <a:r>
              <a:rPr lang="ru-RU" sz="3200"/>
              <a:t>деловые; </a:t>
            </a:r>
            <a:endParaRPr/>
          </a:p>
          <a:p>
            <a:pPr algn="ctr">
              <a:defRPr/>
            </a:pPr>
            <a:r>
              <a:rPr lang="ru-RU" sz="3200"/>
              <a:t>художественные; </a:t>
            </a:r>
            <a:endParaRPr/>
          </a:p>
          <a:p>
            <a:pPr algn="ctr">
              <a:defRPr/>
            </a:pPr>
            <a:r>
              <a:rPr lang="ru-RU" sz="3200"/>
              <a:t>технические; </a:t>
            </a:r>
            <a:endParaRPr/>
          </a:p>
          <a:p>
            <a:pPr algn="ctr">
              <a:defRPr/>
            </a:pPr>
            <a:r>
              <a:rPr lang="ru-RU" sz="3200"/>
              <a:t>публицистические и другие</a:t>
            </a:r>
            <a:r>
              <a:rPr lang="ru-RU"/>
              <a:t>.  </a:t>
            </a:r>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w="http://schemas.openxmlformats.org/wordprocessingml/2006/main" xmlns:m="http://schemas.openxmlformats.org/officeDocument/2006/math" xmlns="">
      <p:transition spd="slow" advClick="1">
        <p:fade thruBlk="0"/>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Аспект">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спект">
      <a:majorFont>
        <a:latin typeface="Verdana"/>
        <a:ea typeface="Arial"/>
        <a:cs typeface="Arial"/>
      </a:majorFont>
      <a:minorFont>
        <a:latin typeface="Verdana"/>
        <a:ea typeface="Arial"/>
        <a:cs typeface="Arial"/>
      </a:minorFont>
    </a:fontScheme>
    <a:fmtScheme name="Аспект">
      <a:fillStyleLst>
        <a:solidFill>
          <a:schemeClr val="phClr"/>
        </a:solidFill>
        <a:gradFill>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TotalTime>
  <Words>1088</Words>
  <Application>Microsoft Office PowerPoint</Application>
  <DocSecurity>0</DocSecurity>
  <PresentationFormat>Экран (4:3)</PresentationFormat>
  <Paragraphs>110</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Аспект</vt:lpstr>
      <vt:lpstr>Формирование читательской грамотности на уроках естественного цикла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Законы Ньютона</vt:lpstr>
      <vt:lpstr>Презентация PowerPoint</vt:lpstr>
    </vt:vector>
  </TitlesOfParts>
  <Company>дом</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инновациями</dc:title>
  <dc:creator>Алексей</dc:creator>
  <cp:lastModifiedBy>Надежда Пронская</cp:lastModifiedBy>
  <cp:revision>24</cp:revision>
  <dcterms:created xsi:type="dcterms:W3CDTF">2003-10-01T13:40:10Z</dcterms:created>
  <dcterms:modified xsi:type="dcterms:W3CDTF">2022-04-20T08:15:29Z</dcterms:modified>
  <dc:identifier/>
  <cp:contentStatus/>
  <dc:language/>
  <cp:version/>
</cp:coreProperties>
</file>