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99" r:id="rId2"/>
    <p:sldId id="289" r:id="rId3"/>
    <p:sldId id="324" r:id="rId4"/>
    <p:sldId id="328" r:id="rId5"/>
    <p:sldId id="353" r:id="rId6"/>
    <p:sldId id="298" r:id="rId7"/>
    <p:sldId id="340" r:id="rId8"/>
    <p:sldId id="311" r:id="rId9"/>
    <p:sldId id="310" r:id="rId10"/>
    <p:sldId id="258" r:id="rId11"/>
    <p:sldId id="336" r:id="rId12"/>
    <p:sldId id="355" r:id="rId13"/>
    <p:sldId id="315" r:id="rId14"/>
    <p:sldId id="307" r:id="rId15"/>
    <p:sldId id="302" r:id="rId16"/>
    <p:sldId id="317" r:id="rId17"/>
    <p:sldId id="263" r:id="rId18"/>
    <p:sldId id="325" r:id="rId19"/>
    <p:sldId id="342" r:id="rId20"/>
    <p:sldId id="343" r:id="rId21"/>
    <p:sldId id="344" r:id="rId22"/>
    <p:sldId id="293" r:id="rId23"/>
    <p:sldId id="347" r:id="rId24"/>
    <p:sldId id="304" r:id="rId25"/>
    <p:sldId id="305" r:id="rId26"/>
    <p:sldId id="345" r:id="rId27"/>
    <p:sldId id="264" r:id="rId28"/>
    <p:sldId id="348" r:id="rId29"/>
    <p:sldId id="346" r:id="rId30"/>
    <p:sldId id="349" r:id="rId31"/>
    <p:sldId id="350" r:id="rId32"/>
    <p:sldId id="265" r:id="rId33"/>
    <p:sldId id="338" r:id="rId34"/>
    <p:sldId id="352" r:id="rId35"/>
    <p:sldId id="335" r:id="rId36"/>
    <p:sldId id="334" r:id="rId37"/>
    <p:sldId id="332" r:id="rId38"/>
    <p:sldId id="333" r:id="rId39"/>
    <p:sldId id="267" r:id="rId40"/>
    <p:sldId id="321" r:id="rId41"/>
    <p:sldId id="319" r:id="rId4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FF"/>
    <a:srgbClr val="990000"/>
    <a:srgbClr val="99FF33"/>
    <a:srgbClr val="339966"/>
    <a:srgbClr val="00CC99"/>
    <a:srgbClr val="3333CC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/>
    <p:restoredTop sz="94600"/>
  </p:normalViewPr>
  <p:slideViewPr>
    <p:cSldViewPr>
      <p:cViewPr>
        <p:scale>
          <a:sx n="60" d="100"/>
          <a:sy n="60" d="100"/>
        </p:scale>
        <p:origin x="258" y="6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0C5FBC-D927-4593-9B8F-B2E949E8937F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20A834-C265-45CA-99DF-D177BB1B4F2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1968" y="4224"/>
              <a:ext cx="3792" cy="96"/>
            </a:xfrm>
            <a:prstGeom prst="rect">
              <a:avLst/>
            </a:prstGeom>
            <a:gradFill rotWithShape="0">
              <a:gsLst>
                <a:gs pos="0">
                  <a:srgbClr val="EBD7FF"/>
                </a:gs>
                <a:gs pos="100000">
                  <a:srgbClr val="0099FF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5520" y="1248"/>
              <a:ext cx="240" cy="2688"/>
            </a:xfrm>
            <a:prstGeom prst="rect">
              <a:avLst/>
            </a:prstGeom>
            <a:gradFill rotWithShape="0">
              <a:gsLst>
                <a:gs pos="0">
                  <a:srgbClr val="C1E7CE"/>
                </a:gs>
                <a:gs pos="100000">
                  <a:srgbClr val="339966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0" y="3312"/>
              <a:ext cx="288" cy="9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0" y="3408"/>
              <a:ext cx="288" cy="912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5520" y="0"/>
              <a:ext cx="240" cy="12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3600" y="0"/>
              <a:ext cx="1920" cy="192"/>
            </a:xfrm>
            <a:prstGeom prst="rect">
              <a:avLst/>
            </a:prstGeom>
            <a:solidFill>
              <a:srgbClr val="CAC9A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288" y="192"/>
              <a:ext cx="336" cy="480"/>
            </a:xfrm>
            <a:prstGeom prst="rect">
              <a:avLst/>
            </a:prstGeom>
            <a:solidFill>
              <a:schemeClr val="folHlink">
                <a:alpha val="5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0" y="672"/>
              <a:ext cx="288" cy="2640"/>
            </a:xfrm>
            <a:prstGeom prst="rect">
              <a:avLst/>
            </a:prstGeom>
            <a:gradFill rotWithShape="0">
              <a:gsLst>
                <a:gs pos="0">
                  <a:srgbClr val="C1AE8F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0" y="192"/>
              <a:ext cx="288" cy="48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0" y="0"/>
              <a:ext cx="624" cy="192"/>
            </a:xfrm>
            <a:prstGeom prst="rect">
              <a:avLst/>
            </a:prstGeom>
            <a:solidFill>
              <a:srgbClr val="99CC00"/>
            </a:solidFill>
            <a:ln w="19050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624" y="0"/>
              <a:ext cx="2976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6" name="Line 14"/>
            <p:cNvSpPr>
              <a:spLocks noChangeShapeType="1"/>
            </p:cNvSpPr>
            <p:nvPr/>
          </p:nvSpPr>
          <p:spPr bwMode="auto">
            <a:xfrm flipV="1">
              <a:off x="288" y="192"/>
              <a:ext cx="0" cy="4128"/>
            </a:xfrm>
            <a:prstGeom prst="line">
              <a:avLst/>
            </a:prstGeom>
            <a:noFill/>
            <a:ln w="7620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Line 15"/>
            <p:cNvSpPr>
              <a:spLocks noChangeShapeType="1"/>
            </p:cNvSpPr>
            <p:nvPr/>
          </p:nvSpPr>
          <p:spPr bwMode="auto">
            <a:xfrm>
              <a:off x="288" y="4224"/>
              <a:ext cx="5472" cy="0"/>
            </a:xfrm>
            <a:prstGeom prst="line">
              <a:avLst/>
            </a:prstGeom>
            <a:noFill/>
            <a:ln w="571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Line 16"/>
            <p:cNvSpPr>
              <a:spLocks noChangeShapeType="1"/>
            </p:cNvSpPr>
            <p:nvPr/>
          </p:nvSpPr>
          <p:spPr bwMode="auto">
            <a:xfrm flipV="1">
              <a:off x="5520" y="0"/>
              <a:ext cx="0" cy="4224"/>
            </a:xfrm>
            <a:prstGeom prst="line">
              <a:avLst/>
            </a:prstGeom>
            <a:noFill/>
            <a:ln w="571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Line 17"/>
            <p:cNvSpPr>
              <a:spLocks noChangeShapeType="1"/>
            </p:cNvSpPr>
            <p:nvPr/>
          </p:nvSpPr>
          <p:spPr bwMode="auto">
            <a:xfrm>
              <a:off x="0" y="192"/>
              <a:ext cx="5760" cy="0"/>
            </a:xfrm>
            <a:prstGeom prst="line">
              <a:avLst/>
            </a:prstGeom>
            <a:noFill/>
            <a:ln w="3810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 flipH="1">
              <a:off x="3600" y="288"/>
              <a:ext cx="2160" cy="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" name="Line 19"/>
            <p:cNvSpPr>
              <a:spLocks noChangeShapeType="1"/>
            </p:cNvSpPr>
            <p:nvPr/>
          </p:nvSpPr>
          <p:spPr bwMode="auto">
            <a:xfrm flipV="1">
              <a:off x="3600" y="0"/>
              <a:ext cx="0" cy="288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" name="Line 20"/>
            <p:cNvSpPr>
              <a:spLocks noChangeShapeType="1"/>
            </p:cNvSpPr>
            <p:nvPr/>
          </p:nvSpPr>
          <p:spPr bwMode="auto">
            <a:xfrm>
              <a:off x="5520" y="1248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Line 21"/>
            <p:cNvSpPr>
              <a:spLocks noChangeShapeType="1"/>
            </p:cNvSpPr>
            <p:nvPr/>
          </p:nvSpPr>
          <p:spPr bwMode="auto">
            <a:xfrm>
              <a:off x="624" y="0"/>
              <a:ext cx="0" cy="672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Line 22"/>
            <p:cNvSpPr>
              <a:spLocks noChangeShapeType="1"/>
            </p:cNvSpPr>
            <p:nvPr/>
          </p:nvSpPr>
          <p:spPr bwMode="auto">
            <a:xfrm flipH="1">
              <a:off x="0" y="672"/>
              <a:ext cx="624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Line 23"/>
            <p:cNvSpPr>
              <a:spLocks noChangeShapeType="1"/>
            </p:cNvSpPr>
            <p:nvPr/>
          </p:nvSpPr>
          <p:spPr bwMode="auto">
            <a:xfrm flipV="1">
              <a:off x="1680" y="3936"/>
              <a:ext cx="0" cy="384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Line 24"/>
            <p:cNvSpPr>
              <a:spLocks noChangeShapeType="1"/>
            </p:cNvSpPr>
            <p:nvPr/>
          </p:nvSpPr>
          <p:spPr bwMode="auto">
            <a:xfrm>
              <a:off x="1680" y="3936"/>
              <a:ext cx="4080" cy="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Line 25"/>
            <p:cNvSpPr>
              <a:spLocks noChangeShapeType="1"/>
            </p:cNvSpPr>
            <p:nvPr/>
          </p:nvSpPr>
          <p:spPr bwMode="auto">
            <a:xfrm flipH="1">
              <a:off x="0" y="3312"/>
              <a:ext cx="288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Line 26"/>
            <p:cNvSpPr>
              <a:spLocks noChangeShapeType="1"/>
            </p:cNvSpPr>
            <p:nvPr/>
          </p:nvSpPr>
          <p:spPr bwMode="auto">
            <a:xfrm flipH="1">
              <a:off x="0" y="3408"/>
              <a:ext cx="288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099" name="Rectangle 27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100" name="Rectangle 28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Century Gothic" pitchFamily="34" charset="0"/>
              <a:buNone/>
              <a:defRPr sz="28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9" name="Rectangle 3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" name="Rectangle 3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1" name="Rectangle 3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64275"/>
            <a:ext cx="2133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9B3041-D07E-4234-9C2D-F42A4342CB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CD99D6-373B-4015-B4C0-992DE87330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B8EE89-A88E-4BE9-8C80-2D66B71409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685A4B-3977-48ED-99E6-0CCE9205CD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329311-9484-447C-B4B8-9745ABE898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F394A3-C79D-4A62-B6AB-47ECFB74F1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E36488-01FE-428B-BCD8-BD0D8A7518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8863E9-D302-479C-A264-1FE7D3A9CB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1E271B-7510-4E5E-AB44-BA04A4C4CA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BB066D-DD93-40FB-924D-3A7993562A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E9C466-7C5A-423E-A4E6-23038DF44B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CC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032" name="Rectangle 8"/>
            <p:cNvSpPr>
              <a:spLocks noChangeArrowheads="1"/>
            </p:cNvSpPr>
            <p:nvPr/>
          </p:nvSpPr>
          <p:spPr bwMode="auto">
            <a:xfrm>
              <a:off x="1968" y="4224"/>
              <a:ext cx="3792" cy="96"/>
            </a:xfrm>
            <a:prstGeom prst="rect">
              <a:avLst/>
            </a:prstGeom>
            <a:gradFill rotWithShape="0">
              <a:gsLst>
                <a:gs pos="0">
                  <a:srgbClr val="EBD7FF"/>
                </a:gs>
                <a:gs pos="100000">
                  <a:srgbClr val="0099FF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033" name="Rectangle 9"/>
            <p:cNvSpPr>
              <a:spLocks noChangeArrowheads="1"/>
            </p:cNvSpPr>
            <p:nvPr/>
          </p:nvSpPr>
          <p:spPr bwMode="auto">
            <a:xfrm>
              <a:off x="5520" y="1248"/>
              <a:ext cx="240" cy="2688"/>
            </a:xfrm>
            <a:prstGeom prst="rect">
              <a:avLst/>
            </a:prstGeom>
            <a:gradFill rotWithShape="0">
              <a:gsLst>
                <a:gs pos="0">
                  <a:srgbClr val="C1E7CE"/>
                </a:gs>
                <a:gs pos="100000">
                  <a:srgbClr val="339966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034" name="Rectangle 10"/>
            <p:cNvSpPr>
              <a:spLocks noChangeArrowheads="1"/>
            </p:cNvSpPr>
            <p:nvPr/>
          </p:nvSpPr>
          <p:spPr bwMode="auto">
            <a:xfrm>
              <a:off x="0" y="3312"/>
              <a:ext cx="288" cy="9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035" name="Rectangle 11"/>
            <p:cNvSpPr>
              <a:spLocks noChangeArrowheads="1"/>
            </p:cNvSpPr>
            <p:nvPr/>
          </p:nvSpPr>
          <p:spPr bwMode="auto">
            <a:xfrm>
              <a:off x="0" y="3408"/>
              <a:ext cx="288" cy="912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036" name="Rectangle 12"/>
            <p:cNvSpPr>
              <a:spLocks noChangeArrowheads="1"/>
            </p:cNvSpPr>
            <p:nvPr/>
          </p:nvSpPr>
          <p:spPr bwMode="auto">
            <a:xfrm>
              <a:off x="5520" y="0"/>
              <a:ext cx="240" cy="12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037" name="Rectangle 13"/>
            <p:cNvSpPr>
              <a:spLocks noChangeArrowheads="1"/>
            </p:cNvSpPr>
            <p:nvPr/>
          </p:nvSpPr>
          <p:spPr bwMode="auto">
            <a:xfrm>
              <a:off x="3600" y="0"/>
              <a:ext cx="1920" cy="192"/>
            </a:xfrm>
            <a:prstGeom prst="rect">
              <a:avLst/>
            </a:prstGeom>
            <a:solidFill>
              <a:srgbClr val="CAC9A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038" name="Rectangle 14"/>
            <p:cNvSpPr>
              <a:spLocks noChangeArrowheads="1"/>
            </p:cNvSpPr>
            <p:nvPr/>
          </p:nvSpPr>
          <p:spPr bwMode="auto">
            <a:xfrm>
              <a:off x="288" y="192"/>
              <a:ext cx="336" cy="480"/>
            </a:xfrm>
            <a:prstGeom prst="rect">
              <a:avLst/>
            </a:prstGeom>
            <a:solidFill>
              <a:schemeClr val="folHlink">
                <a:alpha val="5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039" name="Rectangle 15"/>
            <p:cNvSpPr>
              <a:spLocks noChangeArrowheads="1"/>
            </p:cNvSpPr>
            <p:nvPr/>
          </p:nvSpPr>
          <p:spPr bwMode="auto">
            <a:xfrm>
              <a:off x="0" y="672"/>
              <a:ext cx="288" cy="2640"/>
            </a:xfrm>
            <a:prstGeom prst="rect">
              <a:avLst/>
            </a:prstGeom>
            <a:gradFill rotWithShape="0">
              <a:gsLst>
                <a:gs pos="0">
                  <a:srgbClr val="C1AE8F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040" name="Rectangle 16"/>
            <p:cNvSpPr>
              <a:spLocks noChangeArrowheads="1"/>
            </p:cNvSpPr>
            <p:nvPr/>
          </p:nvSpPr>
          <p:spPr bwMode="auto">
            <a:xfrm>
              <a:off x="0" y="192"/>
              <a:ext cx="288" cy="48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041" name="Rectangle 17"/>
            <p:cNvSpPr>
              <a:spLocks noChangeArrowheads="1"/>
            </p:cNvSpPr>
            <p:nvPr/>
          </p:nvSpPr>
          <p:spPr bwMode="auto">
            <a:xfrm>
              <a:off x="0" y="0"/>
              <a:ext cx="624" cy="192"/>
            </a:xfrm>
            <a:prstGeom prst="rect">
              <a:avLst/>
            </a:prstGeom>
            <a:solidFill>
              <a:srgbClr val="99CC00"/>
            </a:solidFill>
            <a:ln w="19050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042" name="Rectangle 18"/>
            <p:cNvSpPr>
              <a:spLocks noChangeArrowheads="1"/>
            </p:cNvSpPr>
            <p:nvPr/>
          </p:nvSpPr>
          <p:spPr bwMode="auto">
            <a:xfrm>
              <a:off x="624" y="0"/>
              <a:ext cx="2976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043" name="Line 19"/>
            <p:cNvSpPr>
              <a:spLocks noChangeShapeType="1"/>
            </p:cNvSpPr>
            <p:nvPr/>
          </p:nvSpPr>
          <p:spPr bwMode="auto">
            <a:xfrm flipV="1">
              <a:off x="288" y="192"/>
              <a:ext cx="0" cy="4128"/>
            </a:xfrm>
            <a:prstGeom prst="line">
              <a:avLst/>
            </a:prstGeom>
            <a:noFill/>
            <a:ln w="7620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4" name="Line 20"/>
            <p:cNvSpPr>
              <a:spLocks noChangeShapeType="1"/>
            </p:cNvSpPr>
            <p:nvPr/>
          </p:nvSpPr>
          <p:spPr bwMode="auto">
            <a:xfrm>
              <a:off x="288" y="4224"/>
              <a:ext cx="5472" cy="0"/>
            </a:xfrm>
            <a:prstGeom prst="line">
              <a:avLst/>
            </a:prstGeom>
            <a:noFill/>
            <a:ln w="571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5" name="Line 21"/>
            <p:cNvSpPr>
              <a:spLocks noChangeShapeType="1"/>
            </p:cNvSpPr>
            <p:nvPr/>
          </p:nvSpPr>
          <p:spPr bwMode="auto">
            <a:xfrm flipV="1">
              <a:off x="5520" y="0"/>
              <a:ext cx="0" cy="4224"/>
            </a:xfrm>
            <a:prstGeom prst="line">
              <a:avLst/>
            </a:prstGeom>
            <a:noFill/>
            <a:ln w="571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6" name="Line 22"/>
            <p:cNvSpPr>
              <a:spLocks noChangeShapeType="1"/>
            </p:cNvSpPr>
            <p:nvPr/>
          </p:nvSpPr>
          <p:spPr bwMode="auto">
            <a:xfrm>
              <a:off x="0" y="192"/>
              <a:ext cx="5760" cy="0"/>
            </a:xfrm>
            <a:prstGeom prst="line">
              <a:avLst/>
            </a:prstGeom>
            <a:noFill/>
            <a:ln w="3810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7" name="Line 23"/>
            <p:cNvSpPr>
              <a:spLocks noChangeShapeType="1"/>
            </p:cNvSpPr>
            <p:nvPr/>
          </p:nvSpPr>
          <p:spPr bwMode="auto">
            <a:xfrm flipH="1">
              <a:off x="3600" y="288"/>
              <a:ext cx="2160" cy="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8" name="Line 24"/>
            <p:cNvSpPr>
              <a:spLocks noChangeShapeType="1"/>
            </p:cNvSpPr>
            <p:nvPr/>
          </p:nvSpPr>
          <p:spPr bwMode="auto">
            <a:xfrm flipV="1">
              <a:off x="3600" y="0"/>
              <a:ext cx="0" cy="288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9" name="Line 25"/>
            <p:cNvSpPr>
              <a:spLocks noChangeShapeType="1"/>
            </p:cNvSpPr>
            <p:nvPr/>
          </p:nvSpPr>
          <p:spPr bwMode="auto">
            <a:xfrm>
              <a:off x="5520" y="1248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0" name="Line 26"/>
            <p:cNvSpPr>
              <a:spLocks noChangeShapeType="1"/>
            </p:cNvSpPr>
            <p:nvPr/>
          </p:nvSpPr>
          <p:spPr bwMode="auto">
            <a:xfrm>
              <a:off x="624" y="0"/>
              <a:ext cx="0" cy="672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1" name="Line 27"/>
            <p:cNvSpPr>
              <a:spLocks noChangeShapeType="1"/>
            </p:cNvSpPr>
            <p:nvPr/>
          </p:nvSpPr>
          <p:spPr bwMode="auto">
            <a:xfrm flipH="1">
              <a:off x="0" y="672"/>
              <a:ext cx="624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2" name="Line 28"/>
            <p:cNvSpPr>
              <a:spLocks noChangeShapeType="1"/>
            </p:cNvSpPr>
            <p:nvPr/>
          </p:nvSpPr>
          <p:spPr bwMode="auto">
            <a:xfrm flipV="1">
              <a:off x="1680" y="3936"/>
              <a:ext cx="0" cy="384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3" name="Line 29"/>
            <p:cNvSpPr>
              <a:spLocks noChangeShapeType="1"/>
            </p:cNvSpPr>
            <p:nvPr/>
          </p:nvSpPr>
          <p:spPr bwMode="auto">
            <a:xfrm>
              <a:off x="1680" y="3936"/>
              <a:ext cx="4080" cy="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4" name="Line 30"/>
            <p:cNvSpPr>
              <a:spLocks noChangeShapeType="1"/>
            </p:cNvSpPr>
            <p:nvPr/>
          </p:nvSpPr>
          <p:spPr bwMode="auto">
            <a:xfrm flipH="1">
              <a:off x="0" y="3312"/>
              <a:ext cx="288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5" name="Line 31"/>
            <p:cNvSpPr>
              <a:spLocks noChangeShapeType="1"/>
            </p:cNvSpPr>
            <p:nvPr/>
          </p:nvSpPr>
          <p:spPr bwMode="auto">
            <a:xfrm flipH="1">
              <a:off x="0" y="3408"/>
              <a:ext cx="288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64275"/>
            <a:ext cx="2133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64275"/>
            <a:ext cx="2895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67450"/>
            <a:ext cx="2133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17C1A375-26D0-4729-84B6-B2E9F5315C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</p:sldLayoutIdLst>
  <p:transition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entury Gothic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entury Gothic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entury Gothic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entury Gothic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entury Gothic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entury Gothic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entury Gothic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□"/>
        <a:defRPr sz="32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□"/>
        <a:defRPr sz="2800">
          <a:solidFill>
            <a:schemeClr val="bg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□"/>
        <a:defRPr sz="2400">
          <a:solidFill>
            <a:schemeClr val="bg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□"/>
        <a:defRPr sz="2000">
          <a:solidFill>
            <a:schemeClr val="bg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□"/>
        <a:defRPr sz="2000">
          <a:solidFill>
            <a:schemeClr val="bg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□"/>
        <a:defRPr sz="2000">
          <a:solidFill>
            <a:schemeClr val="bg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□"/>
        <a:defRPr sz="2000">
          <a:solidFill>
            <a:schemeClr val="bg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□"/>
        <a:defRPr sz="2000">
          <a:solidFill>
            <a:schemeClr val="bg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□"/>
        <a:defRPr sz="20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gi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urok.1sept.ru/articles/534560/img1.jpg"/>
          <p:cNvPicPr>
            <a:picLocks noChangeAspect="1" noChangeArrowheads="1"/>
          </p:cNvPicPr>
          <p:nvPr/>
        </p:nvPicPr>
        <p:blipFill>
          <a:blip r:embed="rId2"/>
          <a:srcRect r="13905" b="15873"/>
          <a:stretch>
            <a:fillRect/>
          </a:stretch>
        </p:blipFill>
        <p:spPr bwMode="auto">
          <a:xfrm>
            <a:off x="16804" y="1844824"/>
            <a:ext cx="9138636" cy="42862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8998651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Географическое положение</a:t>
            </a:r>
            <a:endParaRPr lang="ru-RU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6" name="Picture 6" descr="C:\Documents and Settings\Admin\Рабочий стол\Рисунок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4213" y="1484313"/>
            <a:ext cx="2586037" cy="4752975"/>
          </a:xfr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172" name="Содержимое 8"/>
          <p:cNvSpPr>
            <a:spLocks noGrp="1"/>
          </p:cNvSpPr>
          <p:nvPr>
            <p:ph sz="half" idx="2"/>
          </p:nvPr>
        </p:nvSpPr>
        <p:spPr>
          <a:xfrm>
            <a:off x="3492500" y="1196975"/>
            <a:ext cx="5400675" cy="5472113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Горы расположены между Восточно-Европейской и </a:t>
            </a:r>
            <a:r>
              <a:rPr lang="ru-RU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Западно-Сибирской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равнинами, 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&gt;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млн.км²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defRPr/>
            </a:pPr>
            <a:endPara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ru-RU" b="1" dirty="0" smtClean="0">
                <a:solidFill>
                  <a:schemeClr val="accent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Длина более 2000 км, </a:t>
            </a:r>
            <a:endParaRPr lang="ru-RU" b="1" dirty="0" smtClean="0">
              <a:solidFill>
                <a:schemeClr val="accent1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ru-RU" b="1" dirty="0">
              <a:solidFill>
                <a:schemeClr val="accent1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Через 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Урал проходит граница между Европой и Азией.</a:t>
            </a:r>
          </a:p>
          <a:p>
            <a:pPr>
              <a:defRPr/>
            </a:pPr>
            <a:endPara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ru-RU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47248" cy="4525963"/>
          </a:xfrm>
        </p:spPr>
        <p:txBody>
          <a:bodyPr/>
          <a:lstStyle/>
          <a:p>
            <a:pPr algn="ctr"/>
            <a:r>
              <a:rPr lang="ru-RU" sz="44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Выполните с карточки задание 1 </a:t>
            </a:r>
            <a:r>
              <a:rPr lang="ru-RU" sz="4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lvl="0"/>
            <a:r>
              <a:rPr lang="ru-RU" dirty="0"/>
              <a:t> Обозначить границу района. Подпишите соседние районы</a:t>
            </a:r>
          </a:p>
          <a:p>
            <a:endParaRPr lang="ru-RU" sz="4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104063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333375"/>
            <a:ext cx="8497887" cy="1008063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Природные  комплексы России</a:t>
            </a:r>
          </a:p>
        </p:txBody>
      </p:sp>
      <p:pic>
        <p:nvPicPr>
          <p:cNvPr id="3077" name="Picture 5" descr="C:\Documents and Settings\Admin\Рабочий стол\Рисунок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188" y="1484313"/>
            <a:ext cx="7870825" cy="4824412"/>
          </a:xfrm>
          <a:ln w="3810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4726390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://uraloved.ru/images/mesta/bashkiriya/uchali/nurali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8" y="548680"/>
            <a:ext cx="9212654" cy="6144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109103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11500" b="1" dirty="0" smtClean="0">
                <a:solidFill>
                  <a:srgbClr val="00B050"/>
                </a:solidFill>
              </a:rPr>
              <a:t>Рельеф</a:t>
            </a:r>
            <a:endParaRPr lang="ru-RU" sz="11500" b="1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352013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player.myshared.ru/17/1075074/slides/slide_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54" t="15102" r="18218" b="1058"/>
          <a:stretch/>
        </p:blipFill>
        <p:spPr bwMode="auto">
          <a:xfrm>
            <a:off x="1255440" y="17141"/>
            <a:ext cx="6480720" cy="6845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558935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AutoShape 2" descr="https://bigslide.ru/images/54/53068/831/img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https://bigslide.ru/images/54/53068/831/img1.jpg"/>
          <p:cNvSpPr>
            <a:spLocks noChangeAspect="1" noChangeArrowheads="1"/>
          </p:cNvSpPr>
          <p:nvPr/>
        </p:nvSpPr>
        <p:spPr bwMode="auto">
          <a:xfrm>
            <a:off x="-1116632" y="342900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https://bigslide.ru/images/54/53068/831/img1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rcRect r="12359" b="-1852"/>
          <a:stretch/>
        </p:blipFill>
        <p:spPr>
          <a:xfrm>
            <a:off x="0" y="325781"/>
            <a:ext cx="8964488" cy="6511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64353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Тектоническое строение</a:t>
            </a:r>
            <a:endParaRPr lang="ru-RU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211638" y="1268413"/>
            <a:ext cx="4681537" cy="2952750"/>
          </a:xfrm>
        </p:spPr>
        <p:txBody>
          <a:bodyPr/>
          <a:lstStyle/>
          <a:p>
            <a:pPr>
              <a:buFont typeface="Century Gothic" pitchFamily="34" charset="0"/>
              <a:buNone/>
              <a:defRPr/>
            </a:pP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 образование гор в позднем палеозое в эпоху интенсивного горообразования (</a:t>
            </a:r>
            <a:r>
              <a:rPr lang="ru-RU" sz="2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герцинская</a:t>
            </a: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складчатость);</a:t>
            </a:r>
          </a:p>
          <a:p>
            <a:pPr>
              <a:buFont typeface="Century Gothic" pitchFamily="34" charset="0"/>
              <a:buNone/>
              <a:defRPr/>
            </a:pP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2- серия разломов в мезозое;</a:t>
            </a:r>
          </a:p>
          <a:p>
            <a:pPr>
              <a:buFont typeface="Century Gothic" pitchFamily="34" charset="0"/>
              <a:buNone/>
              <a:defRPr/>
            </a:pP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– неотектонические движения в кайнозое, образование современных складчато-глыбовых гор. 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4" name="Picture 4" descr="C:\Documents and Settings\Admin\Рабочий стол\Рисунок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313" y="3213100"/>
            <a:ext cx="2139950" cy="2806700"/>
          </a:xfr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6" name="Picture 6" descr="C:\Documents and Settings\Admin\Рабочий стол\Рисунок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775" y="2997200"/>
            <a:ext cx="1196975" cy="331152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611188" y="1341438"/>
            <a:ext cx="3455987" cy="1384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Три крупные геологические этапа в истории:</a:t>
            </a:r>
          </a:p>
        </p:txBody>
      </p:sp>
      <p:pic>
        <p:nvPicPr>
          <p:cNvPr id="10248" name="Picture 8" descr="C:\Documents and Settings\Admin\Рабочий стол\Рисунок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3" y="4365625"/>
            <a:ext cx="4032250" cy="194627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3352800"/>
            <a:ext cx="152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 descr="https://ds04.infourok.ru/uploads/ex/0d97/00161a1e-c22f203e/2/img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47248" cy="4525963"/>
          </a:xfrm>
        </p:spPr>
        <p:txBody>
          <a:bodyPr/>
          <a:lstStyle/>
          <a:p>
            <a:pPr algn="ctr"/>
            <a:r>
              <a:rPr lang="ru-RU" sz="44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Выполните с карточки задание </a:t>
            </a:r>
            <a:r>
              <a:rPr lang="ru-RU" sz="4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2 .</a:t>
            </a:r>
          </a:p>
          <a:p>
            <a:pPr lvl="0"/>
            <a:r>
              <a:rPr lang="ru-RU" dirty="0" smtClean="0"/>
              <a:t>Подпишите </a:t>
            </a:r>
            <a:r>
              <a:rPr lang="ru-RU" dirty="0"/>
              <a:t>их наибольшие </a:t>
            </a:r>
            <a:r>
              <a:rPr lang="ru-RU" dirty="0" smtClean="0"/>
              <a:t>вершины-</a:t>
            </a:r>
          </a:p>
          <a:p>
            <a:pPr marL="0" lvl="0" indent="0">
              <a:buNone/>
            </a:pPr>
            <a:r>
              <a:rPr lang="ru-RU" dirty="0" smtClean="0"/>
              <a:t> </a:t>
            </a:r>
            <a:r>
              <a:rPr lang="ru-RU" dirty="0"/>
              <a:t>г. Народная, г. </a:t>
            </a:r>
            <a:r>
              <a:rPr lang="ru-RU" dirty="0" err="1"/>
              <a:t>Ямантау</a:t>
            </a:r>
            <a:r>
              <a:rPr lang="ru-RU" dirty="0"/>
              <a:t>, г. </a:t>
            </a:r>
            <a:r>
              <a:rPr lang="ru-RU" dirty="0" err="1"/>
              <a:t>Тель-посиз</a:t>
            </a:r>
            <a:r>
              <a:rPr lang="ru-RU" dirty="0"/>
              <a:t>, </a:t>
            </a:r>
            <a:r>
              <a:rPr lang="ru-RU" dirty="0" smtClean="0"/>
              <a:t>         г</a:t>
            </a:r>
            <a:r>
              <a:rPr lang="ru-RU" dirty="0"/>
              <a:t>. </a:t>
            </a:r>
            <a:r>
              <a:rPr lang="ru-RU" dirty="0" err="1"/>
              <a:t>Конжаковский</a:t>
            </a:r>
            <a:r>
              <a:rPr lang="ru-RU" dirty="0"/>
              <a:t> Камень.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560852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333375"/>
            <a:ext cx="8497887" cy="1008063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Природные  комплексы России</a:t>
            </a:r>
          </a:p>
        </p:txBody>
      </p:sp>
      <p:pic>
        <p:nvPicPr>
          <p:cNvPr id="3077" name="Picture 5" descr="C:\Documents and Settings\Admin\Рабочий стол\Рисунок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188" y="1484313"/>
            <a:ext cx="7870825" cy="4824412"/>
          </a:xfrm>
          <a:ln w="3810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r="12359" b="-1852"/>
          <a:stretch/>
        </p:blipFill>
        <p:spPr>
          <a:xfrm>
            <a:off x="165956" y="242477"/>
            <a:ext cx="8964488" cy="6511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76126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348880"/>
            <a:ext cx="7772400" cy="1143000"/>
          </a:xfrm>
        </p:spPr>
        <p:txBody>
          <a:bodyPr/>
          <a:lstStyle/>
          <a:p>
            <a:r>
              <a:rPr lang="ru-RU" sz="4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Какие полезные ископаемые добывают на Урале?</a:t>
            </a:r>
            <a:endParaRPr lang="ru-RU" sz="4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776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Полезные ископаемые</a:t>
            </a:r>
            <a:endParaRPr lang="ru-RU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140200" y="1341438"/>
            <a:ext cx="4824413" cy="4967287"/>
          </a:xfrm>
        </p:spPr>
        <p:txBody>
          <a:bodyPr/>
          <a:lstStyle/>
          <a:p>
            <a:pPr>
              <a:defRPr/>
            </a:pP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Уральских горах представлено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48 видов полезных ископаемых. </a:t>
            </a:r>
          </a:p>
          <a:p>
            <a:pPr>
              <a:defRPr/>
            </a:pPr>
            <a:endParaRPr lang="ru-RU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Основными являются: медные, железные, никелевые и </a:t>
            </a:r>
            <a:r>
              <a:rPr lang="ru-RU" sz="2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хромитовые</a:t>
            </a: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руды, золото, платина, бокситы, асбест,   нефть и газ, калийные </a:t>
            </a:r>
            <a:r>
              <a:rPr lang="ru-RU" sz="2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соли,уголь</a:t>
            </a: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defRPr/>
            </a:pPr>
            <a:endParaRPr lang="ru-RU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Особенно Урал славятся "самоцветами" - драгоценными, полудрагоценными и поделочными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188" y="1628775"/>
            <a:ext cx="3463925" cy="4535488"/>
          </a:xfr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AutoShape 2" descr="https://s0.slide-share.ru/s_slide/15a9491c70ba5775d69e911323b95f65/33efaf18-3840-4b96-85e6-39b9802f62b4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https://s0.slide-share.ru/s_slide/15a9491c70ba5775d69e911323b95f65/33efaf18-3840-4b96-85e6-39b9802f62b4.jpe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8" descr="https://s0.slide-share.ru/s_slide/15a9491c70ba5775d69e911323b95f65/33efaf18-3840-4b96-85e6-39b9802f62b4.jpe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/>
          <a:srcRect l="24406" t="18501" r="24800" b="15000"/>
          <a:stretch/>
        </p:blipFill>
        <p:spPr>
          <a:xfrm>
            <a:off x="-36513" y="10370"/>
            <a:ext cx="9298361" cy="6847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56482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ds02.infourok.ru/uploads/ex/07b7/0000906e-21c3b90f/img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95250"/>
            <a:ext cx="9270999" cy="695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811765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s://fs00.infourok.ru/images/doc/173/199020/img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198"/>
            <a:ext cx="9087734" cy="6815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588106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11500" b="1" dirty="0" smtClean="0">
                <a:solidFill>
                  <a:srgbClr val="00B050"/>
                </a:solidFill>
              </a:rPr>
              <a:t>Климат</a:t>
            </a:r>
            <a:endParaRPr lang="ru-RU" sz="11500" b="1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11572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Климат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Урала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316" name="Picture 4" descr="C:\Documents and Settings\Admin\Рабочий стол\Рисунок1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21354" y="1412875"/>
            <a:ext cx="3042584" cy="3960341"/>
          </a:xfr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Содержимое 2"/>
          <p:cNvSpPr txBox="1">
            <a:spLocks/>
          </p:cNvSpPr>
          <p:nvPr/>
        </p:nvSpPr>
        <p:spPr bwMode="auto">
          <a:xfrm>
            <a:off x="3563938" y="1052736"/>
            <a:ext cx="5315655" cy="54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2400" b="1" dirty="0" smtClean="0">
                <a:latin typeface="Trebuchet MS" panose="020B0603020202020204" pitchFamily="34" charset="0"/>
              </a:rPr>
              <a:t>Климат </a:t>
            </a:r>
            <a:r>
              <a:rPr lang="ru-RU" sz="2400" b="1" dirty="0">
                <a:latin typeface="Trebuchet MS" panose="020B0603020202020204" pitchFamily="34" charset="0"/>
              </a:rPr>
              <a:t>Урала — типичный горный; осадки распределяются неравномерно </a:t>
            </a:r>
            <a:r>
              <a:rPr lang="ru-RU" sz="2400" b="1" dirty="0" smtClean="0">
                <a:latin typeface="Trebuchet MS" panose="020B0603020202020204" pitchFamily="34" charset="0"/>
              </a:rPr>
              <a:t>В </a:t>
            </a:r>
            <a:r>
              <a:rPr lang="ru-RU" sz="2400" b="1" dirty="0">
                <a:latin typeface="Trebuchet MS" panose="020B0603020202020204" pitchFamily="34" charset="0"/>
              </a:rPr>
              <a:t>пределах одной и той же зоны на равнинах Предуралья и Зауралья природные условия заметно отличаются. Это объясняется тем, что Уральские горы служат своеобразным климатическим барьером. </a:t>
            </a:r>
            <a:r>
              <a:rPr lang="ru-RU" sz="2400" b="1" dirty="0" smtClean="0">
                <a:latin typeface="Trebuchet MS" panose="020B0603020202020204" pitchFamily="34" charset="0"/>
              </a:rPr>
              <a:t>К </a:t>
            </a:r>
            <a:r>
              <a:rPr lang="ru-RU" sz="2400" b="1" dirty="0">
                <a:latin typeface="Trebuchet MS" panose="020B0603020202020204" pitchFamily="34" charset="0"/>
              </a:rPr>
              <a:t>западу от них выпадает больше осадков, климат более влажный и мягкий; </a:t>
            </a:r>
            <a:r>
              <a:rPr lang="ru-RU" sz="2400" b="1" dirty="0" smtClean="0">
                <a:latin typeface="Trebuchet MS" panose="020B0603020202020204" pitchFamily="34" charset="0"/>
              </a:rPr>
              <a:t>за </a:t>
            </a:r>
            <a:r>
              <a:rPr lang="ru-RU" sz="2400" b="1" dirty="0">
                <a:latin typeface="Trebuchet MS" panose="020B0603020202020204" pitchFamily="34" charset="0"/>
              </a:rPr>
              <a:t>Уралом, осадков меньше, климат более сухой, </a:t>
            </a:r>
            <a:r>
              <a:rPr lang="ru-RU" sz="2400" b="1" dirty="0" smtClean="0">
                <a:latin typeface="Trebuchet MS" panose="020B0603020202020204" pitchFamily="34" charset="0"/>
              </a:rPr>
              <a:t>с </a:t>
            </a:r>
            <a:r>
              <a:rPr lang="ru-RU" sz="2400" b="1" dirty="0">
                <a:latin typeface="Trebuchet MS" panose="020B0603020202020204" pitchFamily="34" charset="0"/>
              </a:rPr>
              <a:t>чертами континентального.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tx1"/>
              </a:buClr>
              <a:buFont typeface="Century Gothic" pitchFamily="34" charset="0"/>
              <a:buChar char="□"/>
              <a:defRPr/>
            </a:pPr>
            <a:endParaRPr lang="ru-RU" sz="2800" b="1" kern="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12294" name="Picture 6" descr="D:\КАРТИНКИ\Коллекция картинок4\AG00434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7193" y="328159"/>
            <a:ext cx="12033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7" descr="D:\КАРТИНКИ\Коллекция картинок4\AG00433_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183697"/>
            <a:ext cx="1128712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AutoShape 2" descr="https://s0.slide-share.ru/s_slide/d2dc5bc7ef4650346c39b0669995ffcb/73048430-b9c1-4bf1-b1da-069f0f936822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7082" t="26200" r="42912" b="17801"/>
          <a:stretch/>
        </p:blipFill>
        <p:spPr>
          <a:xfrm>
            <a:off x="-76708" y="822609"/>
            <a:ext cx="9145016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28576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player.myshared.ru/4/123470/slides/slide_2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26" r="40199" b="32876"/>
          <a:stretch/>
        </p:blipFill>
        <p:spPr bwMode="auto">
          <a:xfrm>
            <a:off x="1114798" y="846138"/>
            <a:ext cx="7575248" cy="495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523491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Picture 2" descr="https://ds04.infourok.ru/uploads/ex/1340/000c483f-9128c302/img1.jpg"/>
          <p:cNvPicPr>
            <a:picLocks noChangeAspect="1" noChangeArrowheads="1"/>
          </p:cNvPicPr>
          <p:nvPr/>
        </p:nvPicPr>
        <p:blipFill>
          <a:blip r:embed="rId2"/>
          <a:srcRect l="44532" t="13541" r="18750" b="4167"/>
          <a:stretch>
            <a:fillRect/>
          </a:stretch>
        </p:blipFill>
        <p:spPr bwMode="auto">
          <a:xfrm>
            <a:off x="0" y="-1"/>
            <a:ext cx="3071802" cy="5163269"/>
          </a:xfrm>
          <a:prstGeom prst="rect">
            <a:avLst/>
          </a:prstGeom>
          <a:noFill/>
        </p:spPr>
      </p:pic>
      <p:pic>
        <p:nvPicPr>
          <p:cNvPr id="36868" name="Picture 4" descr="https://top10a.ru/wp-content/uploads/2020/01/7-6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89078" y="3719532"/>
            <a:ext cx="6054922" cy="3138468"/>
          </a:xfrm>
          <a:prstGeom prst="rect">
            <a:avLst/>
          </a:prstGeom>
          <a:noFill/>
        </p:spPr>
      </p:pic>
      <p:pic>
        <p:nvPicPr>
          <p:cNvPr id="7" name="Picture 5" descr="C:\Documents and Settings\Admin\Рабочий стол\Рисунок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9833" y="80008"/>
            <a:ext cx="5813412" cy="3563324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Выгнутая вниз стрелка 4"/>
          <p:cNvSpPr/>
          <p:nvPr/>
        </p:nvSpPr>
        <p:spPr>
          <a:xfrm>
            <a:off x="2420496" y="3924608"/>
            <a:ext cx="2367528" cy="1166361"/>
          </a:xfrm>
          <a:prstGeom prst="curved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Выгнутая вниз стрелка 8"/>
          <p:cNvSpPr/>
          <p:nvPr/>
        </p:nvSpPr>
        <p:spPr>
          <a:xfrm rot="10800000">
            <a:off x="2339752" y="2420888"/>
            <a:ext cx="2448271" cy="1069880"/>
          </a:xfrm>
          <a:prstGeom prst="curved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20600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36912"/>
            <a:ext cx="7772400" cy="1143000"/>
          </a:xfrm>
        </p:spPr>
        <p:txBody>
          <a:bodyPr/>
          <a:lstStyle/>
          <a:p>
            <a:r>
              <a:rPr lang="ru-RU" sz="5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Пользуясь картой рек, вспомните, какие реки протекают по территории Урала?</a:t>
            </a:r>
            <a:endParaRPr lang="ru-RU" sz="5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95313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://sistema-orosheniya.ru/wp-content/uploads/2017/06/c-users-strokov-sergej-appdata-local-microsoft-wi-2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64" r="44642" b="-680"/>
          <a:stretch/>
        </p:blipFill>
        <p:spPr bwMode="auto">
          <a:xfrm>
            <a:off x="338782" y="-99392"/>
            <a:ext cx="7524328" cy="72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 4"/>
          <p:cNvSpPr/>
          <p:nvPr/>
        </p:nvSpPr>
        <p:spPr>
          <a:xfrm rot="2209693">
            <a:off x="3390823" y="1450837"/>
            <a:ext cx="1420246" cy="373955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440157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Внутренние воды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3635375" y="1412875"/>
            <a:ext cx="5257800" cy="5184775"/>
          </a:xfrm>
        </p:spPr>
        <p:txBody>
          <a:bodyPr/>
          <a:lstStyle/>
          <a:p>
            <a:pPr>
              <a:defRPr/>
            </a:pP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Урал – водораздел рек Европы и Азии. Главный водораздел сдвинут к востоку, поэтому реки западного склона более длинные.</a:t>
            </a:r>
          </a:p>
          <a:p>
            <a:pPr>
              <a:defRPr/>
            </a:pPr>
            <a:endParaRPr lang="ru-RU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Здесь </a:t>
            </a: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находятся истоки многих рек: Печоры, Камы, Урала, притоков Оби. Самая красивая река Чусовая.</a:t>
            </a:r>
          </a:p>
          <a:p>
            <a:pPr>
              <a:defRPr/>
            </a:pPr>
            <a:endParaRPr lang="ru-RU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ru-RU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Здесь </a:t>
            </a: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более 6 тысяч озер, преимущественно тектонических.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628775"/>
            <a:ext cx="3168650" cy="223678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323850" y="3500438"/>
            <a:ext cx="1792288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река Чусовая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4262438"/>
            <a:ext cx="3168650" cy="226218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319" name="Прямоугольник 13"/>
          <p:cNvSpPr>
            <a:spLocks noChangeArrowheads="1"/>
          </p:cNvSpPr>
          <p:nvPr/>
        </p:nvSpPr>
        <p:spPr bwMode="auto">
          <a:xfrm>
            <a:off x="323850" y="6092825"/>
            <a:ext cx="31845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>
                <a:solidFill>
                  <a:schemeClr val="bg1"/>
                </a:solidFill>
              </a:rPr>
              <a:t>Кунгурская ледяная пещера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algn="ctr"/>
            <a:r>
              <a:rPr lang="ru-RU" sz="4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Выполните с карточек задание  3</a:t>
            </a:r>
            <a:endParaRPr lang="ru-RU" sz="4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0"/>
            <a:r>
              <a:rPr lang="ru-RU" dirty="0"/>
              <a:t>Подпишите названия крупных рек </a:t>
            </a: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468983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://sistema-orosheniya.ru/wp-content/uploads/2017/06/c-users-strokov-sergej-appdata-local-microsoft-wi-2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64" r="44642" b="-680"/>
          <a:stretch/>
        </p:blipFill>
        <p:spPr bwMode="auto">
          <a:xfrm>
            <a:off x="338782" y="-99392"/>
            <a:ext cx="7524328" cy="72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 4"/>
          <p:cNvSpPr/>
          <p:nvPr/>
        </p:nvSpPr>
        <p:spPr>
          <a:xfrm rot="2209693">
            <a:off x="3390823" y="1450837"/>
            <a:ext cx="1420246" cy="373955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742144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643192" cy="4525963"/>
          </a:xfrm>
        </p:spPr>
        <p:txBody>
          <a:bodyPr/>
          <a:lstStyle/>
          <a:p>
            <a:pPr>
              <a:spcAft>
                <a:spcPts val="750"/>
              </a:spcAft>
            </a:pPr>
            <a:r>
              <a:rPr lang="ru-RU" b="1" i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Сделайте </a:t>
            </a:r>
            <a:r>
              <a:rPr lang="ru-RU" b="1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вывод о Уральских горах.</a:t>
            </a:r>
            <a:endParaRPr lang="ru-RU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b="1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Что вы узнали нового?</a:t>
            </a:r>
            <a:endParaRPr lang="ru-RU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b="1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Какие сложности были при изучении Урала?</a:t>
            </a:r>
            <a:endParaRPr lang="ru-RU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466709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Домашняя работа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1. На контурной карте закончить задания 4 и 5</a:t>
            </a:r>
          </a:p>
          <a:p>
            <a:r>
              <a:rPr lang="ru-RU" sz="3600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2.  Самостоятельно </a:t>
            </a:r>
            <a:r>
              <a:rPr lang="ru-RU" sz="3600" b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закончить описание Урала по плану</a:t>
            </a:r>
            <a:endParaRPr lang="ru-RU" sz="3600" b="1" u="sng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392899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urok.1sept.ru/articles/617197/img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74637"/>
            <a:ext cx="6825952" cy="6097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025639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urok.1sept.ru/articles/617197/img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092" y="17512"/>
            <a:ext cx="7200800" cy="6928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096051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Природно-территориальные комплексы Урала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392" name="Picture 8" descr="C:\Documents and Settings\Admin\Рабочий стол\Рисунок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6375" y="1700213"/>
            <a:ext cx="8709025" cy="3744912"/>
          </a:xfr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Содержимое 3"/>
          <p:cNvSpPr txBox="1">
            <a:spLocks/>
          </p:cNvSpPr>
          <p:nvPr/>
        </p:nvSpPr>
        <p:spPr>
          <a:xfrm>
            <a:off x="323850" y="5516563"/>
            <a:ext cx="8569325" cy="1341437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solidFill>
              <a:srgbClr val="0000FF"/>
            </a:solidFill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tx1"/>
              </a:buClr>
              <a:buFont typeface="Century Gothic" pitchFamily="34" charset="0"/>
              <a:buChar char="□"/>
              <a:defRPr/>
            </a:pPr>
            <a:r>
              <a:rPr lang="ru-RU" sz="2000" b="1" kern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 разнообразию природных зон Урал подобен Восточно-Европейской равнине, но границы природных поясов смещены к югу; из-за небольшой высоты гор высотная поясность выражена слабо.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8000" b="1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ПТК </a:t>
            </a:r>
            <a:r>
              <a:rPr lang="ru-RU" sz="8000" b="1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УРАЛ.</a:t>
            </a:r>
            <a:br>
              <a:rPr lang="ru-RU" sz="8000" b="1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</a:br>
            <a:r>
              <a:rPr lang="ru-RU" sz="8000" b="1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Обобщение</a:t>
            </a:r>
            <a:endParaRPr lang="ru-RU" sz="8000" b="1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ds04.infourok.ru/uploads/ex/0508/0005e4ef-0678fc67/1/img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913990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428604"/>
            <a:ext cx="7772400" cy="1143000"/>
          </a:xfrm>
        </p:spPr>
        <p:txBody>
          <a:bodyPr/>
          <a:lstStyle/>
          <a:p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Практическая работа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28736"/>
            <a:ext cx="8229600" cy="4525963"/>
          </a:xfrm>
        </p:spPr>
        <p:txBody>
          <a:bodyPr/>
          <a:lstStyle/>
          <a:p>
            <a:endParaRPr lang="ru-RU" dirty="0" smtClean="0"/>
          </a:p>
          <a:p>
            <a:pPr algn="ctr">
              <a:buNone/>
            </a:pPr>
            <a:r>
              <a:rPr lang="ru-RU" sz="4400" b="1" dirty="0" smtClean="0">
                <a:solidFill>
                  <a:schemeClr val="tx1"/>
                </a:solidFill>
              </a:rPr>
              <a:t>Сравнительная характеристика гор Урала и Кавказа </a:t>
            </a:r>
          </a:p>
          <a:p>
            <a:pPr algn="ctr">
              <a:buNone/>
            </a:pPr>
            <a:endParaRPr lang="ru-RU" sz="4400" b="1" dirty="0" smtClean="0">
              <a:solidFill>
                <a:schemeClr val="tx1"/>
              </a:solidFill>
            </a:endParaRPr>
          </a:p>
          <a:p>
            <a:pPr algn="ctr">
              <a:buNone/>
            </a:pPr>
            <a:r>
              <a:rPr lang="ru-RU" sz="4000" b="1" i="1" dirty="0" smtClean="0">
                <a:solidFill>
                  <a:schemeClr val="tx1"/>
                </a:solidFill>
              </a:rPr>
              <a:t>Вывод: найти черты сходства и различия Урала и Кавказа</a:t>
            </a:r>
            <a:endParaRPr lang="ru-RU" sz="40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s://theslide.ru/img/thumbs/4871f98063c592e7a1916fa198a48233-800x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6" t="5588" r="3214" b="14086"/>
          <a:stretch/>
        </p:blipFill>
        <p:spPr bwMode="auto">
          <a:xfrm>
            <a:off x="485728" y="548680"/>
            <a:ext cx="8208912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491097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8800" b="1" dirty="0" smtClean="0"/>
              <a:t>План ПТК</a:t>
            </a:r>
            <a:endParaRPr lang="ru-RU" sz="8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825624"/>
            <a:ext cx="8158192" cy="4603771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3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Географическое положение.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3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Геологическое </a:t>
            </a:r>
            <a:r>
              <a:rPr lang="ru-RU" sz="3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строение, рельеф, полезные ископаемые. </a:t>
            </a:r>
          </a:p>
          <a:p>
            <a:pPr marL="457200" indent="-457200">
              <a:buAutoNum type="arabicPeriod" startAt="4"/>
            </a:pPr>
            <a:r>
              <a:rPr lang="ru-RU" sz="3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Климат. Внутренние воды.</a:t>
            </a:r>
          </a:p>
          <a:p>
            <a:pPr marL="457200" indent="-457200">
              <a:buAutoNum type="arabicPeriod" startAt="4"/>
            </a:pPr>
            <a:r>
              <a:rPr lang="ru-RU" sz="3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Природные зоны. Растения и животные.</a:t>
            </a:r>
          </a:p>
          <a:p>
            <a:pPr marL="457200" indent="-457200">
              <a:buAutoNum type="arabicPeriod" startAt="4"/>
            </a:pPr>
            <a:r>
              <a:rPr lang="ru-RU" sz="3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Природные комплексы.</a:t>
            </a:r>
          </a:p>
          <a:p>
            <a:pPr marL="457200" indent="-457200">
              <a:buAutoNum type="arabicPeriod" startAt="4"/>
            </a:pPr>
            <a:r>
              <a:rPr lang="ru-RU" sz="3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Экологические проблемы территории</a:t>
            </a:r>
            <a:r>
              <a:rPr lang="ru-RU" sz="36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.</a:t>
            </a:r>
            <a:endParaRPr lang="ru-RU" sz="3600" dirty="0" smtClean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endParaRPr lang="ru-RU" i="1" dirty="0" smtClean="0"/>
          </a:p>
          <a:p>
            <a:pPr marL="457200" indent="-457200">
              <a:buFont typeface="+mj-lt"/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895507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8800" b="1" dirty="0" smtClean="0"/>
              <a:t>План ПТК</a:t>
            </a:r>
            <a:endParaRPr lang="ru-RU" sz="8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825624"/>
            <a:ext cx="8158192" cy="4603771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3600" b="1" i="1" dirty="0" smtClean="0">
                <a:solidFill>
                  <a:srgbClr val="FF0000"/>
                </a:solidFill>
                <a:latin typeface="+mj-lt"/>
              </a:rPr>
              <a:t>Географическое положение.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3600" b="1" i="1" dirty="0" smtClean="0">
                <a:solidFill>
                  <a:srgbClr val="FF0000"/>
                </a:solidFill>
                <a:latin typeface="+mj-lt"/>
              </a:rPr>
              <a:t>Геологическое </a:t>
            </a:r>
            <a:r>
              <a:rPr lang="ru-RU" sz="3600" b="1" i="1" dirty="0" smtClean="0">
                <a:solidFill>
                  <a:srgbClr val="FF0000"/>
                </a:solidFill>
                <a:latin typeface="+mj-lt"/>
              </a:rPr>
              <a:t>строение, рельеф, полезные ископаемые. </a:t>
            </a:r>
          </a:p>
          <a:p>
            <a:pPr marL="457200" indent="-457200">
              <a:buAutoNum type="arabicPeriod" startAt="4"/>
            </a:pPr>
            <a:r>
              <a:rPr lang="ru-RU" sz="3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Климат. Внутренние воды.</a:t>
            </a:r>
          </a:p>
          <a:p>
            <a:pPr marL="457200" indent="-457200">
              <a:buAutoNum type="arabicPeriod" startAt="4"/>
            </a:pPr>
            <a:r>
              <a:rPr lang="ru-RU" sz="3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Природные зоны. Растения и животные.</a:t>
            </a:r>
          </a:p>
          <a:p>
            <a:pPr marL="457200" indent="-457200">
              <a:buAutoNum type="arabicPeriod" startAt="4"/>
            </a:pPr>
            <a:r>
              <a:rPr lang="ru-RU" sz="3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Природные комплексы.</a:t>
            </a:r>
          </a:p>
          <a:p>
            <a:pPr marL="457200" indent="-457200">
              <a:buAutoNum type="arabicPeriod" startAt="4"/>
            </a:pPr>
            <a:r>
              <a:rPr lang="ru-RU" sz="3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Экологические проблемы территории</a:t>
            </a:r>
            <a:r>
              <a:rPr lang="ru-RU" sz="36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.</a:t>
            </a:r>
            <a:endParaRPr lang="ru-RU" sz="3600" dirty="0" smtClean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endParaRPr lang="ru-RU" i="1" dirty="0" smtClean="0"/>
          </a:p>
          <a:p>
            <a:pPr marL="457200" indent="-457200">
              <a:buFont typeface="+mj-lt"/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655236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6600" b="1" dirty="0" smtClean="0">
                <a:solidFill>
                  <a:srgbClr val="FF0000"/>
                </a:solidFill>
              </a:rPr>
              <a:t>Географическое </a:t>
            </a:r>
            <a:br>
              <a:rPr lang="ru-RU" sz="6600" b="1" dirty="0" smtClean="0">
                <a:solidFill>
                  <a:srgbClr val="FF0000"/>
                </a:solidFill>
              </a:rPr>
            </a:br>
            <a:r>
              <a:rPr lang="ru-RU" sz="6600" b="1" dirty="0" smtClean="0">
                <a:solidFill>
                  <a:srgbClr val="FF0000"/>
                </a:solidFill>
              </a:rPr>
              <a:t>положение</a:t>
            </a:r>
            <a:endParaRPr lang="ru-RU" sz="66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270441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333375"/>
            <a:ext cx="8497887" cy="1008063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Природные  комплексы России</a:t>
            </a:r>
          </a:p>
        </p:txBody>
      </p:sp>
      <p:pic>
        <p:nvPicPr>
          <p:cNvPr id="3077" name="Picture 5" descr="C:\Documents and Settings\Admin\Рабочий стол\Рисунок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188" y="1484313"/>
            <a:ext cx="7870825" cy="4824412"/>
          </a:xfrm>
          <a:ln w="3810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6190611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оформления 'По вертикали и горизонтали'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6666"/>
        </a:dk1>
        <a:lt1>
          <a:srgbClr val="FFFFFF"/>
        </a:lt1>
        <a:dk2>
          <a:srgbClr val="5E761C"/>
        </a:dk2>
        <a:lt2>
          <a:srgbClr val="777777"/>
        </a:lt2>
        <a:accent1>
          <a:srgbClr val="D5F470"/>
        </a:accent1>
        <a:accent2>
          <a:srgbClr val="EDCCFB"/>
        </a:accent2>
        <a:accent3>
          <a:srgbClr val="FFFFFF"/>
        </a:accent3>
        <a:accent4>
          <a:srgbClr val="005656"/>
        </a:accent4>
        <a:accent5>
          <a:srgbClr val="E7F8BB"/>
        </a:accent5>
        <a:accent6>
          <a:srgbClr val="D7B9E3"/>
        </a:accent6>
        <a:hlink>
          <a:srgbClr val="FF99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D5F470"/>
        </a:accent1>
        <a:accent2>
          <a:srgbClr val="EDC9FB"/>
        </a:accent2>
        <a:accent3>
          <a:srgbClr val="FFFFFF"/>
        </a:accent3>
        <a:accent4>
          <a:srgbClr val="000000"/>
        </a:accent4>
        <a:accent5>
          <a:srgbClr val="E7F8BB"/>
        </a:accent5>
        <a:accent6>
          <a:srgbClr val="D7B6E3"/>
        </a:accent6>
        <a:hlink>
          <a:srgbClr val="BFC3F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6600"/>
        </a:dk2>
        <a:lt2>
          <a:srgbClr val="808080"/>
        </a:lt2>
        <a:accent1>
          <a:srgbClr val="FF6237"/>
        </a:accent1>
        <a:accent2>
          <a:srgbClr val="5F7BF1"/>
        </a:accent2>
        <a:accent3>
          <a:srgbClr val="FFFFFF"/>
        </a:accent3>
        <a:accent4>
          <a:srgbClr val="000000"/>
        </a:accent4>
        <a:accent5>
          <a:srgbClr val="FFB7AE"/>
        </a:accent5>
        <a:accent6>
          <a:srgbClr val="556FDA"/>
        </a:accent6>
        <a:hlink>
          <a:srgbClr val="15DF1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663300"/>
        </a:dk2>
        <a:lt2>
          <a:srgbClr val="808080"/>
        </a:lt2>
        <a:accent1>
          <a:srgbClr val="76C082"/>
        </a:accent1>
        <a:accent2>
          <a:srgbClr val="E3B06D"/>
        </a:accent2>
        <a:accent3>
          <a:srgbClr val="FFFFFF"/>
        </a:accent3>
        <a:accent4>
          <a:srgbClr val="000000"/>
        </a:accent4>
        <a:accent5>
          <a:srgbClr val="BDDCC1"/>
        </a:accent5>
        <a:accent6>
          <a:srgbClr val="CE9F62"/>
        </a:accent6>
        <a:hlink>
          <a:srgbClr val="D8EC42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0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оформления 'По вертикали и горизонтали'</Template>
  <TotalTime>1039</TotalTime>
  <Words>410</Words>
  <Application>Microsoft Office PowerPoint</Application>
  <PresentationFormat>Экран (4:3)</PresentationFormat>
  <Paragraphs>74</Paragraphs>
  <Slides>41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8" baseType="lpstr">
      <vt:lpstr>Arial</vt:lpstr>
      <vt:lpstr>Calibri</vt:lpstr>
      <vt:lpstr>Century Gothic</vt:lpstr>
      <vt:lpstr>굴림</vt:lpstr>
      <vt:lpstr>Times New Roman</vt:lpstr>
      <vt:lpstr>Trebuchet MS</vt:lpstr>
      <vt:lpstr>Шаблон оформления 'По вертикали и горизонтали'</vt:lpstr>
      <vt:lpstr>Презентация PowerPoint</vt:lpstr>
      <vt:lpstr>Природные  комплексы России</vt:lpstr>
      <vt:lpstr>Презентация PowerPoint</vt:lpstr>
      <vt:lpstr>ПТК УРАЛ. Обобщение</vt:lpstr>
      <vt:lpstr>Презентация PowerPoint</vt:lpstr>
      <vt:lpstr>План ПТК</vt:lpstr>
      <vt:lpstr>План ПТК</vt:lpstr>
      <vt:lpstr>Географическое  положение</vt:lpstr>
      <vt:lpstr>Природные  комплексы России</vt:lpstr>
      <vt:lpstr>Географическое положение</vt:lpstr>
      <vt:lpstr>Презентация PowerPoint</vt:lpstr>
      <vt:lpstr>Природные  комплексы России</vt:lpstr>
      <vt:lpstr>Презентация PowerPoint</vt:lpstr>
      <vt:lpstr>Рельеф</vt:lpstr>
      <vt:lpstr>Презентация PowerPoint</vt:lpstr>
      <vt:lpstr>Презентация PowerPoint</vt:lpstr>
      <vt:lpstr>Тектоническое строение</vt:lpstr>
      <vt:lpstr>Презентация PowerPoint</vt:lpstr>
      <vt:lpstr>Презентация PowerPoint</vt:lpstr>
      <vt:lpstr>Презентация PowerPoint</vt:lpstr>
      <vt:lpstr>Какие полезные ископаемые добывают на Урале?</vt:lpstr>
      <vt:lpstr>Полезные ископаемые</vt:lpstr>
      <vt:lpstr>Презентация PowerPoint</vt:lpstr>
      <vt:lpstr>Презентация PowerPoint</vt:lpstr>
      <vt:lpstr>Презентация PowerPoint</vt:lpstr>
      <vt:lpstr>Климат</vt:lpstr>
      <vt:lpstr>Климат Урала</vt:lpstr>
      <vt:lpstr>Презентация PowerPoint</vt:lpstr>
      <vt:lpstr>Презентация PowerPoint</vt:lpstr>
      <vt:lpstr>Пользуясь картой рек, вспомните, какие реки протекают по территории Урала?</vt:lpstr>
      <vt:lpstr>Презентация PowerPoint</vt:lpstr>
      <vt:lpstr>Внутренние воды</vt:lpstr>
      <vt:lpstr>Презентация PowerPoint</vt:lpstr>
      <vt:lpstr>Презентация PowerPoint</vt:lpstr>
      <vt:lpstr>Презентация PowerPoint</vt:lpstr>
      <vt:lpstr>Домашняя работа</vt:lpstr>
      <vt:lpstr>Презентация PowerPoint</vt:lpstr>
      <vt:lpstr>Презентация PowerPoint</vt:lpstr>
      <vt:lpstr>Природно-территориальные комплексы Урала</vt:lpstr>
      <vt:lpstr>Презентация PowerPoint</vt:lpstr>
      <vt:lpstr>Практическая работа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/>
  <dc:creator>starostina</dc:creator>
  <cp:keywords/>
  <dc:description/>
  <cp:lastModifiedBy>Референдум</cp:lastModifiedBy>
  <cp:revision>94</cp:revision>
  <dcterms:created xsi:type="dcterms:W3CDTF">2010-01-28T13:05:12Z</dcterms:created>
  <dcterms:modified xsi:type="dcterms:W3CDTF">2021-04-29T06:31:11Z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TC100690401049</vt:lpwstr>
  </property>
</Properties>
</file>