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63" r:id="rId8"/>
    <p:sldId id="264" r:id="rId9"/>
    <p:sldId id="259" r:id="rId10"/>
    <p:sldId id="272" r:id="rId11"/>
    <p:sldId id="274" r:id="rId12"/>
    <p:sldId id="275" r:id="rId13"/>
    <p:sldId id="266" r:id="rId14"/>
    <p:sldId id="268" r:id="rId15"/>
    <p:sldId id="269" r:id="rId16"/>
    <p:sldId id="270" r:id="rId17"/>
    <p:sldId id="271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77F41-40EF-4B86-AD78-3E62649C5B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6C988E-8656-4FD2-B585-B7D67DA1EF7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0488AE-1546-4979-8C31-580AB2D7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406640" cy="304382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творческого потенциала одарённых детей через интеграцию урочной и внеурочной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Выполнила:    учитель начальных классов </a:t>
            </a:r>
          </a:p>
          <a:p>
            <a:r>
              <a:rPr lang="ru-RU" dirty="0" smtClean="0"/>
              <a:t>		ГБОУ гимназия №426 </a:t>
            </a:r>
            <a:r>
              <a:rPr lang="ru-RU" dirty="0" err="1" smtClean="0"/>
              <a:t>Петродворцового</a:t>
            </a:r>
            <a:r>
              <a:rPr lang="ru-RU" dirty="0" smtClean="0"/>
              <a:t> 		района Санкт-Петербурга</a:t>
            </a:r>
          </a:p>
          <a:p>
            <a:r>
              <a:rPr lang="ru-RU" dirty="0" smtClean="0"/>
              <a:t>		Полякова О.А.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класс. Конкурс на лучшую математическую раскраску </a:t>
            </a:r>
            <a:endParaRPr lang="ru-RU" dirty="0"/>
          </a:p>
        </p:txBody>
      </p:sp>
      <p:pic>
        <p:nvPicPr>
          <p:cNvPr id="6146" name="Picture 2" descr="C:\Users\Ольга\Desktop\декада науки\P104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Конкурс каллиграфов</a:t>
            </a:r>
            <a:endParaRPr lang="ru-RU" dirty="0"/>
          </a:p>
        </p:txBody>
      </p:sp>
      <p:pic>
        <p:nvPicPr>
          <p:cNvPr id="8194" name="Picture 2" descr="C:\Users\Ольга\Downloads\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686800" cy="347186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Проектная </a:t>
            </a:r>
            <a:r>
              <a:rPr lang="ru-RU" dirty="0" smtClean="0"/>
              <a:t>деятельность. 4 класс. Работа творческих групп. </a:t>
            </a:r>
            <a:r>
              <a:rPr lang="ru-RU" dirty="0" smtClean="0"/>
              <a:t>Информационно-творческий проект</a:t>
            </a:r>
            <a:br>
              <a:rPr lang="ru-RU" dirty="0" smtClean="0"/>
            </a:br>
            <a:r>
              <a:rPr lang="ru-RU" dirty="0" smtClean="0"/>
              <a:t>«Математика вокруг нас»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10242" name="Picture 2" descr="C:\Users\Ольга\Desktop\0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314720" cy="2497089"/>
          </a:xfrm>
          <a:prstGeom prst="rect">
            <a:avLst/>
          </a:prstGeom>
          <a:noFill/>
        </p:spPr>
      </p:pic>
      <p:pic>
        <p:nvPicPr>
          <p:cNvPr id="10243" name="Picture 3" descr="C:\Users\Ольга\Desktop\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1980"/>
            <a:ext cx="3810024" cy="287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50825" y="333375"/>
          <a:ext cx="5184775" cy="3862388"/>
        </p:xfrm>
        <a:graphic>
          <a:graphicData uri="http://schemas.openxmlformats.org/presentationml/2006/ole">
            <p:oleObj spid="_x0000_s2050" name="Точечный рисунок" r:id="rId3" imgW="6392167" imgH="4761905" progId="Paint.Picture">
              <p:embed/>
            </p:oleObj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924300" y="2906713"/>
          <a:ext cx="5033963" cy="3765550"/>
        </p:xfrm>
        <a:graphic>
          <a:graphicData uri="http://schemas.openxmlformats.org/presentationml/2006/ole">
            <p:oleObj spid="_x0000_s2051" name="Точечный рисунок" r:id="rId4" imgW="6380952" imgH="477269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260350"/>
          <a:ext cx="4895850" cy="3659188"/>
        </p:xfrm>
        <a:graphic>
          <a:graphicData uri="http://schemas.openxmlformats.org/presentationml/2006/ole">
            <p:oleObj spid="_x0000_s3074" name="Точечный рисунок" r:id="rId3" imgW="6409524" imgH="4791744" progId="Paint.Picture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181475" y="2781300"/>
          <a:ext cx="4962525" cy="3711575"/>
        </p:xfrm>
        <a:graphic>
          <a:graphicData uri="http://schemas.openxmlformats.org/presentationml/2006/ole">
            <p:oleObj spid="_x0000_s3075" name="Точечный рисунок" r:id="rId4" imgW="6419048" imgH="480000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50825" y="3357563"/>
          <a:ext cx="4284663" cy="3219450"/>
        </p:xfrm>
        <a:graphic>
          <a:graphicData uri="http://schemas.openxmlformats.org/presentationml/2006/ole">
            <p:oleObj spid="_x0000_s4098" name="Точечный рисунок" r:id="rId3" imgW="6020640" imgH="4525007" progId="Paint.Picture">
              <p:embed/>
            </p:oleObj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107950"/>
          <a:ext cx="4248150" cy="3194050"/>
        </p:xfrm>
        <a:graphic>
          <a:graphicData uri="http://schemas.openxmlformats.org/presentationml/2006/ole">
            <p:oleObj spid="_x0000_s4099" name="Точечный рисунок" r:id="rId4" imgW="6028571" imgH="4533333" progId="Paint.Picture">
              <p:embed/>
            </p:oleObj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23850" y="107950"/>
          <a:ext cx="4211638" cy="3165475"/>
        </p:xfrm>
        <a:graphic>
          <a:graphicData uri="http://schemas.openxmlformats.org/presentationml/2006/ole">
            <p:oleObj spid="_x0000_s4100" name="Точечный рисунок" r:id="rId5" imgW="6009524" imgH="4514286" progId="Paint.Picture">
              <p:embed/>
            </p:oleObj>
          </a:graphicData>
        </a:graphic>
      </p:graphicFrame>
      <p:graphicFrame>
        <p:nvGraphicFramePr>
          <p:cNvPr id="5126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4716463" y="3417888"/>
          <a:ext cx="4248150" cy="3165475"/>
        </p:xfrm>
        <a:graphic>
          <a:graphicData uri="http://schemas.openxmlformats.org/presentationml/2006/ole">
            <p:oleObj spid="_x0000_s4101" name="Точечный рисунок" r:id="rId6" imgW="6020640" imgH="448690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23850" y="476250"/>
          <a:ext cx="4229100" cy="5616575"/>
        </p:xfrm>
        <a:graphic>
          <a:graphicData uri="http://schemas.openxmlformats.org/presentationml/2006/ole">
            <p:oleObj spid="_x0000_s5122" name="Точечный рисунок" r:id="rId3" imgW="3600000" imgH="4780952" progId="Paint.Picture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787900" y="476250"/>
          <a:ext cx="4198938" cy="5616575"/>
        </p:xfrm>
        <a:graphic>
          <a:graphicData uri="http://schemas.openxmlformats.org/presentationml/2006/ole">
            <p:oleObj spid="_x0000_s5123" name="Точечный рисунок" r:id="rId4" imgW="3580952" imgH="479174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 декады гимназических наук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Премирование на итоговой линейке;</a:t>
            </a:r>
          </a:p>
          <a:p>
            <a:r>
              <a:rPr lang="ru-RU" dirty="0" smtClean="0"/>
              <a:t>Награждение почетными грамотами и ценными </a:t>
            </a:r>
            <a:r>
              <a:rPr lang="ru-RU" dirty="0" smtClean="0"/>
              <a:t>подарками.</a:t>
            </a:r>
          </a:p>
          <a:p>
            <a:endParaRPr lang="ru-RU" dirty="0"/>
          </a:p>
        </p:txBody>
      </p:sp>
      <p:pic>
        <p:nvPicPr>
          <p:cNvPr id="11266" name="Picture 2" descr="C:\Users\Ольга\Downloads\Декада нау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929" y="1600200"/>
            <a:ext cx="3339941" cy="4724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8631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декады гимназических наук «путешествие по планете Знаний» является повышение </a:t>
            </a:r>
            <a:r>
              <a:rPr lang="ru-RU" dirty="0" smtClean="0"/>
              <a:t>качества знаний, стремление к творческому решению поставленных задач, рост учебной мотивации.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98080" cy="5786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Курс внеурочной деятельности:</a:t>
            </a:r>
            <a:br>
              <a:rPr lang="ru-RU" dirty="0" smtClean="0"/>
            </a:br>
            <a:r>
              <a:rPr lang="ru-RU" dirty="0" smtClean="0"/>
              <a:t>«Путешествие по планете Знаний:  декада гимназических наук»    </a:t>
            </a:r>
            <a:br>
              <a:rPr lang="ru-RU" dirty="0" smtClean="0"/>
            </a:br>
            <a:r>
              <a:rPr lang="ru-RU" dirty="0" smtClean="0"/>
              <a:t>Цель :     </a:t>
            </a:r>
            <a:br>
              <a:rPr lang="ru-RU" dirty="0" smtClean="0"/>
            </a:br>
            <a:r>
              <a:rPr lang="ru-RU" dirty="0" smtClean="0"/>
              <a:t>  расширить содержимое всех учебных предметов, а также создать условия для  проявления и развития ребенком своих творческих способностей через различные виды деятельности.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670" t="23413" r="26339" b="5158"/>
          <a:stretch>
            <a:fillRect/>
          </a:stretch>
        </p:blipFill>
        <p:spPr bwMode="auto">
          <a:xfrm>
            <a:off x="285720" y="642918"/>
            <a:ext cx="454375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1264" t="18752" r="25911" b="6238"/>
          <a:stretch>
            <a:fillRect/>
          </a:stretch>
        </p:blipFill>
        <p:spPr bwMode="auto">
          <a:xfrm>
            <a:off x="4857720" y="714356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цель: мотивация учебной деятельности через игру, творчество и ситуацию успеха.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     Школа после уроков - это мир творчества, проявление и раскрытие каждым ребёнком своих интересов, своих увлечений. В нашей работе на занятиях  внеурочной деятельностью  создаётся своеобразная эмоционально наполненная среда увлечённых детей и педагогов.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Путешествие по планете Знаний</a:t>
            </a:r>
            <a:br>
              <a:rPr lang="ru-RU" sz="2000" dirty="0" smtClean="0"/>
            </a:br>
            <a:r>
              <a:rPr lang="ru-RU" sz="2000" dirty="0" smtClean="0"/>
              <a:t>Декада гимназических наук</a:t>
            </a:r>
            <a:br>
              <a:rPr lang="ru-RU" sz="2000" dirty="0" smtClean="0"/>
            </a:br>
            <a:r>
              <a:rPr lang="ru-RU" sz="2000" dirty="0" smtClean="0"/>
              <a:t>1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7344" t="20522" r="25781" b="5783"/>
          <a:stretch>
            <a:fillRect/>
          </a:stretch>
        </p:blipFill>
        <p:spPr bwMode="auto">
          <a:xfrm>
            <a:off x="1928794" y="1071546"/>
            <a:ext cx="51435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71435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Путешествие по планете Знаний</a:t>
            </a:r>
            <a:br>
              <a:rPr lang="ru-RU" sz="1800" dirty="0" smtClean="0"/>
            </a:br>
            <a:r>
              <a:rPr lang="ru-RU" sz="1800" dirty="0" smtClean="0"/>
              <a:t>Декада гимназических наук</a:t>
            </a:r>
            <a:br>
              <a:rPr lang="ru-RU" sz="1800" dirty="0" smtClean="0"/>
            </a:br>
            <a:r>
              <a:rPr lang="ru-RU" sz="1800" dirty="0" smtClean="0"/>
              <a:t>2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042" t="18229" r="25130" b="5382"/>
          <a:stretch>
            <a:fillRect/>
          </a:stretch>
        </p:blipFill>
        <p:spPr bwMode="auto">
          <a:xfrm>
            <a:off x="2428860" y="428604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Путешествие по планете Знаний</a:t>
            </a:r>
            <a:br>
              <a:rPr lang="ru-RU" sz="1800" dirty="0" smtClean="0"/>
            </a:br>
            <a:r>
              <a:rPr lang="ru-RU" sz="1800" dirty="0" smtClean="0"/>
              <a:t>Декада гимназических наук</a:t>
            </a:r>
            <a:br>
              <a:rPr lang="ru-RU" sz="1800" dirty="0" smtClean="0"/>
            </a:br>
            <a:r>
              <a:rPr lang="ru-RU" sz="1800" dirty="0" smtClean="0"/>
              <a:t>3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7344" t="19965" r="27083" b="5382"/>
          <a:stretch>
            <a:fillRect/>
          </a:stretch>
        </p:blipFill>
        <p:spPr bwMode="auto">
          <a:xfrm>
            <a:off x="2643174" y="714332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Путешествие по планете Знаний</a:t>
            </a:r>
            <a:br>
              <a:rPr lang="ru-RU" sz="1800" dirty="0" smtClean="0"/>
            </a:br>
            <a:r>
              <a:rPr lang="ru-RU" sz="1800" dirty="0" smtClean="0"/>
              <a:t>Декада гимназических наук</a:t>
            </a:r>
            <a:br>
              <a:rPr lang="ru-RU" sz="1800" dirty="0" smtClean="0"/>
            </a:br>
            <a:r>
              <a:rPr lang="ru-RU" sz="1800" dirty="0" smtClean="0"/>
              <a:t>4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7995" t="19097" r="27083" b="4514"/>
          <a:stretch>
            <a:fillRect/>
          </a:stretch>
        </p:blipFill>
        <p:spPr bwMode="auto">
          <a:xfrm>
            <a:off x="2571736" y="428604"/>
            <a:ext cx="49292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Различия в содержании внеурочного курса</a:t>
            </a:r>
            <a:r>
              <a:rPr lang="ru-RU" dirty="0" smtClean="0"/>
              <a:t>«Путешествие по планете Знаний: декада гимназических наук»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программа соответствует каждому году обучения;</a:t>
            </a:r>
          </a:p>
          <a:p>
            <a:r>
              <a:rPr lang="ru-RU" dirty="0" smtClean="0"/>
              <a:t>планируемые результаты соответствуют возрасту детей;</a:t>
            </a:r>
          </a:p>
          <a:p>
            <a:r>
              <a:rPr lang="ru-RU" dirty="0" smtClean="0"/>
              <a:t>изменения в деятельности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138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Изображение Paintbrush</vt:lpstr>
      <vt:lpstr>Развитие творческого потенциала одарённых детей через интеграцию урочной и внеурочной деятельности</vt:lpstr>
      <vt:lpstr>  Курс внеурочной деятельности: «Путешествие по планете Знаний:  декада гимназических наук»     Цель :        расширить содержимое всех учебных предметов, а также создать условия для  проявления и развития ребенком своих творческих способностей через различные виды деятельности.  </vt:lpstr>
      <vt:lpstr>Слайд 3</vt:lpstr>
      <vt:lpstr>Общая цель: мотивация учебной деятельности через игру, творчество и ситуацию успеха.</vt:lpstr>
      <vt:lpstr>  Путешествие по планете Знаний Декада гимназических наук 1 класс </vt:lpstr>
      <vt:lpstr>  Путешествие по планете Знаний Декада гимназических наук 2 класс </vt:lpstr>
      <vt:lpstr>Путешествие по планете Знаний Декада гимназических наук 3 класс </vt:lpstr>
      <vt:lpstr>Путешествие по планете Знаний Декада гимназических наук 4 класс </vt:lpstr>
      <vt:lpstr>Различия в содержании внеурочного курса«Путешествие по планете Знаний: декада гимназических наук» </vt:lpstr>
      <vt:lpstr>1 класс. Конкурс на лучшую математическую раскраску </vt:lpstr>
      <vt:lpstr>2 класс. Конкурс каллиграфов</vt:lpstr>
      <vt:lpstr>Проектная деятельность. 4 класс. Работа творческих групп. Информационно-творческий проект «Математика вокруг нас» </vt:lpstr>
      <vt:lpstr>Проектная деятельность</vt:lpstr>
      <vt:lpstr>Слайд 14</vt:lpstr>
      <vt:lpstr>Слайд 15</vt:lpstr>
      <vt:lpstr>Слайд 16</vt:lpstr>
      <vt:lpstr>Слайд 17</vt:lpstr>
      <vt:lpstr>Подведение итогов декады гимназических наук</vt:lpstr>
      <vt:lpstr>Результат декады гимназических наук «путешествие по планете Знаний» является повышение качества знаний, стремление к творческому решению поставленных задач, рост учебной мотивации.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потенциала одарённых детей через интеграцию урочной и внеурочной деятельности</dc:title>
  <dc:creator>Алексей</dc:creator>
  <cp:lastModifiedBy>Алексей</cp:lastModifiedBy>
  <cp:revision>18</cp:revision>
  <dcterms:created xsi:type="dcterms:W3CDTF">2015-11-29T07:08:28Z</dcterms:created>
  <dcterms:modified xsi:type="dcterms:W3CDTF">2015-11-29T12:36:18Z</dcterms:modified>
</cp:coreProperties>
</file>