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9" r:id="rId20"/>
    <p:sldId id="280" r:id="rId21"/>
    <p:sldId id="275" r:id="rId22"/>
    <p:sldId id="278" r:id="rId23"/>
    <p:sldId id="281" r:id="rId24"/>
    <p:sldId id="285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&#1080;&#1090;&#1086;&#1075;&#1086;&#1074;&#1099;&#1081;%20&#1076;&#1086;&#1082;&#1091;&#1084;&#1077;&#1085;&#1090;\&#1080;&#1090;&#1086;&#1075;&#1086;&#1074;&#1072;&#1103;%20&#1087;&#1088;&#1077;&#1079;&#1077;&#1085;&#1090;&#1072;&#1094;&#1080;&#1103;\&#1054;&#1087;&#1088;&#1077;&#1076;&#1077;&#1083;&#1077;&#1085;&#1080;&#1077;%20&#1075;&#1083;&#1102;&#1082;&#1086;&#1079;&#1099;%20&#1074;%20&#1074;&#1080;&#1085;&#1086;&#1075;&#1088;&#1072;&#1076;&#1085;&#1086;&#1084;%20&#1089;&#1086;&#1082;&#1077;.mp4" TargetMode="External"/><Relationship Id="rId5" Type="http://schemas.openxmlformats.org/officeDocument/2006/relationships/hyperlink" Target="file:///H:\&#1080;&#1090;&#1086;&#1075;&#1086;&#1074;&#1099;&#1081;%20&#1076;&#1086;&#1082;&#1091;&#1084;&#1077;&#1085;&#1090;\&#1080;&#1090;&#1086;&#1075;&#1086;&#1074;&#1072;&#1103;%20&#1087;&#1088;&#1077;&#1079;&#1077;&#1085;&#1090;&#1072;&#1094;&#1080;&#1103;\&#1056;&#1077;&#1072;&#1082;&#1094;&#1080;&#1103;%20&#1089;&#1077;&#1088;&#1077;&#1073;&#1088;&#1103;&#1085;&#1086;&#1075;&#1086;%20&#1079;&#1077;&#1088;&#1082;&#1072;&#1083;&#1072;.mp4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10" Type="http://schemas.openxmlformats.org/officeDocument/2006/relationships/slide" Target="slide2.xml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atchina3000.ru/" TargetMode="External"/><Relationship Id="rId7" Type="http://schemas.openxmlformats.org/officeDocument/2006/relationships/hyperlink" Target="http://school-sector.relarn.ru/" TargetMode="External"/><Relationship Id="rId2" Type="http://schemas.openxmlformats.org/officeDocument/2006/relationships/hyperlink" Target="http://www.xumuk.ru/biologhi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monosov-fund.ru/" TargetMode="External"/><Relationship Id="rId5" Type="http://schemas.openxmlformats.org/officeDocument/2006/relationships/hyperlink" Target="http://repetitor.h11.ru/docs/chem" TargetMode="External"/><Relationship Id="rId4" Type="http://schemas.openxmlformats.org/officeDocument/2006/relationships/hyperlink" Target="http://slovare.coolrefera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4822" y="2143116"/>
            <a:ext cx="5138946" cy="17475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углеводы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9190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Маслак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Марина Николаевна,</a:t>
            </a:r>
          </a:p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учитель химии ГБОУ школы № 477</a:t>
            </a:r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Реакции, подтверждающие строение глюкозы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серебряного зеркала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гидроксидом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меди(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E:\Занятие 7,8\картинки для прокта\серебр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3571876"/>
            <a:ext cx="135732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E:\Занятие 7,8\картинки для прокта\P48p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876"/>
            <a:ext cx="1484314" cy="1580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E:\Занятие 7,8\картинки для прокта\с гидроксидом мед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7538" y="3571876"/>
            <a:ext cx="149682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Управляющая кнопка: фильм 16">
            <a:hlinkClick r:id="rId5" action="ppaction://hlinkfile" highlightClick="1"/>
          </p:cNvPr>
          <p:cNvSpPr/>
          <p:nvPr/>
        </p:nvSpPr>
        <p:spPr>
          <a:xfrm>
            <a:off x="1357290" y="5429264"/>
            <a:ext cx="714380" cy="542350"/>
          </a:xfrm>
          <a:prstGeom prst="actionButtonMovi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фильм 7">
            <a:hlinkClick r:id="rId6" action="ppaction://hlinkfile" highlightClick="1"/>
          </p:cNvPr>
          <p:cNvSpPr/>
          <p:nvPr/>
        </p:nvSpPr>
        <p:spPr>
          <a:xfrm>
            <a:off x="6429388" y="5357826"/>
            <a:ext cx="785818" cy="542350"/>
          </a:xfrm>
          <a:prstGeom prst="actionButtonMovi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молекулы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298" y="1762288"/>
            <a:ext cx="8130420" cy="4524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Вывод: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Занятие 7,8\картинки для прокта\химия глюко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403" y="928670"/>
            <a:ext cx="8098597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Реакции по альдегидной группе: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4" name="Picture 2" descr="E:\Занятие 7,8\картинки для прокта\реакция сер зерка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4500594" cy="18531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195" name="Picture 3" descr="E:\Занятие 7,8\картинки для прокта\окисление глюкоз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2008"/>
            <a:ext cx="6562749" cy="188595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8193" name="Picture 1" descr="H:\Занятие 7,8\картинки для прокта\s_762755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000372"/>
            <a:ext cx="2047885" cy="154379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285860"/>
            <a:ext cx="1585913" cy="180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с участием гидроксильных групп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http://900igr.net/datas/khimija/Uglevody-khimija/0018-018-3.-Kak-i-vse-mnogoatomnye-spirty-gljukoza-s-gidroksidom-medi-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6329776" cy="371477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Овал 6"/>
          <p:cNvSpPr/>
          <p:nvPr/>
        </p:nvSpPr>
        <p:spPr>
          <a:xfrm>
            <a:off x="1857356" y="5000636"/>
            <a:ext cx="1143008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H:\Занятие 7,8\картинки для прокта\P48p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840" y="4857760"/>
            <a:ext cx="1878159" cy="200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4786322"/>
            <a:ext cx="642942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глюкозы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048397" cy="374810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21" name="Picture 5" descr="E:\Занятие 7,8\картинки для прокта\сорбит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4786322"/>
            <a:ext cx="1689088" cy="1689088"/>
          </a:xfrm>
          <a:prstGeom prst="rect">
            <a:avLst/>
          </a:prstGeom>
          <a:noFill/>
        </p:spPr>
      </p:pic>
      <p:pic>
        <p:nvPicPr>
          <p:cNvPr id="9220" name="Picture 4" descr="E:\Занятие 7,8\картинки для прокта\сорби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5639" y="2571744"/>
            <a:ext cx="1868361" cy="2185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Специфические свойства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E:\Занятие 7,8\картинки для прокта\бегун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195560" y="3133205"/>
            <a:ext cx="1978429" cy="1429789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713" y="2000240"/>
            <a:ext cx="8142287" cy="35814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5" name="Picture 5" descr="E:\Занятие 7,8\картинки для прокта\вин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88914"/>
            <a:ext cx="2214546" cy="1725640"/>
          </a:xfrm>
          <a:prstGeom prst="rect">
            <a:avLst/>
          </a:prstGeom>
          <a:noFill/>
        </p:spPr>
      </p:pic>
      <p:pic>
        <p:nvPicPr>
          <p:cNvPr id="1026" name="Picture 2" descr="E:\Занятие 7,8\картинки для прокта\молочнокислое брожение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2759" y="5000636"/>
            <a:ext cx="1841241" cy="1857364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642910" y="6215082"/>
            <a:ext cx="328036" cy="25659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Фруктоза – фруктовый сахар</a:t>
            </a:r>
            <a:endParaRPr lang="ru-RU" b="1" i="1" dirty="0"/>
          </a:p>
        </p:txBody>
      </p:sp>
      <p:pic>
        <p:nvPicPr>
          <p:cNvPr id="14341" name="Picture 5" descr="E:\Занятие 7,8\картинки для прокта\ме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4500570"/>
            <a:ext cx="2196626" cy="1627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357298"/>
            <a:ext cx="1928826" cy="112311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14620"/>
            <a:ext cx="3381375" cy="15525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714620"/>
            <a:ext cx="3343275" cy="15335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4342" name="Picture 6" descr="E:\Занятие 7,8\картинки для прокта\фрукты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00562" y="5214950"/>
            <a:ext cx="1928826" cy="1448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72132" y="1785926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Изомер   глюкозы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Пентозы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E:\Занятие 7,8\картинки для прокта\дн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4714884"/>
            <a:ext cx="3567112" cy="1998313"/>
          </a:xfrm>
          <a:prstGeom prst="rect">
            <a:avLst/>
          </a:prstGeom>
          <a:noFill/>
        </p:spPr>
      </p:pic>
      <p:pic>
        <p:nvPicPr>
          <p:cNvPr id="15363" name="Picture 3" descr="E:\Занятие 7,8\картинки для прокта\рн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2591394" cy="47768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364" name="Picture 4" descr="E:\Занятие 7,8\картинки для прокта\пентозы стро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857232"/>
            <a:ext cx="4286280" cy="234650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3214678" y="3786190"/>
            <a:ext cx="2466437" cy="932083"/>
            <a:chOff x="1000100" y="2214554"/>
            <a:chExt cx="2466437" cy="93208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00100" y="2214554"/>
              <a:ext cx="211788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   Н    О</a:t>
              </a:r>
              <a:endParaRPr lang="ru-RU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28728" y="2500305"/>
              <a:ext cx="42511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071670" y="2500306"/>
              <a:ext cx="66556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928926" y="2500306"/>
              <a:ext cx="53761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15074" y="3786190"/>
            <a:ext cx="2466437" cy="932083"/>
            <a:chOff x="1000100" y="2214554"/>
            <a:chExt cx="2466437" cy="93208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00100" y="2214554"/>
              <a:ext cx="211788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   Н    О</a:t>
              </a:r>
              <a:endParaRPr lang="ru-RU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428728" y="2500305"/>
              <a:ext cx="42511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71670" y="2500306"/>
              <a:ext cx="66556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10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8926" y="2500306"/>
              <a:ext cx="537611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36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7" name="Управляющая кнопка: назад 16">
            <a:hlinkClick r:id="rId5" action="ppaction://hlinksldjump" highlightClick="1"/>
          </p:cNvPr>
          <p:cNvSpPr/>
          <p:nvPr/>
        </p:nvSpPr>
        <p:spPr>
          <a:xfrm>
            <a:off x="571472" y="6215082"/>
            <a:ext cx="470912" cy="328036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Дисахариды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357298"/>
            <a:ext cx="749808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Представители:  </a:t>
            </a:r>
            <a:r>
              <a:rPr lang="ru-RU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целлобиоза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мальтоза, сахароза;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Молекулы состоят из двух циклических молекул моносахаридов;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сахарозы: </a:t>
            </a:r>
          </a:p>
          <a:p>
            <a:pPr>
              <a:buFont typeface="Wingdings" pitchFamily="2" charset="2"/>
              <a:buChar char="Ø"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www.chemel.ru/images/stories/chemistry/org_chem/11/0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548184"/>
            <a:ext cx="4286280" cy="230981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6866" name="Picture 2" descr="H:\Занятие 7,8\картинки для прокта\сахароз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86124"/>
            <a:ext cx="260790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углеводов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и свойства глюкозы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Фруктоза - изомер глюкозы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Сахароза как представитель моносахаридов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Крахмал, целлюлоза - природные полимеры</a:t>
            </a:r>
            <a:endParaRPr lang="ru-RU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6858016" y="2214554"/>
            <a:ext cx="357190" cy="25659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7572396" y="2786058"/>
            <a:ext cx="357190" cy="25659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7072330" y="3357562"/>
            <a:ext cx="357190" cy="25659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4857752" y="4357694"/>
            <a:ext cx="357190" cy="25659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3857620" y="5429264"/>
            <a:ext cx="357190" cy="25662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Лактоза – молочный сахар,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Мальтоза – солодовый сахар.</a:t>
            </a:r>
            <a:endParaRPr lang="ru-RU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214678" y="357166"/>
            <a:ext cx="3339927" cy="1126631"/>
            <a:chOff x="3143240" y="357166"/>
            <a:chExt cx="3339927" cy="112663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43240" y="357166"/>
              <a:ext cx="271420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    Н    О</a:t>
              </a:r>
              <a:endPara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868" y="714356"/>
              <a:ext cx="76815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12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72000" y="714356"/>
              <a:ext cx="76815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22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715008" y="642918"/>
              <a:ext cx="76815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11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37890" name="Picture 2" descr="H:\Занятие 7,8\картинки для прокта\лактоза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60" y="2285992"/>
            <a:ext cx="2143140" cy="169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1" name="Picture 3" descr="H:\Занятие 7,8\картинки для прокта\строение мальтоз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072074"/>
            <a:ext cx="3571900" cy="138049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7892" name="Picture 4" descr="H:\Занятие 7,8\картинки для прокта\мальтоз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34230" y="4803721"/>
            <a:ext cx="2009770" cy="205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3" name="Picture 5" descr="H:\Занятие 7,8\картинки для прокта\строение лактоз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643182"/>
            <a:ext cx="4176349" cy="16287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:\Занятие 7,8\картинки для прокта\сахарная свекла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643446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 algn="r">
              <a:buFont typeface="Wingdings" pitchFamily="2" charset="2"/>
              <a:buChar char="Ø"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свекловичный или </a:t>
            </a:r>
          </a:p>
          <a:p>
            <a:pPr algn="r"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тростниковый сахар</a:t>
            </a:r>
          </a:p>
          <a:p>
            <a:pPr algn="r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52"/>
            <a:ext cx="3533775" cy="20193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389" name="Picture 5" descr="E:\Занятие 7,8\картинки для прокта\сахарный тростник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571744"/>
            <a:ext cx="2682033" cy="4067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E:\Занятие 7,8\картинки для прокта\канадский кле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500306"/>
            <a:ext cx="2714612" cy="4094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 сахарозы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Твердое,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бесцветное,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кристаллическое вещество,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растворимое в горячей воде.</a:t>
            </a:r>
            <a:endParaRPr lang="ru-RU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:\Занятие 7,8\картинки для прокта\сах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405194" cy="2553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571472" y="6286520"/>
            <a:ext cx="428628" cy="25659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500090"/>
            <a:ext cx="822960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Полисахариды: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крахмал, целлюлоза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Ø"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Полисахариды являются высокомолекулярными соединениями, содержащими сотни и тысячи остатков моносахаридов.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357818" y="857232"/>
            <a:ext cx="3494442" cy="1126631"/>
            <a:chOff x="2928926" y="1428736"/>
            <a:chExt cx="3494442" cy="112663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928926" y="1428736"/>
              <a:ext cx="3147015" cy="1126631"/>
              <a:chOff x="3143240" y="357166"/>
              <a:chExt cx="3147015" cy="1126631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3143240" y="357166"/>
                <a:ext cx="314701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5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(С  Н    О  )</a:t>
                </a:r>
                <a:endParaRPr lang="ru-RU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643306" y="714356"/>
                <a:ext cx="4764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  <a:endParaRPr lang="ru-RU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4429124" y="714356"/>
                <a:ext cx="7681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10</a:t>
                </a:r>
                <a:endParaRPr lang="ru-RU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500694" y="714356"/>
                <a:ext cx="4764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</a:t>
                </a:r>
                <a:endParaRPr lang="ru-RU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5929322" y="1785926"/>
              <a:ext cx="49404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40962" name="Picture 2" descr="H:\Занятие 7,8\картинки для прокта\строение крахмала зер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54951"/>
            <a:ext cx="3071834" cy="280304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Полисахариды: состав и строение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Крахмал:</a:t>
            </a: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Целлюлоза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649558" y="3714752"/>
            <a:ext cx="3494442" cy="1126631"/>
            <a:chOff x="2928926" y="1428736"/>
            <a:chExt cx="3494442" cy="1126631"/>
          </a:xfrm>
        </p:grpSpPr>
        <p:grpSp>
          <p:nvGrpSpPr>
            <p:cNvPr id="5" name="Группа 3"/>
            <p:cNvGrpSpPr/>
            <p:nvPr/>
          </p:nvGrpSpPr>
          <p:grpSpPr>
            <a:xfrm>
              <a:off x="2928926" y="1428736"/>
              <a:ext cx="3147015" cy="1126631"/>
              <a:chOff x="3143240" y="357166"/>
              <a:chExt cx="3147015" cy="112663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143240" y="357166"/>
                <a:ext cx="314701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5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(С  Н    О  )</a:t>
                </a:r>
                <a:endParaRPr lang="ru-RU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643306" y="714356"/>
                <a:ext cx="4764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  <a:endParaRPr lang="ru-RU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429124" y="714356"/>
                <a:ext cx="76815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10</a:t>
                </a:r>
                <a:endParaRPr lang="ru-RU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500694" y="714356"/>
                <a:ext cx="47641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4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</a:t>
                </a:r>
                <a:endParaRPr lang="ru-RU" sz="4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5929322" y="1785926"/>
              <a:ext cx="49404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</a:t>
              </a:r>
              <a:endPara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1" name="Содержимое 3" descr="http://www.chemel.ru/images/stories/chemistry/org_chem/11/02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5715000" cy="13573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Рисунок 11" descr="http://www.chemel.ru/images/stories/chemistry/org_chem/11/0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636"/>
            <a:ext cx="6072230" cy="12954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010" name="Picture 2" descr="H:\Занятие 7,8\картинки для прокта\хлопок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5000635"/>
            <a:ext cx="1847852" cy="1690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1" name="Picture 3" descr="H:\Занятие 7,8\картинки для прокта\картоф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341" y="1928802"/>
            <a:ext cx="1804749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Крахмал - </a:t>
            </a:r>
          </a:p>
          <a:p>
            <a:pPr>
              <a:buFont typeface="Wingdings" pitchFamily="2" charset="2"/>
              <a:buChar char="Ø"/>
            </a:pPr>
            <a:endParaRPr lang="ru-RU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безвкусный порошок,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нерастворимый в холодной воде,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горячей воде набухает,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образуя клейстер.</a:t>
            </a:r>
            <a:endParaRPr lang="ru-RU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:\Занятие 7,8\картинки для прокта\крахм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04"/>
            <a:ext cx="2714620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Нахождение в природе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Крахмал является запасным питательным материалом и содержится в растениях в виде крахмальных зерен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:\Занятие 7,8\картинки для прокта\кукурузный крахмал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60" y="3000372"/>
            <a:ext cx="2614610" cy="1964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9" name="Picture 3" descr="H:\Занятие 7,8\картинки для прокта\картофельный крахмал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2928934"/>
            <a:ext cx="2500330" cy="192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0" name="Picture 4" descr="H:\Занятие 7,8\картинки для прокта\рис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5000636"/>
            <a:ext cx="2783516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1" name="Picture 5" descr="H:\Занятие 7,8\картинки для прокта\пшениц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5000636"/>
            <a:ext cx="2971783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:\Занятие 7,8\картинки для прокта\крахмал с иодо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786446" y="4857760"/>
            <a:ext cx="2309822" cy="173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Химические свойства крахмала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7422672" cy="412434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Крахмал подвергается гидролизу. Конечным продуктом гидролиза является глюкоза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крахмала с йодом – качественная реакция. 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chemel.ru/images/stories/chemistry/org_chem/11/0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786058"/>
            <a:ext cx="5143536" cy="10715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:\Занятие 7,8\картинки для прокта\кис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298"/>
            <a:ext cx="2643206" cy="20352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крахмала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Picture 3" descr="H:\Занятие 7,8\картинки для прокта\ткан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4143380"/>
            <a:ext cx="2000264" cy="20002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4037" name="Picture 5" descr="H:\Занятие 7,8\картинки для прокта\спир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1666883" cy="285751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4039" name="Picture 7" descr="H:\Занятие 7,8\картинки для прокта\патока 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214422"/>
            <a:ext cx="2128306" cy="15954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4034" name="Picture 2" descr="H:\Занятие 7,8\картинки для прокта\патока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285992"/>
            <a:ext cx="1882217" cy="207170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2857496"/>
            <a:ext cx="27422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Получение патоки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214950"/>
            <a:ext cx="32547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Получение этилового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спирта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038" name="Picture 6" descr="H:\Занятие 7,8\картинки для прокта\пряни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29058" y="3071810"/>
            <a:ext cx="2444737" cy="183355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786182" y="1500174"/>
            <a:ext cx="26837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пищевой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промышленности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98790" y="6286520"/>
            <a:ext cx="47452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текстильной промышленности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</a:rPr>
              <a:t>Целлюлоза или клетчатка</a:t>
            </a:r>
            <a:endParaRPr lang="ru-RU" b="1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Целлюлоза — еще более распространенный углевод, чем крахмал.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него состоят в основном стенки растительных клеток: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древесина содержит до 60%,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вате— до 90% целлюлозы.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E:\Занятие 7,8\картинки для прокта\в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256"/>
            <a:ext cx="2926133" cy="203203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075" name="Picture 3" descr="E:\Занятие 7,8\картинки для прокта\древесин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43042" y="4572000"/>
            <a:ext cx="2838450" cy="2286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названия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представители класса по составу отвечали общей формуле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ru-RU" sz="48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4800" b="1" i="1" baseline="-250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</a:t>
            </a:r>
            <a:r>
              <a:rPr lang="ru-RU" sz="4800" b="1" i="1" baseline="-25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</a:t>
            </a:r>
            <a:r>
              <a:rPr lang="ru-RU" sz="4800" b="1" i="1" baseline="-250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4800" b="1" i="1" baseline="-25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есть 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C * n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ru-RU" sz="4000" b="1" i="1" baseline="-25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effectLst/>
              </a:rPr>
              <a:t>Физико-химические свойства</a:t>
            </a:r>
            <a:endParaRPr lang="ru-RU" b="1" i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8133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белое твердое вещество, 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нерастворимое в воде и в обычных органических растворителях,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обладает  большой механической прочностью,</a:t>
            </a:r>
          </a:p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образует сложные эфиры с кислотами:</a:t>
            </a:r>
          </a:p>
          <a:p>
            <a:endParaRPr lang="ru-RU" dirty="0"/>
          </a:p>
        </p:txBody>
      </p:sp>
      <p:pic>
        <p:nvPicPr>
          <p:cNvPr id="5" name="Рисунок 4" descr="http://www.chemel.ru/images/stories/chemistry/org_chem/11/0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643446"/>
            <a:ext cx="7786710" cy="164307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:\Занятие 7,8\картинки для прокта\кинопленка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6446" y="2071678"/>
            <a:ext cx="1571636" cy="1178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целлюлозы</a:t>
            </a:r>
            <a:endParaRPr lang="ru-RU" dirty="0"/>
          </a:p>
        </p:txBody>
      </p:sp>
      <p:pic>
        <p:nvPicPr>
          <p:cNvPr id="2052" name="Picture 4" descr="E:\Занятие 7,8\картинки для прокта\ле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2214554"/>
            <a:ext cx="2071702" cy="13438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E:\Занятие 7,8\картинки для прокта\спирт гидролиз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43834" y="4143380"/>
            <a:ext cx="1387873" cy="22442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3143248"/>
            <a:ext cx="307648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Текстильная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промышленность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500438"/>
            <a:ext cx="35004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Органический синтез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 descr="E:\Занятие 7,8\картинки для прокта\шелк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05692" y="1214422"/>
            <a:ext cx="1738308" cy="173830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1" name="Picture 3" descr="E:\Занятие 7,8\картинки для прокта\хлопок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00" y="1285860"/>
            <a:ext cx="2552691" cy="15954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5" name="Picture 7" descr="E:\Занятие 7,8\картинки для прокта\пластмассы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29256" y="4643446"/>
            <a:ext cx="1857388" cy="151109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142976" y="6334780"/>
            <a:ext cx="46303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Производство бумаги и ВВ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6" name="Picture 8" descr="E:\Занятие 7,8\картинки для прокта\бумаг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643306" y="4429132"/>
            <a:ext cx="1381118" cy="19335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7" name="Picture 9" descr="E:\Занятие 7,8\картинки для прокта\взрыв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000100" y="4500570"/>
            <a:ext cx="2371712" cy="16203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Управляющая кнопка: назад 13">
            <a:hlinkClick r:id="rId10" action="ppaction://hlinksldjump" highlightClick="1"/>
          </p:cNvPr>
          <p:cNvSpPr/>
          <p:nvPr/>
        </p:nvSpPr>
        <p:spPr>
          <a:xfrm>
            <a:off x="500034" y="6143644"/>
            <a:ext cx="470912" cy="25659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7498080" cy="272573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Спасибо 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за внимание!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4" name="Содержимое 3" descr="novsti_2_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1928802"/>
            <a:ext cx="3058611" cy="3619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Источники информации: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http://www.xumuk.ru/biologhim</a:t>
            </a:r>
            <a:endParaRPr lang="ru-RU" b="1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http://gatchina3000.ru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http://slovare.coolreferat.com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http://repetitor.h11.ru/docs/chem</a:t>
            </a:r>
            <a:endParaRPr lang="ru-RU" b="1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http://www.lomonosov-fund.ru</a:t>
            </a:r>
            <a:endParaRPr lang="ru-RU" b="1" i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http://school-sector.relarn.ru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углеводов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33" y="1357298"/>
            <a:ext cx="8077167" cy="519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642910" y="6143644"/>
            <a:ext cx="328036" cy="25659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Глюкоза - виноградный сахар</a:t>
            </a:r>
            <a:endParaRPr lang="ru-RU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встречается почти во всех органах растения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плодах,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корнях,</a:t>
            </a: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листьях, </a:t>
            </a:r>
            <a:endParaRPr lang="en-US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цветах; 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много глюкозы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соке     винограда и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спелых фруктах, ягодах. </a:t>
            </a:r>
          </a:p>
        </p:txBody>
      </p:sp>
      <p:pic>
        <p:nvPicPr>
          <p:cNvPr id="3078" name="Picture 6" descr="E:\Занятие 7,8\картинки для прокта\виогра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00229" y="2357430"/>
            <a:ext cx="2543771" cy="19081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77" name="Picture 5" descr="E:\Занятие 7,8\картинки для прокта\виноградный со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3702" y="4572008"/>
            <a:ext cx="2329474" cy="21431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Нахождение в природе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1538" y="5214950"/>
            <a:ext cx="7758138" cy="9112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11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растениях моносахариды являются первичными продуктами </a:t>
            </a:r>
            <a:r>
              <a:rPr lang="ru-RU" sz="112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фото</a:t>
            </a:r>
            <a:r>
              <a:rPr lang="ru-RU" sz="112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 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2" name="Picture 4" descr="E:\Занятие 7,8\картинки для прокта\фотосинтез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1643050"/>
            <a:ext cx="4620630" cy="3332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глюкоза присутствует в животных организмах;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крови человека ее содержится примерно 0,1 %.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 descr="E:\Занятие 7,8\картинки для прокта\р-р глюко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2999113" cy="2252667"/>
          </a:xfrm>
          <a:prstGeom prst="rect">
            <a:avLst/>
          </a:prstGeom>
          <a:noFill/>
        </p:spPr>
      </p:pic>
      <p:pic>
        <p:nvPicPr>
          <p:cNvPr id="13316" name="Picture 4" descr="E:\Занятие 7,8\картинки для прокта\табл. глюкоз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9146" y="3714752"/>
            <a:ext cx="1694854" cy="2786062"/>
          </a:xfrm>
          <a:prstGeom prst="rect">
            <a:avLst/>
          </a:prstGeom>
          <a:noFill/>
        </p:spPr>
      </p:pic>
      <p:pic>
        <p:nvPicPr>
          <p:cNvPr id="14338" name="Picture 2" descr="http://www.hemofenix.ru/images/b_blood_syst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290"/>
            <a:ext cx="3299770" cy="2436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 глюкозы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бесцветное кристаллическое вещество,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растворимое в воде, 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сладкое на вкус (лат. «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глюкос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сладкий).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E:\Занятие 7,8\картинки для прокта\глюкоз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76850" y="2396692"/>
            <a:ext cx="3657600" cy="2918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глюкозы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21275" y="2000250"/>
            <a:ext cx="4022725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Каково строение глюкозы?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функциональные группы присутствует в молекуле глюкозы?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9877" y="4000503"/>
            <a:ext cx="6090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572008"/>
            <a:ext cx="495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42976" y="2071678"/>
            <a:ext cx="2895065" cy="1116749"/>
            <a:chOff x="1000100" y="2214554"/>
            <a:chExt cx="2895065" cy="111674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00100" y="2214554"/>
              <a:ext cx="25571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   Н    О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28728" y="2500306"/>
              <a:ext cx="50366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2500306"/>
              <a:ext cx="82266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12</a:t>
              </a:r>
              <a:endPara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357554" y="2500306"/>
              <a:ext cx="53761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459</Words>
  <PresentationFormat>Экран (4:3)</PresentationFormat>
  <Paragraphs>163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Слайд 1</vt:lpstr>
      <vt:lpstr>Содержание </vt:lpstr>
      <vt:lpstr>История названия</vt:lpstr>
      <vt:lpstr>Классификация углеводов</vt:lpstr>
      <vt:lpstr>Глюкоза - виноградный сахар</vt:lpstr>
      <vt:lpstr>Нахождение в природе</vt:lpstr>
      <vt:lpstr>Слайд 7</vt:lpstr>
      <vt:lpstr>Физические свойства глюкозы</vt:lpstr>
      <vt:lpstr>Состав глюкозы</vt:lpstr>
      <vt:lpstr>Реакции, подтверждающие строение глюкозы</vt:lpstr>
      <vt:lpstr>Строение молекулы</vt:lpstr>
      <vt:lpstr>Вывод:</vt:lpstr>
      <vt:lpstr>Реакции по альдегидной группе:</vt:lpstr>
      <vt:lpstr>Реакции с участием гидроксильных групп</vt:lpstr>
      <vt:lpstr>Восстановление глюкозы</vt:lpstr>
      <vt:lpstr>          Специфические свойства</vt:lpstr>
      <vt:lpstr>Фруктоза – фруктовый сахар</vt:lpstr>
      <vt:lpstr>Пентозы</vt:lpstr>
      <vt:lpstr>Дисахариды</vt:lpstr>
      <vt:lpstr>Слайд 20</vt:lpstr>
      <vt:lpstr> </vt:lpstr>
      <vt:lpstr>Физические свойства сахарозы</vt:lpstr>
      <vt:lpstr>  Полисахариды: крахмал, целлюлоза</vt:lpstr>
      <vt:lpstr>Полисахариды: состав и строение </vt:lpstr>
      <vt:lpstr>Физические свойства</vt:lpstr>
      <vt:lpstr>Нахождение в природе</vt:lpstr>
      <vt:lpstr>Химические свойства крахмала </vt:lpstr>
      <vt:lpstr>Применение крахмала</vt:lpstr>
      <vt:lpstr>Целлюлоза или клетчатка</vt:lpstr>
      <vt:lpstr>Физико-химические свойства</vt:lpstr>
      <vt:lpstr>Применение целлюлозы</vt:lpstr>
      <vt:lpstr>Спасибо  за внимание!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Power Point для разработки наглядных пособий </dc:title>
  <cp:lastModifiedBy>Марина</cp:lastModifiedBy>
  <cp:revision>77</cp:revision>
  <dcterms:modified xsi:type="dcterms:W3CDTF">2022-04-12T19:00:39Z</dcterms:modified>
</cp:coreProperties>
</file>