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77" r:id="rId2"/>
    <p:sldId id="401" r:id="rId3"/>
    <p:sldId id="385" r:id="rId4"/>
    <p:sldId id="400" r:id="rId5"/>
    <p:sldId id="386" r:id="rId6"/>
    <p:sldId id="384" r:id="rId7"/>
    <p:sldId id="439" r:id="rId8"/>
    <p:sldId id="292" r:id="rId9"/>
    <p:sldId id="429" r:id="rId10"/>
    <p:sldId id="438" r:id="rId11"/>
    <p:sldId id="406" r:id="rId12"/>
    <p:sldId id="424" r:id="rId13"/>
    <p:sldId id="445" r:id="rId14"/>
    <p:sldId id="433" r:id="rId15"/>
    <p:sldId id="441" r:id="rId16"/>
    <p:sldId id="440" r:id="rId17"/>
    <p:sldId id="443" r:id="rId18"/>
    <p:sldId id="444" r:id="rId19"/>
    <p:sldId id="293" r:id="rId20"/>
  </p:sldIdLst>
  <p:sldSz cx="12192000" cy="6858000"/>
  <p:notesSz cx="6858000" cy="9144000"/>
  <p:embeddedFontLst>
    <p:embeddedFont>
      <p:font typeface="Quicksand SemiBold" charset="0"/>
      <p:bold r:id="rId23"/>
    </p:embeddedFont>
    <p:embeddedFont>
      <p:font typeface="Arial Unicode MS" pitchFamily="34" charset="-128"/>
      <p:regular r:id="rId24"/>
    </p:embeddedFont>
    <p:embeddedFont>
      <p:font typeface="Constantia" pitchFamily="18" charset="0"/>
      <p:regular r:id="rId25"/>
      <p:bold r:id="rId26"/>
      <p:italic r:id="rId27"/>
      <p:boldItalic r:id="rId28"/>
    </p:embeddedFont>
    <p:embeddedFont>
      <p:font typeface="Monotype Corsiva" pitchFamily="66" charset="0"/>
      <p:italic r:id="rId29"/>
    </p:embeddedFont>
    <p:embeddedFont>
      <p:font typeface="Tahoma" pitchFamily="34" charset="0"/>
      <p:regular r:id="rId30"/>
      <p:bold r:id="rId31"/>
    </p:embeddedFont>
    <p:embeddedFont>
      <p:font typeface="Arial Black" pitchFamily="34" charset="0"/>
      <p:bold r:id="rId32"/>
    </p:embeddedFont>
    <p:embeddedFont>
      <p:font typeface="맑은 고딕" pitchFamily="34" charset="-127"/>
      <p:regular r:id="rId33"/>
      <p:bold r:id="rId3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DEEEA"/>
    <a:srgbClr val="FF6C63"/>
    <a:srgbClr val="0592A0"/>
    <a:srgbClr val="0C032F"/>
    <a:srgbClr val="ECEFF2"/>
    <a:srgbClr val="F7C14A"/>
    <a:srgbClr val="1B172C"/>
    <a:srgbClr val="7A86F4"/>
    <a:srgbClr val="55382E"/>
    <a:srgbClr val="FF918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0" autoAdjust="0"/>
    <p:restoredTop sz="94675" autoAdjust="0"/>
  </p:normalViewPr>
  <p:slideViewPr>
    <p:cSldViewPr snapToGrid="0">
      <p:cViewPr>
        <p:scale>
          <a:sx n="75" d="100"/>
          <a:sy n="75" d="100"/>
        </p:scale>
        <p:origin x="-1812" y="-8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172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xmlns="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pPr/>
              <a:t>2022-04-05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sv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12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3.svg"/><Relationship Id="rId9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1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3.svg"/><Relationship Id="rId9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그림 54">
            <a:extLst>
              <a:ext uri="{FF2B5EF4-FFF2-40B4-BE49-F238E27FC236}">
                <a16:creationId xmlns:a16="http://schemas.microsoft.com/office/drawing/2014/main" xmlns="" id="{EB154FEE-55CB-4C35-9078-57E2E3C61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aphic 3">
            <a:hlinkClick r:id="rId3"/>
            <a:extLst>
              <a:ext uri="{FF2B5EF4-FFF2-40B4-BE49-F238E27FC236}">
                <a16:creationId xmlns:a16="http://schemas.microsoft.com/office/drawing/2014/main" xmlns="" id="{A0C7E413-783A-4220-BB23-A12A9044AD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7" name="TextBox 16">
            <a:hlinkClick r:id="rId6"/>
            <a:extLst>
              <a:ext uri="{FF2B5EF4-FFF2-40B4-BE49-F238E27FC236}">
                <a16:creationId xmlns:a16="http://schemas.microsoft.com/office/drawing/2014/main" xmlns="" id="{CA3192B6-FE3F-4A27-8078-90EE3F185B87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xmlns="" id="{A65E18E9-1952-4524-9BBC-B02A201835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853" y="552935"/>
            <a:ext cx="8300294" cy="586937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306BA321-1426-4711-AD0C-18AB3F1F9D1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61" y="256405"/>
            <a:ext cx="2249714" cy="126546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DACA2E31-CD11-4C4E-BA5D-8A1B2EB7270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984" y="494311"/>
            <a:ext cx="1013022" cy="69970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BE4D9C7D-5E9D-437B-8A12-C1D49FFE763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305" y="1434174"/>
            <a:ext cx="902698" cy="126546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049B607C-5743-4C22-915F-098CB2AF542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00" y="1156846"/>
            <a:ext cx="1139782" cy="191025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CD03387F-98D2-4C5D-8CB5-53A13526E47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441" y="2699638"/>
            <a:ext cx="999209" cy="154251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AE72D1EE-599A-4D09-8B3D-CF427065E4F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474" y="5325382"/>
            <a:ext cx="1683067" cy="126546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603EDCB5-9951-451B-B850-F7ABCC18457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011" y="297817"/>
            <a:ext cx="936882" cy="132786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7A7D22D9-4C2A-4130-B7FB-7A8D064272E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41" y="690419"/>
            <a:ext cx="2165350" cy="126546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C76E977D-2C0F-44CC-8BFE-E903C76F872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5735" y="3364152"/>
            <a:ext cx="534809" cy="1265464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279CACF5-726E-448C-80ED-58896665515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663" y="4460761"/>
            <a:ext cx="1513321" cy="1265465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xmlns="" id="{256FF5FE-0F0F-4414-9CBD-318B712887E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6128" y="5810477"/>
            <a:ext cx="1096736" cy="1047523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AA105186-8781-4B61-9426-A4604E869A0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016" y="4947750"/>
            <a:ext cx="1939965" cy="1910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948787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A4B15BE6-0712-4A94-A14B-4480B582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975945C9-C144-48A0-BCA4-091A0D739C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06813C5-7C0C-409A-B225-DCA4E1A9F0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F85C19FA-B0FE-4DB6-A84F-747B6EA3F3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589743" y="1465943"/>
            <a:ext cx="7012514" cy="392611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87602D68-E854-4DF6-B44E-FBFD9C294CA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2135" y="5309068"/>
            <a:ext cx="534809" cy="126546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1B1E9D75-65A1-4C46-A4FD-C85941CC2DF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835" y="1265570"/>
            <a:ext cx="1513321" cy="126546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32392839-B027-4610-85AF-F51A19B961E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96" y="5086310"/>
            <a:ext cx="2249714" cy="126546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C1C81749-206A-417A-BF50-05D98C2573F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70" y="4719270"/>
            <a:ext cx="1139782" cy="191025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1A59371C-ACDC-4000-BA68-A35ECEA0973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51" y="494311"/>
            <a:ext cx="999209" cy="154251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5F62E52E-8647-41DC-A4F1-9ACFA896EB5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41" y="690419"/>
            <a:ext cx="2165350" cy="12654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748785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A4B15BE6-0712-4A94-A14B-4480B582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975945C9-C144-48A0-BCA4-091A0D739C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06813C5-7C0C-409A-B225-DCA4E1A9F0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2D0E854C-6CAB-4D73-802A-A3DF75358E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" y="171328"/>
            <a:ext cx="11611428" cy="651534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1E4D4F78-67AD-462D-ACE7-F8B3BB1F23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718"/>
          <a:stretch/>
        </p:blipFill>
        <p:spPr>
          <a:xfrm>
            <a:off x="11176601" y="0"/>
            <a:ext cx="1015400" cy="1815245"/>
          </a:xfrm>
          <a:prstGeom prst="rect">
            <a:avLst/>
          </a:prstGeom>
        </p:spPr>
      </p:pic>
      <p:sp>
        <p:nvSpPr>
          <p:cNvPr id="8" name="그림 개체 틀 12">
            <a:extLst>
              <a:ext uri="{FF2B5EF4-FFF2-40B4-BE49-F238E27FC236}">
                <a16:creationId xmlns:a16="http://schemas.microsoft.com/office/drawing/2014/main" xmlns="" id="{F2664548-38DC-42BC-A12D-72E6E11CF0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76783" y="986971"/>
            <a:ext cx="4179418" cy="4884058"/>
          </a:xfrm>
          <a:prstGeom prst="roundRect">
            <a:avLst>
              <a:gd name="adj" fmla="val 607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89198606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A4B15BE6-0712-4A94-A14B-4480B582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975945C9-C144-48A0-BCA4-091A0D739C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06813C5-7C0C-409A-B225-DCA4E1A9F0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2D0E854C-6CAB-4D73-802A-A3DF75358E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0286" y="171328"/>
            <a:ext cx="11611428" cy="651534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8A6A4FE4-D24A-47C7-AC2E-DA4DE05D19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90" y="5506872"/>
            <a:ext cx="1683067" cy="126546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722E45C4-2A90-492C-A668-88D65413001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171328"/>
            <a:ext cx="1867533" cy="1091415"/>
          </a:xfrm>
          <a:prstGeom prst="rect">
            <a:avLst/>
          </a:prstGeom>
        </p:spPr>
      </p:pic>
      <p:sp>
        <p:nvSpPr>
          <p:cNvPr id="8" name="그림 개체 틀 17">
            <a:extLst>
              <a:ext uri="{FF2B5EF4-FFF2-40B4-BE49-F238E27FC236}">
                <a16:creationId xmlns:a16="http://schemas.microsoft.com/office/drawing/2014/main" xmlns="" id="{CE8A9D22-601B-4689-9224-807649D94B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55649" y="2042209"/>
            <a:ext cx="3601176" cy="3601172"/>
          </a:xfrm>
          <a:prstGeom prst="roundRect">
            <a:avLst>
              <a:gd name="adj" fmla="val 571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14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50781524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A4B15BE6-0712-4A94-A14B-4480B582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975945C9-C144-48A0-BCA4-091A0D739C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06813C5-7C0C-409A-B225-DCA4E1A9F0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2D0E854C-6CAB-4D73-802A-A3DF75358E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0286" y="171328"/>
            <a:ext cx="11611428" cy="651534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5EAFD6A3-C3E2-41BF-9664-E56DAB6965C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17028"/>
            <a:ext cx="1785257" cy="123310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8A7306D7-71E2-49A7-96E5-F7FAF99F25A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" y="5506872"/>
            <a:ext cx="1458096" cy="1265464"/>
          </a:xfrm>
          <a:prstGeom prst="rect">
            <a:avLst/>
          </a:prstGeom>
        </p:spPr>
      </p:pic>
      <p:sp>
        <p:nvSpPr>
          <p:cNvPr id="8" name="그림 개체 틀 17">
            <a:extLst>
              <a:ext uri="{FF2B5EF4-FFF2-40B4-BE49-F238E27FC236}">
                <a16:creationId xmlns:a16="http://schemas.microsoft.com/office/drawing/2014/main" xmlns="" id="{7D05BED2-5C29-4B40-A3BB-49744D485FF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624449"/>
            <a:ext cx="2342426" cy="430153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17">
            <a:extLst>
              <a:ext uri="{FF2B5EF4-FFF2-40B4-BE49-F238E27FC236}">
                <a16:creationId xmlns:a16="http://schemas.microsoft.com/office/drawing/2014/main" xmlns="" id="{268DF14C-FC05-4327-B9EE-B407E7E340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46656" y="1624449"/>
            <a:ext cx="2342426" cy="430153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411717252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A4B15BE6-0712-4A94-A14B-4480B582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975945C9-C144-48A0-BCA4-091A0D739C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06813C5-7C0C-409A-B225-DCA4E1A9F0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2D0E854C-6CAB-4D73-802A-A3DF75358E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90286" y="171328"/>
            <a:ext cx="11611428" cy="651534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4BDC75C2-6B16-4D1A-A2D2-9B0C47B82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16" t="1811"/>
          <a:stretch/>
        </p:blipFill>
        <p:spPr>
          <a:xfrm>
            <a:off x="-1" y="0"/>
            <a:ext cx="986867" cy="187565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76709FB9-C30A-466F-9E42-BB165FA34F7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93" y="5524170"/>
            <a:ext cx="1265464" cy="1265464"/>
          </a:xfrm>
          <a:prstGeom prst="rect">
            <a:avLst/>
          </a:prstGeom>
        </p:spPr>
      </p:pic>
      <p:sp>
        <p:nvSpPr>
          <p:cNvPr id="8" name="그림 개체 틀 17">
            <a:extLst>
              <a:ext uri="{FF2B5EF4-FFF2-40B4-BE49-F238E27FC236}">
                <a16:creationId xmlns:a16="http://schemas.microsoft.com/office/drawing/2014/main" xmlns="" id="{A0D3C262-849B-4FED-B280-67D6832DD3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65544" y="2006020"/>
            <a:ext cx="2468880" cy="246887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14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17">
            <a:extLst>
              <a:ext uri="{FF2B5EF4-FFF2-40B4-BE49-F238E27FC236}">
                <a16:creationId xmlns:a16="http://schemas.microsoft.com/office/drawing/2014/main" xmlns="" id="{A9571FF9-64E6-4CF1-87AB-01E10BA6F0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61560" y="2006020"/>
            <a:ext cx="2468880" cy="246887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14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17">
            <a:extLst>
              <a:ext uri="{FF2B5EF4-FFF2-40B4-BE49-F238E27FC236}">
                <a16:creationId xmlns:a16="http://schemas.microsoft.com/office/drawing/2014/main" xmlns="" id="{C8DC33EA-F8AA-4587-895E-E849C62E5DD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57576" y="2006020"/>
            <a:ext cx="2468880" cy="246887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14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67705603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A4B15BE6-0712-4A94-A14B-4480B582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975945C9-C144-48A0-BCA4-091A0D739C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06813C5-7C0C-409A-B225-DCA4E1A9F0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F85C19FA-B0FE-4DB6-A84F-747B6EA3F3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62288"/>
            <a:ext cx="11669486" cy="653342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55AF0C7E-3BD0-43DB-B860-4E59DD0EAC3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4" y="162288"/>
            <a:ext cx="2249714" cy="126546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96497205-0283-41DB-A848-C49A465C2CD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6128" y="5810477"/>
            <a:ext cx="1096736" cy="1047523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xmlns="" id="{F2202D93-A981-46C3-ABC7-BD7374725B8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10150" y="1792543"/>
            <a:ext cx="3272917" cy="3272913"/>
          </a:xfrm>
          <a:prstGeom prst="round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17">
            <a:extLst>
              <a:ext uri="{FF2B5EF4-FFF2-40B4-BE49-F238E27FC236}">
                <a16:creationId xmlns:a16="http://schemas.microsoft.com/office/drawing/2014/main" xmlns="" id="{619D045C-30EC-4461-80B1-3D5E8CF3D6F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7675" y="1792543"/>
            <a:ext cx="3272917" cy="3272913"/>
          </a:xfrm>
          <a:prstGeom prst="round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26404787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A4B15BE6-0712-4A94-A14B-4480B582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975945C9-C144-48A0-BCA4-091A0D739C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06813C5-7C0C-409A-B225-DCA4E1A9F0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F85C19FA-B0FE-4DB6-A84F-747B6EA3F3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257" y="162288"/>
            <a:ext cx="11669486" cy="653342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1CCB328-4697-45D6-A749-B4EF7C80982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036" y="162288"/>
            <a:ext cx="999209" cy="154251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A6584C78-73A4-4069-9B9E-E49FCA5533E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947750"/>
            <a:ext cx="1939965" cy="1910250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xmlns="" id="{5D48045A-CACA-41F8-9C32-5AB6253B0F7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62028" y="1059419"/>
            <a:ext cx="2194694" cy="4761846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77310291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A4B15BE6-0712-4A94-A14B-4480B582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975945C9-C144-48A0-BCA4-091A0D739C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06813C5-7C0C-409A-B225-DCA4E1A9F0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F85C19FA-B0FE-4DB6-A84F-747B6EA3F3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1257" y="162288"/>
            <a:ext cx="11669486" cy="653342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D9EBF277-8B87-412A-B215-41E5F36315C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746366"/>
            <a:ext cx="1262743" cy="194934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5AE3230D-4EFF-4A82-9A77-4F35DC2EC4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162288"/>
            <a:ext cx="841533" cy="1265464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xmlns="" id="{993DF9FA-B09D-4B74-B2F3-6B3A1C94057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33479" y="947752"/>
            <a:ext cx="3720526" cy="4962496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8288354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A4B15BE6-0712-4A94-A14B-4480B582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975945C9-C144-48A0-BCA4-091A0D739C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06813C5-7C0C-409A-B225-DCA4E1A9F0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F85C19FA-B0FE-4DB6-A84F-747B6EA3F3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61257" y="162288"/>
            <a:ext cx="11669486" cy="653342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49BD1DE5-90CF-4163-9BAB-63C6BA2F597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947750"/>
            <a:ext cx="1939965" cy="191025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A5EDBFE6-9A10-4888-80BC-31D9D8A9B1D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411" y="162288"/>
            <a:ext cx="1867533" cy="1091415"/>
          </a:xfrm>
          <a:prstGeom prst="rect">
            <a:avLst/>
          </a:prstGeom>
        </p:spPr>
      </p:pic>
      <p:sp>
        <p:nvSpPr>
          <p:cNvPr id="10" name="그림 개체 틀 8">
            <a:extLst>
              <a:ext uri="{FF2B5EF4-FFF2-40B4-BE49-F238E27FC236}">
                <a16:creationId xmlns:a16="http://schemas.microsoft.com/office/drawing/2014/main" xmlns="" id="{107444A6-C0A7-413C-A462-CFE910BB13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18306271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3">
            <a:hlinkClick r:id="rId2"/>
            <a:extLst>
              <a:ext uri="{FF2B5EF4-FFF2-40B4-BE49-F238E27FC236}">
                <a16:creationId xmlns:a16="http://schemas.microsoft.com/office/drawing/2014/main" xmlns="" id="{4B71DA68-978E-4094-A3F9-3DB7C8E6F7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9" name="TextBox 18">
            <a:hlinkClick r:id="rId5"/>
            <a:extLst>
              <a:ext uri="{FF2B5EF4-FFF2-40B4-BE49-F238E27FC236}">
                <a16:creationId xmlns:a16="http://schemas.microsoft.com/office/drawing/2014/main" xmlns="" id="{37F9A854-45C9-4708-8FCA-D2099B62CAA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116580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A4B15BE6-0712-4A94-A14B-4480B582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975945C9-C144-48A0-BCA4-091A0D739C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06813C5-7C0C-409A-B225-DCA4E1A9F0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2D0E854C-6CAB-4D73-802A-A3DF75358E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" y="171328"/>
            <a:ext cx="11611428" cy="651534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77148D15-A41F-4E34-BB36-17FF81EB605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8" y="4956732"/>
            <a:ext cx="1234024" cy="17299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1E4D4F78-67AD-462D-ACE7-F8B3BB1F23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718"/>
          <a:stretch/>
        </p:blipFill>
        <p:spPr>
          <a:xfrm>
            <a:off x="11176601" y="0"/>
            <a:ext cx="1015400" cy="18152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03977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xmlns="" id="{FC9D45BE-F779-496B-8BF2-1C8ECE471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xmlns="" id="{BE220F30-BAF1-455F-9E2A-3667C9DD9B34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727800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A4B15BE6-0712-4A94-A14B-4480B582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975945C9-C144-48A0-BCA4-091A0D739C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06813C5-7C0C-409A-B225-DCA4E1A9F0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2D0E854C-6CAB-4D73-802A-A3DF75358E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0286" y="171328"/>
            <a:ext cx="11611428" cy="651534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8A6A4FE4-D24A-47C7-AC2E-DA4DE05D19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90" y="5506872"/>
            <a:ext cx="1683067" cy="126546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722E45C4-2A90-492C-A668-88D65413001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171328"/>
            <a:ext cx="1867533" cy="10914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614111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A4B15BE6-0712-4A94-A14B-4480B582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975945C9-C144-48A0-BCA4-091A0D739C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06813C5-7C0C-409A-B225-DCA4E1A9F0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2D0E854C-6CAB-4D73-802A-A3DF75358E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0286" y="171328"/>
            <a:ext cx="11611428" cy="651534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5EAFD6A3-C3E2-41BF-9664-E56DAB6965C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17028"/>
            <a:ext cx="1785257" cy="123310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8A7306D7-71E2-49A7-96E5-F7FAF99F25A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" y="5506872"/>
            <a:ext cx="1458096" cy="12654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189902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A4B15BE6-0712-4A94-A14B-4480B582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975945C9-C144-48A0-BCA4-091A0D739C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06813C5-7C0C-409A-B225-DCA4E1A9F0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2D0E854C-6CAB-4D73-802A-A3DF75358E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90286" y="171328"/>
            <a:ext cx="11611428" cy="651534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4BDC75C2-6B16-4D1A-A2D2-9B0C47B82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16" t="1811"/>
          <a:stretch/>
        </p:blipFill>
        <p:spPr>
          <a:xfrm>
            <a:off x="-1" y="0"/>
            <a:ext cx="986867" cy="187565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76709FB9-C30A-466F-9E42-BB165FA34F7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93" y="5524170"/>
            <a:ext cx="1265464" cy="12654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501283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A4B15BE6-0712-4A94-A14B-4480B582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975945C9-C144-48A0-BCA4-091A0D739C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06813C5-7C0C-409A-B225-DCA4E1A9F0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F85C19FA-B0FE-4DB6-A84F-747B6EA3F3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62288"/>
            <a:ext cx="11669486" cy="653342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55AF0C7E-3BD0-43DB-B860-4E59DD0EAC3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4" y="162288"/>
            <a:ext cx="2249714" cy="126546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96497205-0283-41DB-A848-C49A465C2CD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6128" y="5810477"/>
            <a:ext cx="1096736" cy="10475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240450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A4B15BE6-0712-4A94-A14B-4480B582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975945C9-C144-48A0-BCA4-091A0D739C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06813C5-7C0C-409A-B225-DCA4E1A9F0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F85C19FA-B0FE-4DB6-A84F-747B6EA3F3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257" y="162288"/>
            <a:ext cx="11669486" cy="653342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1CCB328-4697-45D6-A749-B4EF7C80982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036" y="162288"/>
            <a:ext cx="999209" cy="154251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A6584C78-73A4-4069-9B9E-E49FCA553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376"/>
          <a:stretch/>
        </p:blipFill>
        <p:spPr>
          <a:xfrm flipH="1">
            <a:off x="0" y="5631543"/>
            <a:ext cx="1454662" cy="12264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361355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A4B15BE6-0712-4A94-A14B-4480B582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975945C9-C144-48A0-BCA4-091A0D739C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06813C5-7C0C-409A-B225-DCA4E1A9F0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F85C19FA-B0FE-4DB6-A84F-747B6EA3F3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1257" y="162288"/>
            <a:ext cx="11669486" cy="653342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D9EBF277-8B87-412A-B215-41E5F36315C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746366"/>
            <a:ext cx="1262743" cy="194934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5AE3230D-4EFF-4A82-9A77-4F35DC2EC4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162288"/>
            <a:ext cx="841533" cy="12654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856118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A4B15BE6-0712-4A94-A14B-4480B582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975945C9-C144-48A0-BCA4-091A0D739CC5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06813C5-7C0C-409A-B225-DCA4E1A9F0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F85C19FA-B0FE-4DB6-A84F-747B6EA3F3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61257" y="162288"/>
            <a:ext cx="11669486" cy="653342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49BD1DE5-90CF-4163-9BAB-63C6BA2F597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947750"/>
            <a:ext cx="1939965" cy="191025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A5EDBFE6-9A10-4888-80BC-31D9D8A9B1D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411" y="162288"/>
            <a:ext cx="1867533" cy="10914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463141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87" r:id="rId19"/>
    <p:sldLayoutId id="2147483664" r:id="rId2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257769-2026-4D8F-8C2D-96888BD85AE2}"/>
              </a:ext>
            </a:extLst>
          </p:cNvPr>
          <p:cNvSpPr txBox="1"/>
          <p:nvPr/>
        </p:nvSpPr>
        <p:spPr>
          <a:xfrm>
            <a:off x="2668814" y="1526363"/>
            <a:ext cx="7082972" cy="1754326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5400" cap="all" dirty="0" smtClean="0">
                <a:solidFill>
                  <a:srgbClr val="0C032F"/>
                </a:solidFill>
                <a:latin typeface="+mj-lt"/>
                <a:cs typeface="Arial" panose="020B0604020202020204" pitchFamily="34" charset="0"/>
              </a:rPr>
              <a:t>По страницам истории Космоса</a:t>
            </a:r>
            <a:endParaRPr lang="en-US" altLang="ko-KR" sz="5400" cap="all" dirty="0">
              <a:solidFill>
                <a:srgbClr val="0C032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F395C8-FC9B-4956-82AA-9A7FCC70EBB4}"/>
              </a:ext>
            </a:extLst>
          </p:cNvPr>
          <p:cNvSpPr txBox="1"/>
          <p:nvPr/>
        </p:nvSpPr>
        <p:spPr>
          <a:xfrm>
            <a:off x="2694214" y="3438379"/>
            <a:ext cx="7082972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2000" dirty="0" smtClean="0">
                <a:solidFill>
                  <a:srgbClr val="0C032F"/>
                </a:solidFill>
                <a:cs typeface="Arial" panose="020B0604020202020204" pitchFamily="34" charset="0"/>
              </a:rPr>
              <a:t>Арифметические действия с десятичными дробями</a:t>
            </a:r>
            <a:endParaRPr lang="ko-KR" altLang="en-US" sz="2000" dirty="0">
              <a:solidFill>
                <a:srgbClr val="0C032F"/>
              </a:solidFill>
              <a:cs typeface="Arial" panose="020B0604020202020204" pitchFamily="34" charset="0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xmlns="" id="{FF3D884F-8989-4B54-AC48-26C02D68F9C0}"/>
              </a:ext>
            </a:extLst>
          </p:cNvPr>
          <p:cNvSpPr/>
          <p:nvPr/>
        </p:nvSpPr>
        <p:spPr>
          <a:xfrm>
            <a:off x="4383316" y="4109752"/>
            <a:ext cx="3425370" cy="601987"/>
          </a:xfrm>
          <a:prstGeom prst="roundRect">
            <a:avLst>
              <a:gd name="adj" fmla="val 50000"/>
            </a:avLst>
          </a:prstGeom>
          <a:solidFill>
            <a:srgbClr val="0C03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dirty="0" smtClean="0">
                <a:solidFill>
                  <a:schemeClr val="bg1"/>
                </a:solidFill>
              </a:rPr>
              <a:t>12.04.</a:t>
            </a:r>
            <a:r>
              <a:rPr lang="en-US" altLang="ko-KR" dirty="0" smtClean="0">
                <a:solidFill>
                  <a:schemeClr val="bg1"/>
                </a:solidFill>
              </a:rPr>
              <a:t>20</a:t>
            </a:r>
            <a:r>
              <a:rPr lang="ru-RU" altLang="ko-KR" dirty="0" smtClean="0">
                <a:solidFill>
                  <a:schemeClr val="bg1"/>
                </a:solidFill>
              </a:rPr>
              <a:t>22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514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5200" y="825500"/>
            <a:ext cx="108732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 первого космического корабля </a:t>
            </a:r>
            <a:endParaRPr lang="ru-RU" sz="40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</a:t>
            </a:r>
            <a:r>
              <a:rPr lang="ru-RU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космонавтом </a:t>
            </a:r>
            <a:endParaRPr lang="ru-RU" sz="40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</a:t>
            </a:r>
            <a:r>
              <a:rPr lang="ru-RU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4725 кг.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2921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78000" y="2764491"/>
            <a:ext cx="6261100" cy="28235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Выразите эту величину:</a:t>
            </a:r>
          </a:p>
          <a:p>
            <a:pPr>
              <a:buFontTx/>
              <a:buNone/>
              <a:defRPr/>
            </a:pP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а) в тоннах;</a:t>
            </a:r>
          </a:p>
          <a:p>
            <a:pPr>
              <a:buFontTx/>
              <a:buNone/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б) в центнерах и килограммах;</a:t>
            </a:r>
          </a:p>
          <a:p>
            <a:pPr>
              <a:buFontTx/>
              <a:buNone/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в) в центнерах.</a:t>
            </a:r>
          </a:p>
        </p:txBody>
      </p:sp>
    </p:spTree>
    <p:extLst>
      <p:ext uri="{BB962C8B-B14F-4D97-AF65-F5344CB8AC3E}">
        <p14:creationId xmlns="" xmlns:p14="http://schemas.microsoft.com/office/powerpoint/2010/main" val="368285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F2601DE-72B7-41A8-9EC7-54BEB7BF1206}"/>
              </a:ext>
            </a:extLst>
          </p:cNvPr>
          <p:cNvSpPr txBox="1"/>
          <p:nvPr/>
        </p:nvSpPr>
        <p:spPr>
          <a:xfrm>
            <a:off x="3751149" y="610782"/>
            <a:ext cx="635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Юрий Гагарин </a:t>
            </a:r>
            <a:endParaRPr lang="en-US" altLang="ko-KR" sz="40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8DAC7685-F197-4949-B469-3606EAA2468E}"/>
              </a:ext>
            </a:extLst>
          </p:cNvPr>
          <p:cNvSpPr/>
          <p:nvPr/>
        </p:nvSpPr>
        <p:spPr>
          <a:xfrm>
            <a:off x="4457700" y="1712416"/>
            <a:ext cx="7518400" cy="3970318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r>
              <a:rPr lang="en-US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 остался в памяти товарищей по 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первому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набору отряда </a:t>
            </a:r>
            <a:endParaRPr lang="ru-RU" alt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космонавтов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всех, 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кем работал, простым, 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доступным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alt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замечательным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человеком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солнечная 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улыбка освещает человечеству дорогу к звездам.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19" r="6419"/>
          <a:stretch>
            <a:fillRect/>
          </a:stretch>
        </p:blipFill>
        <p:spPr>
          <a:xfrm>
            <a:off x="705961" y="1534568"/>
            <a:ext cx="3601176" cy="3601172"/>
          </a:xfrm>
        </p:spPr>
      </p:pic>
    </p:spTree>
    <p:extLst>
      <p:ext uri="{BB962C8B-B14F-4D97-AF65-F5344CB8AC3E}">
        <p14:creationId xmlns="" xmlns:p14="http://schemas.microsoft.com/office/powerpoint/2010/main" val="25666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직사각형 53">
            <a:extLst>
              <a:ext uri="{FF2B5EF4-FFF2-40B4-BE49-F238E27FC236}">
                <a16:creationId xmlns:a16="http://schemas.microsoft.com/office/drawing/2014/main" xmlns="" id="{CB327108-C174-4B8A-8C23-4B4D72F3E388}"/>
              </a:ext>
            </a:extLst>
          </p:cNvPr>
          <p:cNvSpPr/>
          <p:nvPr/>
        </p:nvSpPr>
        <p:spPr>
          <a:xfrm>
            <a:off x="800100" y="1044970"/>
            <a:ext cx="10795000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марта 1968 года при выполнении тренировочного полёта в сложных метеоусловиях самолёт учебно-тренировочный </a:t>
            </a:r>
            <a:endParaRPr lang="ru-RU" alt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истребитель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(УТИ) "МиГ-15" вошёл в штопор, а для вывода не хватило высоты. Самолёт упал в лес вблизи деревни </a:t>
            </a:r>
            <a:endParaRPr lang="ru-RU" alt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Новосёлово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Киржачского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Владимирской области. </a:t>
            </a:r>
            <a:endParaRPr lang="ru-RU" alt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Экипаж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полковника Ю.А. Гагарина и командира </a:t>
            </a:r>
            <a:endParaRPr lang="ru-RU" alt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полка Центра подготовки космонавтов Героя </a:t>
            </a:r>
            <a:endParaRPr lang="ru-RU" alt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Союза полковника-инженера В.С. </a:t>
            </a: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Серёгина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</a:p>
          <a:p>
            <a:pPr algn="ctr">
              <a:lnSpc>
                <a:spcPct val="8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Урны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прахом Гагарина Ю.А. и </a:t>
            </a: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Серёгина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В.С. 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захоронены </a:t>
            </a:r>
          </a:p>
          <a:p>
            <a:pPr algn="ctr">
              <a:lnSpc>
                <a:spcPct val="8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Кремлёвской стене 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площади в </a:t>
            </a:r>
          </a:p>
          <a:p>
            <a:pPr algn="ctr">
              <a:lnSpc>
                <a:spcPct val="8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городе-герое Москва.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82" y="545123"/>
            <a:ext cx="4105835" cy="57677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008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095500" y="3170766"/>
          <a:ext cx="8128001" cy="123613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61143"/>
                <a:gridCol w="1161143"/>
                <a:gridCol w="1161143"/>
                <a:gridCol w="1161143"/>
                <a:gridCol w="1161143"/>
                <a:gridCol w="1161143"/>
                <a:gridCol w="1161143"/>
              </a:tblGrid>
              <a:tr h="618067">
                <a:tc>
                  <a:txBody>
                    <a:bodyPr/>
                    <a:lstStyle/>
                    <a:p>
                      <a:r>
                        <a:rPr lang="ru-RU" dirty="0" smtClean="0"/>
                        <a:t>2,007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0,204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0,156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0,789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0,31</a:t>
                      </a:r>
                      <a:endParaRPr lang="ru-RU" dirty="0"/>
                    </a:p>
                  </a:txBody>
                  <a:tcPr/>
                </a:tc>
              </a:tr>
              <a:tr h="618067"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Ё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97300" y="2286000"/>
            <a:ext cx="489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Расположить дроби в порядке возрастания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0741" y="973435"/>
            <a:ext cx="6085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Работа в группах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2" r="5542"/>
          <a:stretch>
            <a:fillRect/>
          </a:stretch>
        </p:blipFill>
        <p:spPr>
          <a:xfrm>
            <a:off x="7781925" y="1309501"/>
            <a:ext cx="3108359" cy="4777914"/>
          </a:xfrm>
        </p:spPr>
      </p:pic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xmlns="" id="{F62723C8-858B-454E-A836-BB99E3FE2EE6}"/>
              </a:ext>
            </a:extLst>
          </p:cNvPr>
          <p:cNvSpPr/>
          <p:nvPr/>
        </p:nvSpPr>
        <p:spPr>
          <a:xfrm>
            <a:off x="2616204" y="449058"/>
            <a:ext cx="6578596" cy="818228"/>
          </a:xfrm>
          <a:prstGeom prst="roundRect">
            <a:avLst/>
          </a:prstGeom>
          <a:solidFill>
            <a:srgbClr val="0592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3600" dirty="0" smtClean="0">
                <a:latin typeface="Constantia" panose="02030602050306030303" pitchFamily="18" charset="0"/>
              </a:rPr>
              <a:t>Сергей </a:t>
            </a:r>
            <a:r>
              <a:rPr lang="ru-RU" sz="3600" dirty="0">
                <a:latin typeface="Constantia" panose="02030602050306030303" pitchFamily="18" charset="0"/>
              </a:rPr>
              <a:t>Павлович Королёв</a:t>
            </a:r>
            <a:endParaRPr lang="ko-KR" altLang="en-US" sz="36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4200" y="1727200"/>
            <a:ext cx="726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одним из основных создателей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советской ракетно-космической техники.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официальных документах СССР его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называли  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конструктор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руководством был организован и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осуществлён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запуск 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искусственного спутника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 космонавта планеты 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Юрия Гагарина.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095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36" r="7736"/>
          <a:stretch>
            <a:fillRect/>
          </a:stretch>
        </p:blipFill>
        <p:spPr>
          <a:xfrm>
            <a:off x="6273800" y="2289440"/>
            <a:ext cx="4318000" cy="2801673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01" r="1201"/>
          <a:stretch>
            <a:fillRect/>
          </a:stretch>
        </p:blipFill>
        <p:spPr>
          <a:xfrm>
            <a:off x="1783584" y="1816100"/>
            <a:ext cx="2942404" cy="4064000"/>
          </a:xfrm>
        </p:spPr>
      </p:pic>
      <p:sp>
        <p:nvSpPr>
          <p:cNvPr id="8" name="TextBox 7"/>
          <p:cNvSpPr txBox="1"/>
          <p:nvPr/>
        </p:nvSpPr>
        <p:spPr>
          <a:xfrm>
            <a:off x="4279900" y="812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159000" y="42596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/>
                <a:ea typeface="+mj-ea"/>
                <a:cs typeface="+mj-cs"/>
              </a:rPr>
              <a:t>Первый искусственный спутник Земли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Blac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87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457200"/>
            <a:ext cx="444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DEEEA"/>
                </a:solidFill>
                <a:latin typeface="Constantia" panose="02030602050306030303" pitchFamily="18" charset="0"/>
              </a:rPr>
              <a:t>Решить устно:</a:t>
            </a:r>
            <a:r>
              <a:rPr lang="ru-RU" sz="2400" dirty="0" smtClean="0">
                <a:solidFill>
                  <a:srgbClr val="FDEEEA"/>
                </a:solidFill>
              </a:rPr>
              <a:t>:</a:t>
            </a:r>
            <a:endParaRPr lang="ru-RU" sz="2400" dirty="0">
              <a:solidFill>
                <a:srgbClr val="FDEEE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0500" y="1841500"/>
            <a:ext cx="24616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1437+520=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2,9*20=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836:10=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28,8*1000=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12*120=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111-19=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0,962*100=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4399" y="181610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1957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162" y="228772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1861" y="2744634"/>
            <a:ext cx="902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83,6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9214" y="3293318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28800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9105" y="378431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1440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1861" y="426691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11804" y="4779009"/>
            <a:ext cx="902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96,2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4615" y="1987388"/>
            <a:ext cx="3822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onstantia" panose="02030602050306030303" pitchFamily="18" charset="0"/>
              </a:rPr>
              <a:t>4 октября 1957 </a:t>
            </a:r>
            <a:r>
              <a:rPr lang="ru-RU" dirty="0" smtClean="0">
                <a:latin typeface="Constantia" panose="02030602050306030303" pitchFamily="18" charset="0"/>
              </a:rPr>
              <a:t>года был </a:t>
            </a:r>
          </a:p>
          <a:p>
            <a:pPr algn="ctr"/>
            <a:r>
              <a:rPr lang="ru-RU" dirty="0" smtClean="0">
                <a:latin typeface="Constantia" panose="02030602050306030303" pitchFamily="18" charset="0"/>
              </a:rPr>
              <a:t>запущен </a:t>
            </a:r>
            <a:r>
              <a:rPr lang="ru-RU" dirty="0">
                <a:latin typeface="Constantia" panose="02030602050306030303" pitchFamily="18" charset="0"/>
              </a:rPr>
              <a:t>первый искусственный </a:t>
            </a:r>
            <a:endParaRPr lang="ru-RU" dirty="0" smtClean="0">
              <a:latin typeface="Constantia" panose="02030602050306030303" pitchFamily="18" charset="0"/>
            </a:endParaRPr>
          </a:p>
          <a:p>
            <a:pPr algn="ctr"/>
            <a:r>
              <a:rPr lang="ru-RU" dirty="0" smtClean="0">
                <a:latin typeface="Constantia" panose="02030602050306030303" pitchFamily="18" charset="0"/>
              </a:rPr>
              <a:t>спутник </a:t>
            </a:r>
            <a:r>
              <a:rPr lang="ru-RU" dirty="0">
                <a:latin typeface="Constantia" panose="02030602050306030303" pitchFamily="18" charset="0"/>
              </a:rPr>
              <a:t>Земли. </a:t>
            </a:r>
            <a:endParaRPr lang="ru-RU" dirty="0" smtClean="0">
              <a:latin typeface="Constantia" panose="02030602050306030303" pitchFamily="18" charset="0"/>
            </a:endParaRPr>
          </a:p>
          <a:p>
            <a:pPr algn="ctr"/>
            <a:r>
              <a:rPr lang="ru-RU" dirty="0" smtClean="0">
                <a:latin typeface="Constantia" panose="02030602050306030303" pitchFamily="18" charset="0"/>
              </a:rPr>
              <a:t>Спутник </a:t>
            </a:r>
            <a:r>
              <a:rPr lang="ru-RU" dirty="0">
                <a:latin typeface="Constantia" panose="02030602050306030303" pitchFamily="18" charset="0"/>
              </a:rPr>
              <a:t>вращался вокруг Земли и подавал сигналы: </a:t>
            </a:r>
            <a:endParaRPr lang="ru-RU" dirty="0" smtClean="0">
              <a:latin typeface="Constantia" panose="02030602050306030303" pitchFamily="18" charset="0"/>
            </a:endParaRPr>
          </a:p>
          <a:p>
            <a:pPr algn="ctr"/>
            <a:r>
              <a:rPr lang="ru-RU" dirty="0" smtClean="0">
                <a:latin typeface="Constantia" panose="02030602050306030303" pitchFamily="18" charset="0"/>
              </a:rPr>
              <a:t>"</a:t>
            </a:r>
            <a:r>
              <a:rPr lang="ru-RU" dirty="0">
                <a:latin typeface="Constantia" panose="02030602050306030303" pitchFamily="18" charset="0"/>
              </a:rPr>
              <a:t>Я здесь! Я лечу!". </a:t>
            </a:r>
            <a:endParaRPr lang="ru-RU" dirty="0" smtClean="0">
              <a:latin typeface="Constantia" panose="02030602050306030303" pitchFamily="18" charset="0"/>
            </a:endParaRPr>
          </a:p>
          <a:p>
            <a:pPr algn="ctr"/>
            <a:r>
              <a:rPr lang="ru-RU" dirty="0" smtClean="0">
                <a:latin typeface="Constantia" panose="02030602050306030303" pitchFamily="18" charset="0"/>
              </a:rPr>
              <a:t>Диаметр 58 см.</a:t>
            </a:r>
          </a:p>
          <a:p>
            <a:pPr algn="ctr"/>
            <a:r>
              <a:rPr lang="ru-RU" dirty="0" smtClean="0">
                <a:latin typeface="Constantia" panose="02030602050306030303" pitchFamily="18" charset="0"/>
              </a:rPr>
              <a:t>Масса </a:t>
            </a:r>
            <a:r>
              <a:rPr lang="ru-RU" dirty="0">
                <a:latin typeface="Constantia" panose="02030602050306030303" pitchFamily="18" charset="0"/>
              </a:rPr>
              <a:t>аппарата</a:t>
            </a:r>
            <a:r>
              <a:rPr lang="ru-RU" dirty="0" smtClean="0">
                <a:latin typeface="Constantia" panose="02030602050306030303" pitchFamily="18" charset="0"/>
              </a:rPr>
              <a:t>  </a:t>
            </a:r>
            <a:r>
              <a:rPr lang="ru-RU" dirty="0">
                <a:latin typeface="Constantia" panose="02030602050306030303" pitchFamily="18" charset="0"/>
              </a:rPr>
              <a:t>83,6 кг</a:t>
            </a:r>
            <a:r>
              <a:rPr lang="ru-RU" dirty="0" smtClean="0">
                <a:latin typeface="Constantia" panose="02030602050306030303" pitchFamily="18" charset="0"/>
              </a:rPr>
              <a:t>. </a:t>
            </a:r>
          </a:p>
          <a:p>
            <a:pPr algn="ctr"/>
            <a:r>
              <a:rPr lang="ru-RU" dirty="0" smtClean="0">
                <a:latin typeface="Constantia" panose="02030602050306030303" pitchFamily="18" charset="0"/>
              </a:rPr>
              <a:t>Скорость </a:t>
            </a:r>
            <a:r>
              <a:rPr lang="ru-RU" dirty="0">
                <a:latin typeface="Constantia" panose="02030602050306030303" pitchFamily="18" charset="0"/>
              </a:rPr>
              <a:t>спутника </a:t>
            </a:r>
            <a:r>
              <a:rPr lang="ru-RU" dirty="0" smtClean="0">
                <a:latin typeface="Constantia" panose="02030602050306030303" pitchFamily="18" charset="0"/>
              </a:rPr>
              <a:t>28 </a:t>
            </a:r>
            <a:r>
              <a:rPr lang="ru-RU" dirty="0">
                <a:latin typeface="Constantia" panose="02030602050306030303" pitchFamily="18" charset="0"/>
              </a:rPr>
              <a:t>800 км/ч</a:t>
            </a:r>
            <a:r>
              <a:rPr lang="ru-RU" dirty="0" smtClean="0">
                <a:latin typeface="Constantia" panose="02030602050306030303" pitchFamily="18" charset="0"/>
              </a:rPr>
              <a:t>.</a:t>
            </a:r>
          </a:p>
          <a:p>
            <a:pPr algn="ctr"/>
            <a:r>
              <a:rPr lang="ru-RU" dirty="0">
                <a:latin typeface="Constantia" panose="02030602050306030303" pitchFamily="18" charset="0"/>
              </a:rPr>
              <a:t>Спутник летал 92 дня, </a:t>
            </a:r>
            <a:r>
              <a:rPr lang="ru-RU" dirty="0" smtClean="0">
                <a:latin typeface="Constantia" panose="02030602050306030303" pitchFamily="18" charset="0"/>
              </a:rPr>
              <a:t>совершив </a:t>
            </a:r>
          </a:p>
          <a:p>
            <a:pPr algn="ctr"/>
            <a:r>
              <a:rPr lang="ru-RU" dirty="0" smtClean="0">
                <a:latin typeface="Constantia" panose="02030602050306030303" pitchFamily="18" charset="0"/>
              </a:rPr>
              <a:t>1440 </a:t>
            </a:r>
            <a:r>
              <a:rPr lang="ru-RU" dirty="0">
                <a:latin typeface="Constantia" panose="02030602050306030303" pitchFamily="18" charset="0"/>
              </a:rPr>
              <a:t>оборотов вокруг </a:t>
            </a:r>
            <a:r>
              <a:rPr lang="ru-RU" dirty="0" smtClean="0">
                <a:latin typeface="Constantia" panose="02030602050306030303" pitchFamily="18" charset="0"/>
              </a:rPr>
              <a:t>Земли. </a:t>
            </a:r>
            <a:endParaRPr lang="ru-RU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230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258889" y="1341438"/>
            <a:ext cx="5256212" cy="3344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dirty="0" smtClean="0"/>
              <a:t>Работа в группах:</a:t>
            </a:r>
            <a:endParaRPr lang="ru-RU" altLang="ru-RU" sz="3600" dirty="0" smtClean="0">
              <a:cs typeface="Arial" charset="0"/>
            </a:endParaRPr>
          </a:p>
          <a:p>
            <a:r>
              <a:rPr lang="ru-RU" altLang="ru-RU" sz="3600" dirty="0" smtClean="0">
                <a:cs typeface="Arial" charset="0"/>
              </a:rPr>
              <a:t>(4,75 + 3,25) </a:t>
            </a:r>
            <a:r>
              <a:rPr lang="en-US" altLang="ru-RU" sz="3600" dirty="0" smtClean="0">
                <a:cs typeface="Arial" charset="0"/>
              </a:rPr>
              <a:t>·</a:t>
            </a:r>
            <a:r>
              <a:rPr lang="ru-RU" altLang="ru-RU" sz="3600" dirty="0" smtClean="0">
                <a:cs typeface="Arial" charset="0"/>
              </a:rPr>
              <a:t> 0,9 = </a:t>
            </a:r>
          </a:p>
          <a:p>
            <a:r>
              <a:rPr lang="ru-RU" altLang="ru-RU" sz="3600" dirty="0" smtClean="0"/>
              <a:t>(3,2 : 4) </a:t>
            </a:r>
            <a:r>
              <a:rPr lang="en-US" altLang="ru-RU" sz="3600" dirty="0" smtClean="0">
                <a:cs typeface="Arial" charset="0"/>
              </a:rPr>
              <a:t>·</a:t>
            </a:r>
            <a:r>
              <a:rPr lang="ru-RU" altLang="ru-RU" sz="3600" dirty="0" smtClean="0">
                <a:cs typeface="Arial" charset="0"/>
              </a:rPr>
              <a:t> 0,7 =</a:t>
            </a:r>
          </a:p>
          <a:p>
            <a:r>
              <a:rPr lang="ru-RU" altLang="ru-RU" sz="3600" dirty="0" smtClean="0">
                <a:cs typeface="Arial" charset="0"/>
              </a:rPr>
              <a:t>(0,5 </a:t>
            </a:r>
            <a:r>
              <a:rPr lang="en-US" altLang="ru-RU" sz="3600" dirty="0" smtClean="0">
                <a:cs typeface="Arial" charset="0"/>
              </a:rPr>
              <a:t>·</a:t>
            </a:r>
            <a:r>
              <a:rPr lang="ru-RU" altLang="ru-RU" sz="3600" dirty="0" smtClean="0">
                <a:cs typeface="Arial" charset="0"/>
              </a:rPr>
              <a:t> 5 +2,5) </a:t>
            </a:r>
            <a:r>
              <a:rPr lang="en-US" altLang="ru-RU" sz="3600" dirty="0" smtClean="0">
                <a:cs typeface="Arial" charset="0"/>
              </a:rPr>
              <a:t>·</a:t>
            </a:r>
            <a:r>
              <a:rPr lang="ru-RU" altLang="ru-RU" sz="3600" dirty="0" smtClean="0">
                <a:cs typeface="Arial" charset="0"/>
              </a:rPr>
              <a:t> 0,5 =</a:t>
            </a:r>
          </a:p>
          <a:p>
            <a:r>
              <a:rPr lang="ru-RU" altLang="ru-RU" sz="3600" dirty="0" smtClean="0">
                <a:cs typeface="Arial" charset="0"/>
              </a:rPr>
              <a:t>(78 : 2,6 ) </a:t>
            </a:r>
            <a:r>
              <a:rPr lang="en-US" altLang="ru-RU" sz="3600" dirty="0" smtClean="0">
                <a:cs typeface="Arial" charset="0"/>
              </a:rPr>
              <a:t>·</a:t>
            </a:r>
            <a:r>
              <a:rPr lang="ru-RU" altLang="ru-RU" sz="3600" dirty="0" smtClean="0">
                <a:cs typeface="Arial" charset="0"/>
              </a:rPr>
              <a:t> 0,1 + 1,5 =</a:t>
            </a:r>
          </a:p>
        </p:txBody>
      </p:sp>
      <p:graphicFrame>
        <p:nvGraphicFramePr>
          <p:cNvPr id="3" name="Group 3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594381472"/>
              </p:ext>
            </p:extLst>
          </p:nvPr>
        </p:nvGraphicFramePr>
        <p:xfrm>
          <a:off x="1550988" y="4686300"/>
          <a:ext cx="3736975" cy="1341438"/>
        </p:xfrm>
        <a:graphic>
          <a:graphicData uri="http://schemas.openxmlformats.org/drawingml/2006/table">
            <a:tbl>
              <a:tblPr/>
              <a:tblGrid>
                <a:gridCol w="935037"/>
                <a:gridCol w="933450"/>
                <a:gridCol w="935038"/>
                <a:gridCol w="933450"/>
              </a:tblGrid>
              <a:tr h="676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Group 3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85680686"/>
              </p:ext>
            </p:extLst>
          </p:nvPr>
        </p:nvGraphicFramePr>
        <p:xfrm>
          <a:off x="7045325" y="1867693"/>
          <a:ext cx="823913" cy="2520952"/>
        </p:xfrm>
        <a:graphic>
          <a:graphicData uri="http://schemas.openxmlformats.org/drawingml/2006/table">
            <a:tbl>
              <a:tblPr/>
              <a:tblGrid>
                <a:gridCol w="823913"/>
              </a:tblGrid>
              <a:tr h="630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Arial" charset="0"/>
                        </a:rPr>
                        <a:t>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Arial" charset="0"/>
                        </a:rPr>
                        <a:t>Ю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Arial" charset="0"/>
                        </a:rPr>
                        <a:t>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99962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48" r="25948"/>
          <a:stretch>
            <a:fillRect/>
          </a:stretch>
        </p:blipFill>
        <p:spPr>
          <a:xfrm>
            <a:off x="4121234" y="431800"/>
            <a:ext cx="6724566" cy="5753100"/>
          </a:xfrm>
        </p:spPr>
      </p:pic>
      <p:sp>
        <p:nvSpPr>
          <p:cNvPr id="4" name="TextBox 3"/>
          <p:cNvSpPr txBox="1"/>
          <p:nvPr/>
        </p:nvSpPr>
        <p:spPr>
          <a:xfrm>
            <a:off x="584200" y="1625600"/>
            <a:ext cx="360483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Домашнее задание: 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Повторить действия </a:t>
            </a:r>
          </a:p>
          <a:p>
            <a:r>
              <a:rPr lang="ru-RU" dirty="0" smtClean="0"/>
              <a:t>с десятичными дробями,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Посмотреть по желанию </a:t>
            </a:r>
          </a:p>
          <a:p>
            <a:r>
              <a:rPr lang="ru-RU" dirty="0"/>
              <a:t>ф</a:t>
            </a:r>
            <a:r>
              <a:rPr lang="ru-RU" dirty="0" smtClean="0"/>
              <a:t>ильмы:</a:t>
            </a:r>
          </a:p>
          <a:p>
            <a:r>
              <a:rPr lang="ru-RU" b="1" dirty="0" smtClean="0"/>
              <a:t>«Гагарин</a:t>
            </a:r>
            <a:r>
              <a:rPr lang="ru-RU" b="1" dirty="0"/>
              <a:t>. Первый в </a:t>
            </a:r>
            <a:r>
              <a:rPr lang="ru-RU" b="1" dirty="0" smtClean="0"/>
              <a:t>космосе»</a:t>
            </a:r>
            <a:endParaRPr lang="ru-RU" b="1" dirty="0"/>
          </a:p>
          <a:p>
            <a:r>
              <a:rPr lang="ru-RU" b="1" dirty="0" smtClean="0"/>
              <a:t>«Время первых»</a:t>
            </a:r>
          </a:p>
          <a:p>
            <a:r>
              <a:rPr lang="ru-RU" b="1" dirty="0" smtClean="0"/>
              <a:t>«Салют – 7»</a:t>
            </a:r>
            <a:endParaRPr lang="ru-RU" b="1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4573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8623A6-41FF-4FE0-B7BB-EBA3247CCFAF}"/>
              </a:ext>
            </a:extLst>
          </p:cNvPr>
          <p:cNvSpPr txBox="1"/>
          <p:nvPr/>
        </p:nvSpPr>
        <p:spPr>
          <a:xfrm>
            <a:off x="2895600" y="2028617"/>
            <a:ext cx="6400800" cy="2800767"/>
          </a:xfrm>
          <a:prstGeom prst="rect">
            <a:avLst/>
          </a:prstGeom>
          <a:noFill/>
          <a:effectLst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00488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ru-RU" altLang="ko-KR" sz="8800" dirty="0" smtClean="0">
                <a:solidFill>
                  <a:srgbClr val="0C032F"/>
                </a:solidFill>
              </a:rPr>
              <a:t>Спасибо за внимание</a:t>
            </a:r>
            <a:r>
              <a:rPr lang="en-US" altLang="ko-KR" sz="8800" dirty="0" smtClean="0">
                <a:solidFill>
                  <a:srgbClr val="0C032F"/>
                </a:solidFill>
              </a:rPr>
              <a:t> </a:t>
            </a:r>
            <a:r>
              <a:rPr lang="en-US" altLang="ko-KR" sz="8800" dirty="0">
                <a:solidFill>
                  <a:srgbClr val="0C032F"/>
                </a:solidFill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190762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A1BA1AF-16E8-488B-A32F-CD3C197461CB}"/>
              </a:ext>
            </a:extLst>
          </p:cNvPr>
          <p:cNvSpPr txBox="1"/>
          <p:nvPr/>
        </p:nvSpPr>
        <p:spPr>
          <a:xfrm>
            <a:off x="2861398" y="805053"/>
            <a:ext cx="6845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200" dirty="0" smtClean="0">
                <a:solidFill>
                  <a:srgbClr val="0C032F"/>
                </a:solidFill>
                <a:latin typeface="+mj-lt"/>
                <a:cs typeface="Arial" panose="020B0604020202020204" pitchFamily="34" charset="0"/>
              </a:rPr>
              <a:t>Цели урока:</a:t>
            </a:r>
            <a:endParaRPr lang="ko-KR" altLang="en-US" sz="3200" dirty="0">
              <a:solidFill>
                <a:srgbClr val="0C032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3DAC7DC2-DBB9-42EE-ADAB-EADA9A580D42}"/>
              </a:ext>
            </a:extLst>
          </p:cNvPr>
          <p:cNvSpPr/>
          <p:nvPr/>
        </p:nvSpPr>
        <p:spPr>
          <a:xfrm>
            <a:off x="1231900" y="1679596"/>
            <a:ext cx="101473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обобщить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учащихся по теме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«Действия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десятичными дробями»;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знания о первых полетах в космос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биографией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Ю.А.Гагарина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товарищеские отношения, чувство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нравственно-патриотическому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школьников.</a:t>
            </a:r>
            <a:endParaRPr lang="ko-KR" altLang="en-US" sz="3200" dirty="0">
              <a:solidFill>
                <a:srgbClr val="0C03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000" dirty="0">
              <a:solidFill>
                <a:srgbClr val="0C032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72157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C60F7F7-9FC8-407D-AED8-9DB29CAC4A1D}"/>
              </a:ext>
            </a:extLst>
          </p:cNvPr>
          <p:cNvSpPr txBox="1"/>
          <p:nvPr/>
        </p:nvSpPr>
        <p:spPr>
          <a:xfrm>
            <a:off x="774700" y="1011288"/>
            <a:ext cx="10337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Constantia" panose="02030602050306030303" pitchFamily="18" charset="0"/>
                <a:cs typeface="Times New Roman" panose="02020603050405020304" pitchFamily="18" charset="0"/>
              </a:rPr>
              <a:t>12 апреля  вся Россия отмечает </a:t>
            </a:r>
            <a:endParaRPr lang="ru-RU" sz="5400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День </a:t>
            </a:r>
            <a:r>
              <a:rPr lang="ru-RU" sz="5400" dirty="0">
                <a:latin typeface="Constantia" panose="02030602050306030303" pitchFamily="18" charset="0"/>
                <a:cs typeface="Times New Roman" panose="02020603050405020304" pitchFamily="18" charset="0"/>
              </a:rPr>
              <a:t>Космонавтики </a:t>
            </a:r>
            <a:r>
              <a:rPr lang="ru-RU" sz="54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–</a:t>
            </a:r>
          </a:p>
          <a:p>
            <a:pPr algn="ctr"/>
            <a:r>
              <a:rPr lang="ru-RU" sz="54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>
                <a:latin typeface="Constantia" panose="02030602050306030303" pitchFamily="18" charset="0"/>
                <a:cs typeface="Times New Roman" panose="02020603050405020304" pitchFamily="18" charset="0"/>
              </a:rPr>
              <a:t>день запуска на околоземную </a:t>
            </a:r>
            <a:endParaRPr lang="ru-RU" sz="5400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орбиту космического корабля </a:t>
            </a:r>
          </a:p>
          <a:p>
            <a:pPr algn="ctr"/>
            <a:r>
              <a:rPr lang="ru-RU" sz="54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«Восток» с первым космонавтом </a:t>
            </a:r>
            <a:r>
              <a:rPr lang="ru-RU" sz="5400" dirty="0">
                <a:latin typeface="Constantia" panose="02030602050306030303" pitchFamily="18" charset="0"/>
                <a:cs typeface="Times New Roman" panose="02020603050405020304" pitchFamily="18" charset="0"/>
              </a:rPr>
              <a:t>Юрием Гагариным на борту.</a:t>
            </a:r>
            <a:endParaRPr lang="ko-KR" altLang="en-US" sz="3600" dirty="0">
              <a:solidFill>
                <a:srgbClr val="0C032F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517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0940A50-E763-4AB6-924E-7F91B49D95A4}"/>
              </a:ext>
            </a:extLst>
          </p:cNvPr>
          <p:cNvSpPr txBox="1"/>
          <p:nvPr/>
        </p:nvSpPr>
        <p:spPr>
          <a:xfrm>
            <a:off x="2812853" y="3507821"/>
            <a:ext cx="6845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dirty="0" smtClean="0">
                <a:solidFill>
                  <a:srgbClr val="0C032F"/>
                </a:solidFill>
                <a:latin typeface="+mj-lt"/>
                <a:cs typeface="Arial" panose="020B0604020202020204" pitchFamily="34" charset="0"/>
              </a:rPr>
              <a:t>Найти значение выражения</a:t>
            </a:r>
            <a:r>
              <a:rPr lang="ru-RU" altLang="ko-KR" sz="3200" dirty="0" smtClean="0">
                <a:solidFill>
                  <a:srgbClr val="0C032F"/>
                </a:solidFill>
                <a:latin typeface="+mj-lt"/>
                <a:cs typeface="Arial" panose="020B0604020202020204" pitchFamily="34" charset="0"/>
              </a:rPr>
              <a:t>:</a:t>
            </a:r>
            <a:endParaRPr lang="ko-KR" altLang="en-US" sz="3200" dirty="0">
              <a:solidFill>
                <a:srgbClr val="0C032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549FDB2C-A747-4B4C-B735-540D6A9387F7}"/>
              </a:ext>
            </a:extLst>
          </p:cNvPr>
          <p:cNvSpPr/>
          <p:nvPr/>
        </p:nvSpPr>
        <p:spPr>
          <a:xfrm>
            <a:off x="1295400" y="4421432"/>
            <a:ext cx="9664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1965,05 </a:t>
            </a:r>
            <a:r>
              <a:rPr lang="en-US" sz="4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ru-RU" sz="4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6,75 </a:t>
            </a:r>
            <a:r>
              <a:rPr lang="ru-RU" sz="4800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ru-RU" sz="4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(6,72 : 6,4</a:t>
            </a:r>
            <a:r>
              <a:rPr lang="en-US" sz="4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– 0,45</a:t>
            </a:r>
            <a:r>
              <a:rPr lang="ru-RU" sz="4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ru-RU" sz="4800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Рисунок 4" descr="Гагарин-черно-белое-фото-подборка-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38690" y="591058"/>
            <a:ext cx="3577386" cy="27617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357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CF49C98-122E-4D25-A07F-59D9FAB1FFC9}"/>
              </a:ext>
            </a:extLst>
          </p:cNvPr>
          <p:cNvSpPr txBox="1"/>
          <p:nvPr/>
        </p:nvSpPr>
        <p:spPr>
          <a:xfrm>
            <a:off x="5867400" y="379902"/>
            <a:ext cx="5410200" cy="596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апреля 1961 года в 9.07 </a:t>
            </a:r>
            <a:endParaRPr lang="ru-RU" alt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московскому времени </a:t>
            </a:r>
            <a:endParaRPr lang="ru-RU" alt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Алексеевич Гагарин </a:t>
            </a:r>
            <a:endParaRPr lang="ru-RU" alt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стартовал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космодрома </a:t>
            </a:r>
            <a:endParaRPr lang="ru-RU" alt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Байконур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совершив первый в истории человечества </a:t>
            </a:r>
          </a:p>
          <a:p>
            <a:pPr>
              <a:lnSpc>
                <a:spcPct val="9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космический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полёт на </a:t>
            </a:r>
            <a:endParaRPr lang="ru-RU" alt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корабле-спутнике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«Восток». </a:t>
            </a:r>
          </a:p>
          <a:p>
            <a:pPr>
              <a:lnSpc>
                <a:spcPct val="9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помнят крылатую теперь 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фразу Гагарина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«Поехали!», которую он произнес, когда </a:t>
            </a:r>
            <a:endParaRPr lang="ru-RU" alt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входил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борт корабля.</a:t>
            </a:r>
            <a:endParaRPr lang="en-US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o-KR" altLang="en-US" sz="3600" dirty="0">
              <a:solidFill>
                <a:srgbClr val="0C032F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263814FE-2178-4C79-A11F-CDF8D83359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" y="3918857"/>
            <a:ext cx="1974375" cy="2767815"/>
          </a:xfrm>
          <a:prstGeom prst="rect">
            <a:avLst/>
          </a:prstGeom>
        </p:spPr>
      </p:pic>
      <p:pic>
        <p:nvPicPr>
          <p:cNvPr id="14" name="Picture 5" descr="12 апреля - день космонавти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076" y="656527"/>
            <a:ext cx="3391912" cy="485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3617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C1F830CD-E869-4241-9046-DE56E7F9D03E}"/>
              </a:ext>
            </a:extLst>
          </p:cNvPr>
          <p:cNvSpPr/>
          <p:nvPr/>
        </p:nvSpPr>
        <p:spPr>
          <a:xfrm>
            <a:off x="2705100" y="1886634"/>
            <a:ext cx="6946900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ru-RU" sz="3600" b="1" dirty="0" smtClean="0"/>
              <a:t>Сколько </a:t>
            </a:r>
            <a:r>
              <a:rPr lang="ru-RU" sz="3600" b="1" dirty="0"/>
              <a:t>длился этот полет?</a:t>
            </a:r>
            <a:endParaRPr lang="ko-KR" altLang="en-US" sz="3600" b="1" dirty="0">
              <a:solidFill>
                <a:srgbClr val="0C032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0200" y="2698065"/>
            <a:ext cx="63881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600" dirty="0" smtClean="0"/>
              <a:t>Вычислите </a:t>
            </a:r>
            <a:r>
              <a:rPr lang="ru-RU" altLang="ru-RU" sz="3600" dirty="0"/>
              <a:t>столбиком:</a:t>
            </a:r>
          </a:p>
          <a:p>
            <a:pPr algn="ctr"/>
            <a:r>
              <a:rPr lang="ru-RU" altLang="ru-RU" sz="4400" b="1" dirty="0" smtClean="0"/>
              <a:t>37,8 </a:t>
            </a:r>
            <a:r>
              <a:rPr lang="ru-RU" altLang="ru-RU" sz="4400" b="1" dirty="0"/>
              <a:t>: 0,35 =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4424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5200" y="825500"/>
            <a:ext cx="10873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Определите, на какой высоте над </a:t>
            </a:r>
            <a:endParaRPr lang="ru-RU" sz="40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Землёй </a:t>
            </a:r>
            <a:r>
              <a:rPr lang="ru-RU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пролетал «Восток».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2921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149600" y="2529403"/>
            <a:ext cx="7054850" cy="11525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6х + 5х - 7х – 708 = 600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87450" y="3357563"/>
            <a:ext cx="878205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ru-RU" sz="4400" b="1" i="0" dirty="0">
                <a:solidFill>
                  <a:srgbClr val="0592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Высота полёта первого космического </a:t>
            </a:r>
            <a:endParaRPr kumimoji="0" lang="ru-RU" sz="4400" b="1" i="0" dirty="0" smtClean="0">
              <a:solidFill>
                <a:srgbClr val="0592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kumimoji="0" lang="ru-RU" sz="4400" b="1" i="0" dirty="0" smtClean="0">
                <a:solidFill>
                  <a:srgbClr val="0592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корабля </a:t>
            </a:r>
            <a:r>
              <a:rPr kumimoji="0" lang="ru-RU" sz="4400" b="1" i="0" dirty="0">
                <a:solidFill>
                  <a:srgbClr val="0592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с человеком на борту </a:t>
            </a:r>
            <a:r>
              <a:rPr kumimoji="0" lang="ru-RU" sz="4400" b="1" i="0" dirty="0" smtClean="0">
                <a:solidFill>
                  <a:srgbClr val="0592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– </a:t>
            </a:r>
          </a:p>
          <a:p>
            <a:pPr algn="ctr">
              <a:spcBef>
                <a:spcPct val="50000"/>
              </a:spcBef>
              <a:defRPr/>
            </a:pPr>
            <a:r>
              <a:rPr kumimoji="0" lang="ru-RU" sz="4400" b="1" i="0" dirty="0" smtClean="0">
                <a:solidFill>
                  <a:srgbClr val="0592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327 </a:t>
            </a:r>
            <a:r>
              <a:rPr kumimoji="0" lang="ru-RU" sz="4400" b="1" i="0" dirty="0">
                <a:solidFill>
                  <a:srgbClr val="0592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км.</a:t>
            </a:r>
          </a:p>
        </p:txBody>
      </p:sp>
    </p:spTree>
    <p:extLst>
      <p:ext uri="{BB962C8B-B14F-4D97-AF65-F5344CB8AC3E}">
        <p14:creationId xmlns="" xmlns:p14="http://schemas.microsoft.com/office/powerpoint/2010/main" val="42539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142F346-FC6A-493B-995E-DB2FC357CBE3}"/>
              </a:ext>
            </a:extLst>
          </p:cNvPr>
          <p:cNvSpPr txBox="1"/>
          <p:nvPr/>
        </p:nvSpPr>
        <p:spPr>
          <a:xfrm>
            <a:off x="2603500" y="1612899"/>
            <a:ext cx="7124700" cy="37317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>
                <a:solidFill>
                  <a:srgbClr val="00488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altLang="ru-RU" b="1" dirty="0">
                <a:latin typeface="Tahoma" pitchFamily="34" charset="0"/>
              </a:rPr>
              <a:t>Полёт проходил на околоземной </a:t>
            </a:r>
            <a:endParaRPr lang="ru-RU" altLang="ru-RU" b="1" dirty="0" smtClean="0">
              <a:latin typeface="Tahoma" pitchFamily="34" charset="0"/>
            </a:endParaRPr>
          </a:p>
          <a:p>
            <a:pPr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altLang="ru-RU" b="1" dirty="0" smtClean="0">
                <a:latin typeface="Tahoma" pitchFamily="34" charset="0"/>
              </a:rPr>
              <a:t>орбите </a:t>
            </a:r>
            <a:r>
              <a:rPr lang="ru-RU" altLang="ru-RU" b="1" dirty="0">
                <a:latin typeface="Tahoma" pitchFamily="34" charset="0"/>
              </a:rPr>
              <a:t>на высотах 181-327 </a:t>
            </a:r>
            <a:r>
              <a:rPr lang="ru-RU" altLang="ru-RU" b="1" dirty="0" smtClean="0">
                <a:latin typeface="Tahoma" pitchFamily="34" charset="0"/>
              </a:rPr>
              <a:t>км. </a:t>
            </a:r>
          </a:p>
          <a:p>
            <a:pPr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altLang="ru-RU" b="1" dirty="0" smtClean="0">
                <a:latin typeface="Tahoma" pitchFamily="34" charset="0"/>
              </a:rPr>
              <a:t>За </a:t>
            </a:r>
            <a:r>
              <a:rPr lang="ru-RU" altLang="ru-RU" b="1" dirty="0">
                <a:latin typeface="Tahoma" pitchFamily="34" charset="0"/>
              </a:rPr>
              <a:t>108 минут корабль-спутник с </a:t>
            </a:r>
            <a:endParaRPr lang="ru-RU" altLang="ru-RU" b="1" dirty="0" smtClean="0">
              <a:latin typeface="Tahoma" pitchFamily="34" charset="0"/>
            </a:endParaRPr>
          </a:p>
          <a:p>
            <a:pPr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altLang="ru-RU" b="1" dirty="0" smtClean="0">
                <a:latin typeface="Tahoma" pitchFamily="34" charset="0"/>
              </a:rPr>
              <a:t>первым </a:t>
            </a:r>
            <a:r>
              <a:rPr lang="ru-RU" altLang="ru-RU" b="1" dirty="0">
                <a:latin typeface="Tahoma" pitchFamily="34" charset="0"/>
              </a:rPr>
              <a:t>в мире космонавтом </a:t>
            </a:r>
            <a:endParaRPr lang="ru-RU" altLang="ru-RU" b="1" dirty="0" smtClean="0">
              <a:latin typeface="Tahoma" pitchFamily="34" charset="0"/>
            </a:endParaRPr>
          </a:p>
          <a:p>
            <a:pPr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altLang="ru-RU" b="1" dirty="0" smtClean="0">
                <a:latin typeface="Tahoma" pitchFamily="34" charset="0"/>
              </a:rPr>
              <a:t>облетел </a:t>
            </a:r>
            <a:r>
              <a:rPr lang="ru-RU" altLang="ru-RU" b="1" dirty="0">
                <a:latin typeface="Tahoma" pitchFamily="34" charset="0"/>
              </a:rPr>
              <a:t>земной шар и благополучно вернулся на Землю вблизи деревни </a:t>
            </a:r>
            <a:r>
              <a:rPr lang="ru-RU" altLang="ru-RU" b="1" dirty="0" err="1">
                <a:latin typeface="Tahoma" pitchFamily="34" charset="0"/>
              </a:rPr>
              <a:t>Смеловка</a:t>
            </a:r>
            <a:r>
              <a:rPr lang="ru-RU" altLang="ru-RU" b="1" dirty="0">
                <a:latin typeface="Tahoma" pitchFamily="34" charset="0"/>
              </a:rPr>
              <a:t> Терновского района </a:t>
            </a:r>
            <a:endParaRPr lang="ru-RU" altLang="ru-RU" b="1" dirty="0" smtClean="0">
              <a:latin typeface="Tahoma" pitchFamily="34" charset="0"/>
            </a:endParaRPr>
          </a:p>
          <a:p>
            <a:pPr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altLang="ru-RU" b="1" dirty="0" smtClean="0">
                <a:latin typeface="Tahoma" pitchFamily="34" charset="0"/>
              </a:rPr>
              <a:t>Саратовской </a:t>
            </a:r>
            <a:r>
              <a:rPr lang="ru-RU" altLang="ru-RU" b="1" dirty="0">
                <a:latin typeface="Tahoma" pitchFamily="34" charset="0"/>
              </a:rPr>
              <a:t>области.</a:t>
            </a:r>
          </a:p>
        </p:txBody>
      </p:sp>
    </p:spTree>
    <p:extLst>
      <p:ext uri="{BB962C8B-B14F-4D97-AF65-F5344CB8AC3E}">
        <p14:creationId xmlns="" xmlns:p14="http://schemas.microsoft.com/office/powerpoint/2010/main" val="404676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F8EB29-46EA-4C9F-B025-7B64644F43C7}"/>
              </a:ext>
            </a:extLst>
          </p:cNvPr>
          <p:cNvSpPr txBox="1"/>
          <p:nvPr/>
        </p:nvSpPr>
        <p:spPr>
          <a:xfrm>
            <a:off x="863600" y="1318035"/>
            <a:ext cx="1075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Найдём массу корабля «Восток» в килограммах.</a:t>
            </a:r>
            <a:endParaRPr lang="ko-KR" altLang="en-US" sz="3600" dirty="0">
              <a:solidFill>
                <a:srgbClr val="0C032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47B668-34DF-46CD-AA99-46074EE1007B}"/>
              </a:ext>
            </a:extLst>
          </p:cNvPr>
          <p:cNvSpPr txBox="1"/>
          <p:nvPr/>
        </p:nvSpPr>
        <p:spPr>
          <a:xfrm>
            <a:off x="1567542" y="2169375"/>
            <a:ext cx="5417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6000" b="1" dirty="0"/>
              <a:t>2,1 </a:t>
            </a:r>
            <a:r>
              <a:rPr lang="en-US" altLang="ru-RU" sz="6000" b="1" dirty="0">
                <a:cs typeface="Arial" charset="0"/>
              </a:rPr>
              <a:t>·</a:t>
            </a:r>
            <a:r>
              <a:rPr lang="ru-RU" altLang="ru-RU" sz="6000" b="1" dirty="0">
                <a:cs typeface="Arial" charset="0"/>
              </a:rPr>
              <a:t> 90 </a:t>
            </a:r>
            <a:r>
              <a:rPr lang="en-US" altLang="ru-RU" sz="6000" b="1" dirty="0">
                <a:cs typeface="Arial" charset="0"/>
              </a:rPr>
              <a:t>·</a:t>
            </a:r>
            <a:r>
              <a:rPr lang="ru-RU" altLang="ru-RU" sz="6000" b="1" dirty="0">
                <a:cs typeface="Arial" charset="0"/>
              </a:rPr>
              <a:t> 25 =</a:t>
            </a:r>
            <a:endParaRPr lang="en-US" altLang="ru-RU" sz="6000" b="1" dirty="0"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C47B668-34DF-46CD-AA99-46074EE1007B}"/>
              </a:ext>
            </a:extLst>
          </p:cNvPr>
          <p:cNvSpPr txBox="1"/>
          <p:nvPr/>
        </p:nvSpPr>
        <p:spPr>
          <a:xfrm>
            <a:off x="6692900" y="2172690"/>
            <a:ext cx="3889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6000" b="1" dirty="0">
                <a:solidFill>
                  <a:srgbClr val="CC3399"/>
                </a:solidFill>
              </a:rPr>
              <a:t>4725 кг.</a:t>
            </a:r>
          </a:p>
        </p:txBody>
      </p:sp>
    </p:spTree>
    <p:extLst>
      <p:ext uri="{BB962C8B-B14F-4D97-AF65-F5344CB8AC3E}">
        <p14:creationId xmlns="" xmlns:p14="http://schemas.microsoft.com/office/powerpoint/2010/main" val="216542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uicksand SemiBold - Quicksand Light">
      <a:majorFont>
        <a:latin typeface="Quicksand SemiBold"/>
        <a:ea typeface="Arial Unicode MS"/>
        <a:cs typeface=""/>
      </a:majorFont>
      <a:minorFont>
        <a:latin typeface="Quicksand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592A0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3587</TotalTime>
  <Words>614</Words>
  <Application>Microsoft Office PowerPoint</Application>
  <PresentationFormat>Произвольный</PresentationFormat>
  <Paragraphs>152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Arial</vt:lpstr>
      <vt:lpstr>Quicksand SemiBold</vt:lpstr>
      <vt:lpstr>Arial Unicode MS</vt:lpstr>
      <vt:lpstr>Quicksand Light</vt:lpstr>
      <vt:lpstr>Times New Roman</vt:lpstr>
      <vt:lpstr>Constantia</vt:lpstr>
      <vt:lpstr>Monotype Corsiva</vt:lpstr>
      <vt:lpstr>Tahoma</vt:lpstr>
      <vt:lpstr>Arial Black</vt:lpstr>
      <vt:lpstr>맑은 고딕</vt:lpstr>
      <vt:lpstr>PPTMON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User</cp:lastModifiedBy>
  <cp:revision>250</cp:revision>
  <dcterms:created xsi:type="dcterms:W3CDTF">2019-04-06T05:20:47Z</dcterms:created>
  <dcterms:modified xsi:type="dcterms:W3CDTF">2022-04-05T10:43:37Z</dcterms:modified>
</cp:coreProperties>
</file>