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1" r:id="rId6"/>
    <p:sldId id="263" r:id="rId7"/>
    <p:sldId id="268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>
                <a:latin typeface="Monotype Corsiva" pitchFamily="66" charset="0"/>
              </a:rPr>
              <a:t>Развитие читательской грамотности как средство овладения обучающимися системой ключевых компетенций</a:t>
            </a:r>
            <a:endParaRPr lang="ru-RU" sz="4400" dirty="0" smtClean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002060"/>
                </a:solidFill>
              </a:rPr>
              <a:t>«Читать – это ещё ничего не значит: </a:t>
            </a:r>
            <a:r>
              <a:rPr lang="ru-RU" sz="4400" b="1" dirty="0" smtClean="0">
                <a:solidFill>
                  <a:srgbClr val="002060"/>
                </a:solidFill>
              </a:rPr>
              <a:t>что</a:t>
            </a:r>
            <a:r>
              <a:rPr lang="ru-RU" sz="4400" dirty="0" smtClean="0">
                <a:solidFill>
                  <a:srgbClr val="002060"/>
                </a:solidFill>
              </a:rPr>
              <a:t> читать и </a:t>
            </a:r>
            <a:r>
              <a:rPr lang="ru-RU" sz="4400" b="1" dirty="0" smtClean="0">
                <a:solidFill>
                  <a:srgbClr val="002060"/>
                </a:solidFill>
              </a:rPr>
              <a:t>как </a:t>
            </a:r>
            <a:r>
              <a:rPr lang="ru-RU" sz="4400" dirty="0" smtClean="0">
                <a:solidFill>
                  <a:srgbClr val="002060"/>
                </a:solidFill>
              </a:rPr>
              <a:t>понимать читаемое – </a:t>
            </a:r>
            <a:r>
              <a:rPr lang="ru-RU" sz="4400" b="1" dirty="0" smtClean="0">
                <a:solidFill>
                  <a:srgbClr val="002060"/>
                </a:solidFill>
              </a:rPr>
              <a:t>вот</a:t>
            </a:r>
            <a:r>
              <a:rPr lang="ru-RU" sz="4400" dirty="0" smtClean="0">
                <a:solidFill>
                  <a:srgbClr val="002060"/>
                </a:solidFill>
              </a:rPr>
              <a:t> в чём главное дело».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К. Д. Ушинский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dirty="0" smtClean="0">
                <a:solidFill>
                  <a:srgbClr val="002060"/>
                </a:solidFill>
                <a:latin typeface="Monotype Corsiva" pitchFamily="66" charset="0"/>
              </a:rPr>
              <a:t>Верите ли вы…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Приём «Верные и неверные утверждения»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42" y="1571612"/>
          <a:ext cx="8001058" cy="5040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76"/>
                <a:gridCol w="6140357"/>
                <a:gridCol w="1217725"/>
              </a:tblGrid>
              <a:tr h="87241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4676"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Сова- хищная птица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4676"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Совы охотятся по ночам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4676"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Взгляд совы всегда направлен вперед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4676"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Днём совы слепнут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4676"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абсолютной темноте сова хорошо видит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2417"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Тёмными ночами увидеть добычу помогают уши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2417"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Зимой некоторые совы могут обнаружить мышь под сугробом толщиной в полметра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Прием </a:t>
            </a:r>
            <a:r>
              <a:rPr lang="ru-RU" sz="4000" dirty="0" smtClean="0"/>
              <a:t>«Концептуальная таблица»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00165" y="1000108"/>
          <a:ext cx="7434283" cy="5582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7"/>
                <a:gridCol w="3429024"/>
                <a:gridCol w="2076432"/>
              </a:tblGrid>
              <a:tr h="1829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Calibri"/>
                          <a:cs typeface="Times New Roman"/>
                        </a:rPr>
                        <a:t>Роза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Позиции для сравнения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Calibri"/>
                          <a:cs typeface="Times New Roman"/>
                        </a:rPr>
                        <a:t>Жаба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6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9608"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внешность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6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98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черты характеры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943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96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цвет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/>
          <a:lstStyle/>
          <a:p>
            <a:r>
              <a:rPr lang="ru-RU" sz="3600" dirty="0" smtClean="0"/>
              <a:t>Прием «Тексты с "хвостами"»</a:t>
            </a:r>
            <a:r>
              <a:rPr lang="ru-RU" b="1" dirty="0" smtClean="0"/>
              <a:t> 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00100" y="1357298"/>
          <a:ext cx="8001056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00052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Несла  Жучка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её тень.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Глядь, в воде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в воде не тень, а Жучка и кость.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Пришло Жучке на ум,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кость через мост.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Она и пусти свою кость,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а своя ко дну пошла.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 не взяла,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чтобы ту взять.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Прием «Чтение в кружок»</a:t>
            </a:r>
            <a:endParaRPr lang="ru-RU" dirty="0"/>
          </a:p>
        </p:txBody>
      </p:sp>
      <p:pic>
        <p:nvPicPr>
          <p:cNvPr id="1026" name="Picture 2" descr="C:\Users\1\Desktop\img_user_file_5d2894397d502_1_3 —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7729223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Приём «</a:t>
            </a:r>
            <a:r>
              <a:rPr lang="ru-RU" sz="4000" dirty="0" err="1" smtClean="0"/>
              <a:t>Инсерт</a:t>
            </a:r>
            <a:r>
              <a:rPr lang="ru-RU" sz="4000" dirty="0" smtClean="0"/>
              <a:t>» </a:t>
            </a:r>
            <a:br>
              <a:rPr lang="ru-RU" sz="4000" dirty="0" smtClean="0"/>
            </a:br>
            <a:r>
              <a:rPr lang="ru-RU" sz="4000" dirty="0" smtClean="0"/>
              <a:t>( Чтение с пометками)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Знакомая информация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Новая информация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Думал иначе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меня заинтересовало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0015-015-Spasibo-za-vnimanie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23971" y="214290"/>
            <a:ext cx="8020029" cy="6015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241</TotalTime>
  <Words>182</Words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Слайд 2</vt:lpstr>
      <vt:lpstr>Слайд 3</vt:lpstr>
      <vt:lpstr>Приём «Верные и неверные утверждения»</vt:lpstr>
      <vt:lpstr>Прием «Концептуальная таблица» </vt:lpstr>
      <vt:lpstr>Прием «Тексты с "хвостами"» </vt:lpstr>
      <vt:lpstr>Прием «Чтение в кружок»</vt:lpstr>
      <vt:lpstr> Приём «Инсерт»  ( Чтение с пометками)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 Windows</cp:lastModifiedBy>
  <cp:revision>4</cp:revision>
  <dcterms:created xsi:type="dcterms:W3CDTF">2022-01-11T17:36:45Z</dcterms:created>
  <dcterms:modified xsi:type="dcterms:W3CDTF">2022-02-15T15:33:01Z</dcterms:modified>
</cp:coreProperties>
</file>