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6" r:id="rId2"/>
    <p:sldId id="314" r:id="rId3"/>
    <p:sldId id="318" r:id="rId4"/>
    <p:sldId id="311" r:id="rId5"/>
    <p:sldId id="289" r:id="rId6"/>
    <p:sldId id="258" r:id="rId7"/>
    <p:sldId id="323" r:id="rId8"/>
    <p:sldId id="292" r:id="rId9"/>
    <p:sldId id="259" r:id="rId10"/>
    <p:sldId id="293" r:id="rId11"/>
    <p:sldId id="260" r:id="rId12"/>
    <p:sldId id="298" r:id="rId13"/>
    <p:sldId id="301" r:id="rId14"/>
    <p:sldId id="295" r:id="rId15"/>
    <p:sldId id="273" r:id="rId16"/>
    <p:sldId id="322" r:id="rId17"/>
    <p:sldId id="325" r:id="rId18"/>
    <p:sldId id="324" r:id="rId19"/>
    <p:sldId id="326" r:id="rId20"/>
    <p:sldId id="327" r:id="rId21"/>
    <p:sldId id="328" r:id="rId22"/>
    <p:sldId id="329" r:id="rId23"/>
    <p:sldId id="330" r:id="rId24"/>
    <p:sldId id="331" r:id="rId25"/>
    <p:sldId id="332" r:id="rId2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  <a:srgbClr val="CC0066"/>
    <a:srgbClr val="FF0066"/>
    <a:srgbClr val="FF0000"/>
    <a:srgbClr val="C4120E"/>
    <a:srgbClr val="CA3F08"/>
    <a:srgbClr val="CC33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71" autoAdjust="0"/>
  </p:normalViewPr>
  <p:slideViewPr>
    <p:cSldViewPr>
      <p:cViewPr varScale="1">
        <p:scale>
          <a:sx n="105" d="100"/>
          <a:sy n="105" d="100"/>
        </p:scale>
        <p:origin x="-198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1" d="100"/>
        <a:sy n="71" d="100"/>
      </p:scale>
      <p:origin x="0" y="-30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9A0635-01AB-48F0-B988-4794952F75FF}" type="datetimeFigureOut">
              <a:rPr lang="ru-RU"/>
              <a:pPr>
                <a:defRPr/>
              </a:pPr>
              <a:t>13.04.2022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CBA2D0-AF4E-444E-9200-DC5E870477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8ED4AD-C085-46AC-AC8F-7CBFB4490E50}" type="datetimeFigureOut">
              <a:rPr lang="ru-RU"/>
              <a:pPr>
                <a:defRPr/>
              </a:pPr>
              <a:t>13.04.2022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E41CD2-17C8-443A-9EBA-2F1806BA4A3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064EF6-1742-4B0B-A016-385D01A4CBA7}" type="datetimeFigureOut">
              <a:rPr lang="ru-RU"/>
              <a:pPr>
                <a:defRPr/>
              </a:pPr>
              <a:t>13.04.2022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D9876D-09B8-4807-8AB7-71F95FE96B4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B65718-26D0-4A53-89A7-3FCAA58C2C0D}" type="datetimeFigureOut">
              <a:rPr lang="ru-RU"/>
              <a:pPr>
                <a:defRPr/>
              </a:pPr>
              <a:t>13.04.2022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987A2B-FA84-4BED-BAC8-3EF585937E0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9FE2AA-FE3D-429F-A6B7-F1A9773479D5}" type="datetimeFigureOut">
              <a:rPr lang="ru-RU"/>
              <a:pPr>
                <a:defRPr/>
              </a:pPr>
              <a:t>13.04.2022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0405CC-92A5-4447-B229-2A246F306AA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C9CCB4-B36B-40DD-8017-B4D39DDD51EF}" type="datetimeFigureOut">
              <a:rPr lang="ru-RU"/>
              <a:pPr>
                <a:defRPr/>
              </a:pPr>
              <a:t>13.04.2022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78A8A9-C688-4458-9140-853CEF4A69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AA3E9C-2C70-42A9-BC93-49A78B68BDB9}" type="datetimeFigureOut">
              <a:rPr lang="ru-RU"/>
              <a:pPr>
                <a:defRPr/>
              </a:pPr>
              <a:t>13.04.2022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FF6355-53EC-4CA3-9447-68BC268628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7F7388-9C86-4408-A857-9095254BDE03}" type="datetimeFigureOut">
              <a:rPr lang="ru-RU"/>
              <a:pPr>
                <a:defRPr/>
              </a:pPr>
              <a:t>13.04.2022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C3BF15-0D63-4C77-97D2-D6A798C9662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DED3D6-8BF7-42D8-AF35-12E6DBFDD27F}" type="datetimeFigureOut">
              <a:rPr lang="ru-RU"/>
              <a:pPr>
                <a:defRPr/>
              </a:pPr>
              <a:t>13.04.2022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CEB098-35B9-41B6-9B20-D05A9C3011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57ACE8-8E47-4BC8-844A-098FDC6171B1}" type="datetimeFigureOut">
              <a:rPr lang="ru-RU"/>
              <a:pPr>
                <a:defRPr/>
              </a:pPr>
              <a:t>13.04.2022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D04B8F-E25E-4401-813D-F0BC6E706C1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EC9BBF-EA57-4452-A7D6-6288B986FC44}" type="datetimeFigureOut">
              <a:rPr lang="ru-RU"/>
              <a:pPr>
                <a:defRPr/>
              </a:pPr>
              <a:t>13.04.2022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04197F-E1F3-4D3D-B0DC-075C545D6A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2DE83D-0F69-4D79-9B07-D67C6C08F3FA}" type="datetimeFigureOut">
              <a:rPr lang="ru-RU"/>
              <a:pPr>
                <a:defRPr/>
              </a:pPr>
              <a:t>13.04.2022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22B45C-1529-49A4-A230-D56834A648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1000">
              <a:schemeClr val="bg1">
                <a:tint val="80000"/>
                <a:satMod val="300000"/>
              </a:schemeClr>
            </a:gs>
            <a:gs pos="100000">
              <a:schemeClr val="bg1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4198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7358B0F-1333-4914-BADA-E3E124F75EB7}" type="datetimeFigureOut">
              <a:rPr lang="ru-RU"/>
              <a:pPr>
                <a:defRPr/>
              </a:pPr>
              <a:t>13.04.2022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BC38851-2F7C-45B9-A403-A6272D480A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59" r:id="rId2"/>
    <p:sldLayoutId id="2147483658" r:id="rId3"/>
    <p:sldLayoutId id="2147483657" r:id="rId4"/>
    <p:sldLayoutId id="2147483656" r:id="rId5"/>
    <p:sldLayoutId id="2147483655" r:id="rId6"/>
    <p:sldLayoutId id="2147483654" r:id="rId7"/>
    <p:sldLayoutId id="2147483653" r:id="rId8"/>
    <p:sldLayoutId id="2147483652" r:id="rId9"/>
    <p:sldLayoutId id="2147483651" r:id="rId10"/>
    <p:sldLayoutId id="2147483650" r:id="rId11"/>
    <p:sldLayoutId id="2147483649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.png"/><Relationship Id="rId5" Type="http://schemas.openxmlformats.org/officeDocument/2006/relationships/oleObject" Target="../embeddings/oleObject4.bin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7" Type="http://schemas.openxmlformats.org/officeDocument/2006/relationships/image" Target="../media/image10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4" descr="a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528" y="431800"/>
            <a:ext cx="4752975" cy="568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2" name="AutoShape 8" descr="1d6892a85a53e14f691c871c5f34c78b_big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0723" name="AutoShape 10" descr="1d6892a85a53e14f691c871c5f34c78b_big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30724" name="Picture 11" descr="viewimgasp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68309" y="367506"/>
            <a:ext cx="5761038" cy="6122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5" name="Text Box 12"/>
          <p:cNvSpPr txBox="1">
            <a:spLocks noChangeArrowheads="1"/>
          </p:cNvSpPr>
          <p:nvPr/>
        </p:nvSpPr>
        <p:spPr bwMode="auto">
          <a:xfrm>
            <a:off x="827584" y="5489937"/>
            <a:ext cx="6929269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ru-RU" sz="4000" b="1" i="1" dirty="0" smtClean="0"/>
              <a:t>Физика, математика и </a:t>
            </a:r>
          </a:p>
          <a:p>
            <a:pPr algn="r"/>
            <a:r>
              <a:rPr lang="ru-RU" sz="4000" b="1" i="1" dirty="0" smtClean="0"/>
              <a:t>информатика </a:t>
            </a:r>
            <a:r>
              <a:rPr lang="ru-RU" sz="4000" b="1" i="1" dirty="0"/>
              <a:t>вокруг нас!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588"/>
            <a:ext cx="9144000" cy="669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Прямоугольник 3"/>
          <p:cNvSpPr>
            <a:spLocks noChangeArrowheads="1"/>
          </p:cNvSpPr>
          <p:nvPr/>
        </p:nvSpPr>
        <p:spPr bwMode="auto">
          <a:xfrm>
            <a:off x="0" y="4106863"/>
            <a:ext cx="8893175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6000" b="1"/>
              <a:t>46, 14, 25, 111, 27, 235, 55, 62, 28, 11, 95, 43, 85, 115, 57, 171, 81, 56</a:t>
            </a:r>
          </a:p>
        </p:txBody>
      </p:sp>
      <p:sp>
        <p:nvSpPr>
          <p:cNvPr id="25603" name="Прямоугольник 4"/>
          <p:cNvSpPr>
            <a:spLocks noChangeArrowheads="1"/>
          </p:cNvSpPr>
          <p:nvPr/>
        </p:nvSpPr>
        <p:spPr bwMode="auto">
          <a:xfrm>
            <a:off x="0" y="1588"/>
            <a:ext cx="9036050" cy="166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2400" b="1" i="1">
                <a:solidFill>
                  <a:srgbClr val="002060"/>
                </a:solidFill>
              </a:rPr>
              <a:t>конфетами</a:t>
            </a:r>
            <a:r>
              <a:rPr lang="ru-RU" sz="3200" b="1" i="1">
                <a:solidFill>
                  <a:srgbClr val="002060"/>
                </a:solidFill>
              </a:rPr>
              <a:t> – кратные 2; 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2400" b="1" i="1">
                <a:solidFill>
                  <a:srgbClr val="002060"/>
                </a:solidFill>
              </a:rPr>
              <a:t>с мандаринами </a:t>
            </a:r>
            <a:r>
              <a:rPr lang="ru-RU" sz="3200" b="1" i="1">
                <a:solidFill>
                  <a:srgbClr val="002060"/>
                </a:solidFill>
              </a:rPr>
              <a:t>– кратные 5,</a:t>
            </a:r>
          </a:p>
          <a:p>
            <a:pPr>
              <a:lnSpc>
                <a:spcPct val="80000"/>
              </a:lnSpc>
              <a:buFont typeface="Arial" charset="0"/>
              <a:buNone/>
            </a:pPr>
            <a:r>
              <a:rPr lang="ru-RU" sz="3200" b="1" i="1">
                <a:solidFill>
                  <a:srgbClr val="002060"/>
                </a:solidFill>
              </a:rPr>
              <a:t> </a:t>
            </a:r>
            <a:r>
              <a:rPr lang="ru-RU" sz="2800" b="1" i="1">
                <a:solidFill>
                  <a:srgbClr val="002060"/>
                </a:solidFill>
              </a:rPr>
              <a:t>с орехами </a:t>
            </a:r>
            <a:r>
              <a:rPr lang="ru-RU" sz="3200" b="1" i="1">
                <a:solidFill>
                  <a:srgbClr val="002060"/>
                </a:solidFill>
              </a:rPr>
              <a:t>– кратные 3. </a:t>
            </a:r>
            <a:br>
              <a:rPr lang="ru-RU" sz="3200" b="1" i="1">
                <a:solidFill>
                  <a:srgbClr val="002060"/>
                </a:solidFill>
              </a:rPr>
            </a:br>
            <a:endParaRPr lang="ru-RU" sz="3200" b="1" i="1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3375"/>
            <a:ext cx="8229600" cy="5792788"/>
          </a:xfrm>
        </p:spPr>
        <p:txBody>
          <a:bodyPr rtlCol="0">
            <a:no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4400" dirty="0" smtClean="0"/>
              <a:t>Ответ: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4400" dirty="0"/>
              <a:t>мешки с конфетами (кратные 2) 46, 14, 62, 28, 56, 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4400" dirty="0"/>
              <a:t>Мешки с мандаринами (кратные 5) </a:t>
            </a:r>
            <a:endParaRPr lang="ru-RU" sz="4400" dirty="0" smtClean="0"/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4400" dirty="0" smtClean="0"/>
              <a:t>  25</a:t>
            </a:r>
            <a:r>
              <a:rPr lang="ru-RU" sz="4400" dirty="0"/>
              <a:t>, 235, 55, 95, 85, 115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4400" dirty="0"/>
              <a:t>Мешки с орехами (кратные 3) 111, 27, 57, 171, 81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53" name="Object 41"/>
          <p:cNvGraphicFramePr>
            <a:graphicFrameLocks noChangeAspect="1"/>
          </p:cNvGraphicFramePr>
          <p:nvPr/>
        </p:nvGraphicFramePr>
        <p:xfrm>
          <a:off x="-92075" y="57150"/>
          <a:ext cx="5851525" cy="6800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63" name="Изображение" r:id="rId3" imgW="0" imgH="0" progId="StaticMetafile">
                  <p:embed/>
                </p:oleObj>
              </mc:Choice>
              <mc:Fallback>
                <p:oleObj name="Изображение" r:id="rId3" imgW="0" imgH="0" progId="StaticMetafile">
                  <p:embed/>
                  <p:pic>
                    <p:nvPicPr>
                      <p:cNvPr id="0" name="Picture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92075" y="57150"/>
                        <a:ext cx="5851525" cy="68008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54" name="Object 42"/>
          <p:cNvGraphicFramePr>
            <a:graphicFrameLocks noChangeAspect="1"/>
          </p:cNvGraphicFramePr>
          <p:nvPr/>
        </p:nvGraphicFramePr>
        <p:xfrm>
          <a:off x="2459038" y="255588"/>
          <a:ext cx="6513512" cy="41036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64" name="Изображение" r:id="rId5" imgW="0" imgH="0" progId="StaticMetafile">
                  <p:embed/>
                </p:oleObj>
              </mc:Choice>
              <mc:Fallback>
                <p:oleObj name="Изображение" r:id="rId5" imgW="0" imgH="0" progId="StaticMetafile">
                  <p:embed/>
                  <p:pic>
                    <p:nvPicPr>
                      <p:cNvPr id="0" name="Picture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59038" y="255588"/>
                        <a:ext cx="6513512" cy="41036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55" name="Прямоугольник 5"/>
          <p:cNvSpPr>
            <a:spLocks noChangeArrowheads="1"/>
          </p:cNvSpPr>
          <p:nvPr/>
        </p:nvSpPr>
        <p:spPr bwMode="auto">
          <a:xfrm>
            <a:off x="2484438" y="4365625"/>
            <a:ext cx="6551612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/>
              <a:t>За какое время я доеду?</a:t>
            </a:r>
            <a:br>
              <a:rPr lang="ru-RU" sz="2800"/>
            </a:br>
            <a:r>
              <a:rPr lang="ru-RU" sz="2800"/>
              <a:t>Расстояние Великий Устюг Тойси – 750 км.</a:t>
            </a:r>
            <a:br>
              <a:rPr lang="ru-RU" sz="2800"/>
            </a:br>
            <a:r>
              <a:rPr lang="ru-RU" sz="2800"/>
              <a:t>Буду ехать со скоростью 75 км в час.</a:t>
            </a:r>
          </a:p>
        </p:txBody>
      </p:sp>
      <p:sp>
        <p:nvSpPr>
          <p:cNvPr id="13356" name="TextBox 6"/>
          <p:cNvSpPr txBox="1">
            <a:spLocks noChangeArrowheads="1"/>
          </p:cNvSpPr>
          <p:nvPr/>
        </p:nvSpPr>
        <p:spPr bwMode="auto">
          <a:xfrm>
            <a:off x="250825" y="6181725"/>
            <a:ext cx="144145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/>
              <a:t>Тойси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378" name="Object 42"/>
          <p:cNvGraphicFramePr>
            <a:graphicFrameLocks noChangeAspect="1"/>
          </p:cNvGraphicFramePr>
          <p:nvPr/>
        </p:nvGraphicFramePr>
        <p:xfrm>
          <a:off x="107950" y="152400"/>
          <a:ext cx="9826625" cy="656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88" name="Изображение" r:id="rId3" imgW="0" imgH="0" progId="StaticMetafile">
                  <p:embed/>
                </p:oleObj>
              </mc:Choice>
              <mc:Fallback>
                <p:oleObj name="Изображение" r:id="rId3" imgW="0" imgH="0" progId="StaticMetafile">
                  <p:embed/>
                  <p:pic>
                    <p:nvPicPr>
                      <p:cNvPr id="0" name="Picture 4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950" y="152400"/>
                        <a:ext cx="9826625" cy="6565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80" name="Прямоугольник 3"/>
          <p:cNvSpPr>
            <a:spLocks noChangeArrowheads="1"/>
          </p:cNvSpPr>
          <p:nvPr/>
        </p:nvSpPr>
        <p:spPr bwMode="auto">
          <a:xfrm>
            <a:off x="250825" y="5516563"/>
            <a:ext cx="4572000" cy="1201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/>
              <a:t>Кострома Тойси 612 км</a:t>
            </a:r>
            <a:br>
              <a:rPr lang="ru-RU" sz="2400" b="1"/>
            </a:br>
            <a:r>
              <a:rPr lang="ru-RU" sz="2400" b="1"/>
              <a:t>Время в пути 9 часов</a:t>
            </a:r>
          </a:p>
          <a:p>
            <a:r>
              <a:rPr lang="ru-RU" sz="2400" b="1"/>
              <a:t>Найдите скорость</a:t>
            </a:r>
          </a:p>
        </p:txBody>
      </p:sp>
      <p:pic>
        <p:nvPicPr>
          <p:cNvPr id="14381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156325" y="223838"/>
            <a:ext cx="3702050" cy="442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379" name="Object 43"/>
          <p:cNvGraphicFramePr>
            <a:graphicFrameLocks noChangeAspect="1"/>
          </p:cNvGraphicFramePr>
          <p:nvPr/>
        </p:nvGraphicFramePr>
        <p:xfrm>
          <a:off x="323850" y="223838"/>
          <a:ext cx="2978150" cy="185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89" name="Изображение" r:id="rId6" imgW="0" imgH="0" progId="StaticMetafile">
                  <p:embed/>
                </p:oleObj>
              </mc:Choice>
              <mc:Fallback>
                <p:oleObj name="Изображение" r:id="rId6" imgW="0" imgH="0" progId="StaticMetafile">
                  <p:embed/>
                  <p:pic>
                    <p:nvPicPr>
                      <p:cNvPr id="0" name="Picture 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3850" y="223838"/>
                        <a:ext cx="2978150" cy="1854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82" name="TextBox 2"/>
          <p:cNvSpPr txBox="1">
            <a:spLocks noChangeArrowheads="1"/>
          </p:cNvSpPr>
          <p:nvPr/>
        </p:nvSpPr>
        <p:spPr bwMode="auto">
          <a:xfrm>
            <a:off x="7092950" y="4675188"/>
            <a:ext cx="15113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/>
              <a:t>Тойси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76" name="Object 36"/>
          <p:cNvGraphicFramePr>
            <a:graphicFrameLocks noChangeAspect="1"/>
          </p:cNvGraphicFramePr>
          <p:nvPr/>
        </p:nvGraphicFramePr>
        <p:xfrm>
          <a:off x="1763713" y="0"/>
          <a:ext cx="7380287" cy="6092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1" name="Рисунок" r:id="rId3" imgW="0" imgH="0" progId="StaticMetafile">
                  <p:embed/>
                </p:oleObj>
              </mc:Choice>
              <mc:Fallback>
                <p:oleObj name="Рисунок" r:id="rId3" imgW="0" imgH="0" progId="StaticMetafile">
                  <p:embed/>
                  <p:pic>
                    <p:nvPicPr>
                      <p:cNvPr id="0" name="Picture 3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713" y="0"/>
                        <a:ext cx="7380287" cy="6092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277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038" y="0"/>
            <a:ext cx="4094162" cy="609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8" name="Rectangle 38"/>
          <p:cNvSpPr>
            <a:spLocks noChangeArrowheads="1"/>
          </p:cNvSpPr>
          <p:nvPr/>
        </p:nvSpPr>
        <p:spPr bwMode="auto">
          <a:xfrm>
            <a:off x="611188" y="5513388"/>
            <a:ext cx="8099425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6000" b="1" i="1">
                <a:solidFill>
                  <a:srgbClr val="FF0000"/>
                </a:solidFill>
              </a:rPr>
              <a:t>До встречи, друзья!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3"/>
          <p:cNvSpPr>
            <a:spLocks noGrp="1"/>
          </p:cNvSpPr>
          <p:nvPr>
            <p:ph type="body" idx="1"/>
          </p:nvPr>
        </p:nvSpPr>
        <p:spPr>
          <a:xfrm>
            <a:off x="457200" y="260350"/>
            <a:ext cx="8229600" cy="5865813"/>
          </a:xfrm>
        </p:spPr>
        <p:txBody>
          <a:bodyPr/>
          <a:lstStyle/>
          <a:p>
            <a:pPr algn="ctr" eaLnBrk="1" hangingPunct="1">
              <a:buFont typeface="Arial" charset="0"/>
              <a:buNone/>
            </a:pPr>
            <a:r>
              <a:rPr lang="ru-RU" smtClean="0">
                <a:solidFill>
                  <a:srgbClr val="CC0066"/>
                </a:solidFill>
                <a:latin typeface="Arial" charset="0"/>
              </a:rPr>
              <a:t>Физкультминутка</a:t>
            </a:r>
          </a:p>
        </p:txBody>
      </p:sp>
      <p:pic>
        <p:nvPicPr>
          <p:cNvPr id="33794" name="Picture 5" descr="resiz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05025" y="1700213"/>
            <a:ext cx="3805238" cy="491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0705" y="-171400"/>
            <a:ext cx="8352297" cy="543586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5725509" y="4678999"/>
            <a:ext cx="2857493" cy="46672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13120" y="5517232"/>
            <a:ext cx="8187466" cy="862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dirty="0">
                <a:solidFill>
                  <a:schemeClr val="tx2">
                    <a:lumMod val="90000"/>
                    <a:lumOff val="10000"/>
                  </a:schemeClr>
                </a:solidFill>
                <a:latin typeface="Helvetica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1100 лет, 101 класс, сто книг, 10 ног, 1 хвост, 100 ног, 10 ушей, 10 рук, 10 глаз, </a:t>
            </a:r>
            <a:endParaRPr lang="ru-RU" sz="2400" b="1" dirty="0">
              <a:solidFill>
                <a:schemeClr val="tx2">
                  <a:lumMod val="90000"/>
                  <a:lumOff val="1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4725144"/>
            <a:ext cx="6192688" cy="1656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1445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124744"/>
            <a:ext cx="8603714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5279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560" y="4869160"/>
            <a:ext cx="8143852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8932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2"/>
          <p:cNvSpPr>
            <a:spLocks noGrp="1"/>
          </p:cNvSpPr>
          <p:nvPr>
            <p:ph type="title"/>
          </p:nvPr>
        </p:nvSpPr>
        <p:spPr>
          <a:xfrm>
            <a:off x="179388" y="4149725"/>
            <a:ext cx="8785225" cy="1503363"/>
          </a:xfrm>
        </p:spPr>
        <p:txBody>
          <a:bodyPr/>
          <a:lstStyle/>
          <a:p>
            <a:r>
              <a:rPr lang="ru-RU" sz="3600" b="1" i="1" smtClean="0">
                <a:solidFill>
                  <a:srgbClr val="FF0000"/>
                </a:solidFill>
              </a:rPr>
              <a:t>Физики без математики и физического эксперимента не бывает</a:t>
            </a:r>
            <a:r>
              <a:rPr lang="ru-RU" sz="3600" smtClean="0">
                <a:solidFill>
                  <a:srgbClr val="FF0000"/>
                </a:solidFill>
              </a:rPr>
              <a:t>!</a:t>
            </a:r>
          </a:p>
        </p:txBody>
      </p:sp>
      <p:sp>
        <p:nvSpPr>
          <p:cNvPr id="15362" name="Rectangle 4"/>
          <p:cNvSpPr>
            <a:spLocks noChangeArrowheads="1"/>
          </p:cNvSpPr>
          <p:nvPr/>
        </p:nvSpPr>
        <p:spPr bwMode="auto">
          <a:xfrm>
            <a:off x="323850" y="2205038"/>
            <a:ext cx="864235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3600" b="1" i="1">
                <a:solidFill>
                  <a:srgbClr val="FF0000"/>
                </a:solidFill>
              </a:rPr>
              <a:t>Что кажется нам чудом, на самом деле таковым не является!</a:t>
            </a:r>
          </a:p>
          <a:p>
            <a:pPr algn="r"/>
            <a:r>
              <a:rPr lang="ru-RU" sz="3600"/>
              <a:t> - </a:t>
            </a:r>
            <a:r>
              <a:rPr lang="ru-RU" sz="3600" i="1"/>
              <a:t>Симон Стевин</a:t>
            </a:r>
          </a:p>
        </p:txBody>
      </p:sp>
      <p:sp>
        <p:nvSpPr>
          <p:cNvPr id="15363" name="Rectangle 5"/>
          <p:cNvSpPr>
            <a:spLocks noChangeArrowheads="1"/>
          </p:cNvSpPr>
          <p:nvPr/>
        </p:nvSpPr>
        <p:spPr bwMode="auto">
          <a:xfrm>
            <a:off x="395288" y="549275"/>
            <a:ext cx="8497887" cy="157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hangingPunct="0">
              <a:spcBef>
                <a:spcPct val="20000"/>
              </a:spcBef>
              <a:buFont typeface="Arial" charset="0"/>
              <a:buNone/>
            </a:pPr>
            <a:r>
              <a:rPr lang="ru-RU" sz="3200" b="1" i="1">
                <a:solidFill>
                  <a:srgbClr val="FF0000"/>
                </a:solidFill>
              </a:rPr>
              <a:t>Математика это язык, на котором говорят все точные науки</a:t>
            </a:r>
            <a:r>
              <a:rPr lang="ru-RU" sz="2800" b="1" i="1">
                <a:solidFill>
                  <a:srgbClr val="FF0000"/>
                </a:solidFill>
              </a:rPr>
              <a:t>.</a:t>
            </a:r>
            <a:r>
              <a:rPr lang="ru-RU" sz="2800" b="1" i="1"/>
              <a:t> </a:t>
            </a:r>
          </a:p>
          <a:p>
            <a:pPr algn="r" eaLnBrk="0" hangingPunct="0">
              <a:spcBef>
                <a:spcPct val="20000"/>
              </a:spcBef>
              <a:buFont typeface="Arial" charset="0"/>
              <a:buNone/>
            </a:pPr>
            <a:r>
              <a:rPr lang="ru-RU" sz="2800" i="1"/>
              <a:t>Н.И.Лобачевский</a:t>
            </a:r>
            <a:endParaRPr lang="ru-RU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260648"/>
            <a:ext cx="7842067" cy="4282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1258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Непозиционные системы счисления.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86" y="260648"/>
            <a:ext cx="8665570" cy="485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87425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s://ds02.infourok.ru/uploads/ex/0383/00009fc2-8b859aa4/3/img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50657"/>
            <a:ext cx="8676456" cy="6507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61614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s://ds03.infourok.ru/uploads/ex/0fce/00044205-3dc19d3d/img5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https://ds03.infourok.ru/uploads/ex/0fce/00044205-3dc19d3d/img5.jp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https://ds03.infourok.ru/uploads/ex/0fce/00044205-3dc19d3d/img5.jpg"/>
          <p:cNvSpPr>
            <a:spLocks noChangeAspect="1" noChangeArrowheads="1"/>
          </p:cNvSpPr>
          <p:nvPr/>
        </p:nvSpPr>
        <p:spPr bwMode="auto">
          <a:xfrm>
            <a:off x="460375" y="179162"/>
            <a:ext cx="1305618" cy="1305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https://ds03.infourok.ru/uploads/ex/0fce/00044205-3dc19d3d/img5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10" descr="https://ds03.infourok.ru/uploads/ex/0fce/00044205-3dc19d3d/img5.jp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9468" name="Picture 12" descr="https://cf2.ppt-online.org/files2/slide/l/lxmEQKZ2gq7HWYJ4u0dyRtzXibh8kLeICr63wvUAc/slide-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3505200"/>
            <a:ext cx="9753600" cy="730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39561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http://images.myshared.ru/6/651239/slide_3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3408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612736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764"/>
            <a:ext cx="9178352" cy="6883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06426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4"/>
          <p:cNvSpPr>
            <a:spLocks noGrp="1"/>
          </p:cNvSpPr>
          <p:nvPr>
            <p:ph type="ctrTitle"/>
          </p:nvPr>
        </p:nvSpPr>
        <p:spPr>
          <a:xfrm flipV="1">
            <a:off x="1331913" y="4868863"/>
            <a:ext cx="6838950" cy="1511300"/>
          </a:xfrm>
        </p:spPr>
        <p:txBody>
          <a:bodyPr/>
          <a:lstStyle/>
          <a:p>
            <a:r>
              <a:rPr lang="ru-RU" sz="2800" smtClean="0">
                <a:solidFill>
                  <a:srgbClr val="008000"/>
                </a:solidFill>
              </a:rPr>
              <a:t>Сложение,вычитание,умножение,деление</a:t>
            </a:r>
          </a:p>
        </p:txBody>
      </p:sp>
      <p:sp>
        <p:nvSpPr>
          <p:cNvPr id="18434" name="Rectangle 5"/>
          <p:cNvSpPr>
            <a:spLocks noGrp="1"/>
          </p:cNvSpPr>
          <p:nvPr>
            <p:ph type="subTitle" idx="1"/>
          </p:nvPr>
        </p:nvSpPr>
        <p:spPr>
          <a:xfrm>
            <a:off x="107505" y="908720"/>
            <a:ext cx="8640960" cy="4536504"/>
          </a:xfrm>
        </p:spPr>
        <p:txBody>
          <a:bodyPr/>
          <a:lstStyle/>
          <a:p>
            <a:pPr algn="l"/>
            <a:r>
              <a:rPr lang="ru-RU" sz="4800" b="1" i="1" dirty="0" smtClean="0">
                <a:solidFill>
                  <a:srgbClr val="FF0000"/>
                </a:solidFill>
              </a:rPr>
              <a:t>Поговорим </a:t>
            </a:r>
            <a:r>
              <a:rPr lang="ru-RU" sz="4800" b="1" i="1" dirty="0" smtClean="0">
                <a:solidFill>
                  <a:srgbClr val="FF0000"/>
                </a:solidFill>
              </a:rPr>
              <a:t>о числах.</a:t>
            </a:r>
            <a:r>
              <a:rPr lang="ru-RU" sz="4000" b="1" i="1" dirty="0" smtClean="0">
                <a:solidFill>
                  <a:srgbClr val="FF0000"/>
                </a:solidFill>
              </a:rPr>
              <a:t> </a:t>
            </a:r>
          </a:p>
          <a:p>
            <a:pPr algn="l"/>
            <a:r>
              <a:rPr lang="ru-RU" sz="4400" b="1" i="1" dirty="0" smtClean="0">
                <a:solidFill>
                  <a:srgbClr val="C00000"/>
                </a:solidFill>
              </a:rPr>
              <a:t>Какие они бывают</a:t>
            </a:r>
            <a:r>
              <a:rPr lang="ru-RU" sz="4000" b="1" i="1" dirty="0" smtClean="0">
                <a:solidFill>
                  <a:srgbClr val="C00000"/>
                </a:solidFill>
              </a:rPr>
              <a:t>?</a:t>
            </a:r>
          </a:p>
          <a:p>
            <a:pPr algn="l"/>
            <a:r>
              <a:rPr lang="ru-RU" sz="4400" b="1" i="1" dirty="0" smtClean="0">
                <a:solidFill>
                  <a:srgbClr val="FF0000"/>
                </a:solidFill>
              </a:rPr>
              <a:t>Как </a:t>
            </a:r>
            <a:r>
              <a:rPr lang="ru-RU" sz="4400" b="1" i="1" dirty="0" smtClean="0">
                <a:solidFill>
                  <a:srgbClr val="FF0000"/>
                </a:solidFill>
              </a:rPr>
              <a:t>их можно записывать?</a:t>
            </a:r>
          </a:p>
          <a:p>
            <a:pPr algn="l"/>
            <a:r>
              <a:rPr lang="ru-RU" sz="4400" b="1" i="1" dirty="0" smtClean="0">
                <a:solidFill>
                  <a:srgbClr val="FF0000"/>
                </a:solidFill>
              </a:rPr>
              <a:t>Какие </a:t>
            </a:r>
            <a:r>
              <a:rPr lang="ru-RU" sz="4400" b="1" i="1" dirty="0" smtClean="0">
                <a:solidFill>
                  <a:srgbClr val="FF0000"/>
                </a:solidFill>
              </a:rPr>
              <a:t>действия над ними можно делать?</a:t>
            </a:r>
          </a:p>
          <a:p>
            <a:endParaRPr lang="ru-RU" sz="4000" b="1" i="1" dirty="0" smtClean="0">
              <a:solidFill>
                <a:srgbClr val="FF0000"/>
              </a:solidFill>
            </a:endParaRPr>
          </a:p>
          <a:p>
            <a:endParaRPr lang="ru-RU" sz="4000" b="1" i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6393" name="Object 9"/>
          <p:cNvGraphicFramePr>
            <a:graphicFrameLocks noChangeAspect="1"/>
          </p:cNvGraphicFramePr>
          <p:nvPr/>
        </p:nvGraphicFramePr>
        <p:xfrm>
          <a:off x="611188" y="0"/>
          <a:ext cx="7380287" cy="5138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8" name="Рисунок" r:id="rId3" imgW="0" imgH="0" progId="StaticMetafile">
                  <p:embed/>
                </p:oleObj>
              </mc:Choice>
              <mc:Fallback>
                <p:oleObj name="Рисунок" r:id="rId3" imgW="0" imgH="0" progId="StaticMetafile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1188" y="0"/>
                        <a:ext cx="7380287" cy="51387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94" name="Прямоугольник 2"/>
          <p:cNvSpPr>
            <a:spLocks noChangeArrowheads="1"/>
          </p:cNvSpPr>
          <p:nvPr/>
        </p:nvSpPr>
        <p:spPr bwMode="auto">
          <a:xfrm>
            <a:off x="323850" y="3860800"/>
            <a:ext cx="8280400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Arial" charset="0"/>
              <a:buNone/>
            </a:pPr>
            <a:r>
              <a:rPr lang="ru-RU" sz="4000" b="1"/>
              <a:t>Шел по лесу Дед Мороз</a:t>
            </a:r>
            <a:br>
              <a:rPr lang="ru-RU" sz="4000" b="1"/>
            </a:br>
            <a:r>
              <a:rPr lang="ru-RU" sz="4000" b="1"/>
              <a:t>Мимо кленов и берез,</a:t>
            </a:r>
            <a:br>
              <a:rPr lang="ru-RU" sz="4000" b="1"/>
            </a:br>
            <a:r>
              <a:rPr lang="ru-RU" sz="4000" b="1"/>
              <a:t>Мимо просек, мимо пней,</a:t>
            </a:r>
            <a:br>
              <a:rPr lang="ru-RU" sz="4000" b="1"/>
            </a:br>
            <a:r>
              <a:rPr lang="ru-RU" sz="4000" b="1"/>
              <a:t>Шел по лесу восемь дней</a:t>
            </a:r>
            <a:r>
              <a:rPr lang="ru-RU" sz="4800"/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4288"/>
            <a:ext cx="9534525" cy="6727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Прямоугольник 1"/>
          <p:cNvSpPr>
            <a:spLocks noChangeArrowheads="1"/>
          </p:cNvSpPr>
          <p:nvPr/>
        </p:nvSpPr>
        <p:spPr bwMode="auto">
          <a:xfrm>
            <a:off x="212725" y="-100013"/>
            <a:ext cx="4719638" cy="6797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Font typeface="Arial" charset="0"/>
              <a:buNone/>
            </a:pPr>
            <a:r>
              <a:rPr lang="ru-RU" sz="4000">
                <a:solidFill>
                  <a:schemeClr val="bg1"/>
                </a:solidFill>
              </a:rPr>
              <a:t>Но вот беда – после  нового года прошло 11 дней, а он не все подарки успел дарить. А на дверях в кладовую замок, и чтобы его открыть, нужно нажать на кнопки с простыми числами</a:t>
            </a:r>
            <a:r>
              <a:rPr lang="ru-RU" sz="3600">
                <a:solidFill>
                  <a:schemeClr val="bg1"/>
                </a:solidFill>
              </a:rPr>
              <a:t>.</a:t>
            </a:r>
            <a:endParaRPr lang="ru-RU" sz="36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Объект 2"/>
          <p:cNvSpPr>
            <a:spLocks noGrp="1"/>
          </p:cNvSpPr>
          <p:nvPr>
            <p:ph idx="1"/>
          </p:nvPr>
        </p:nvSpPr>
        <p:spPr>
          <a:xfrm>
            <a:off x="457200" y="549275"/>
            <a:ext cx="8229600" cy="5576888"/>
          </a:xfrm>
        </p:spPr>
        <p:txBody>
          <a:bodyPr/>
          <a:lstStyle/>
          <a:p>
            <a:pPr marL="0" indent="0" algn="ctr" eaLnBrk="1" hangingPunct="1">
              <a:buFont typeface="Arial" charset="0"/>
              <a:buNone/>
            </a:pPr>
            <a:r>
              <a:rPr lang="ru-RU" smtClean="0"/>
              <a:t>Выберите только простые числа:</a:t>
            </a:r>
          </a:p>
          <a:p>
            <a:pPr marL="0" indent="0" algn="ctr" eaLnBrk="1" hangingPunct="1">
              <a:buFont typeface="Arial" charset="0"/>
              <a:buNone/>
            </a:pPr>
            <a:r>
              <a:rPr lang="ru-RU" sz="9600" smtClean="0"/>
              <a:t>67, 14, 73, 13, 27, 32, 23, 41</a:t>
            </a:r>
          </a:p>
          <a:p>
            <a:pPr marL="0" indent="0" eaLnBrk="1" hangingPunct="1">
              <a:buFont typeface="Arial" charset="0"/>
              <a:buNone/>
            </a:pPr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>
                <a:latin typeface="Arial" charset="0"/>
              </a:rPr>
              <a:t>Ответ:</a:t>
            </a:r>
          </a:p>
        </p:txBody>
      </p:sp>
      <p:sp>
        <p:nvSpPr>
          <p:cNvPr id="21506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ru-RU" sz="4800" smtClean="0">
                <a:latin typeface="Arial" charset="0"/>
              </a:rPr>
              <a:t>67,73,13,23,41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201" name="Object 33"/>
          <p:cNvGraphicFramePr>
            <a:graphicFrameLocks noChangeAspect="1"/>
          </p:cNvGraphicFramePr>
          <p:nvPr/>
        </p:nvGraphicFramePr>
        <p:xfrm>
          <a:off x="2087563" y="260350"/>
          <a:ext cx="4752975" cy="6389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6" name="Изображение" r:id="rId3" imgW="0" imgH="0" progId="StaticMetafile">
                  <p:embed/>
                </p:oleObj>
              </mc:Choice>
              <mc:Fallback>
                <p:oleObj name="Изображение" r:id="rId3" imgW="0" imgH="0" progId="StaticMetafile">
                  <p:embed/>
                  <p:pic>
                    <p:nvPicPr>
                      <p:cNvPr id="0" name="Picture 3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87563" y="260350"/>
                        <a:ext cx="4752975" cy="6389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202" name="TextBox 2"/>
          <p:cNvSpPr txBox="1">
            <a:spLocks noChangeArrowheads="1"/>
          </p:cNvSpPr>
          <p:nvPr/>
        </p:nvSpPr>
        <p:spPr bwMode="auto">
          <a:xfrm>
            <a:off x="611188" y="5213350"/>
            <a:ext cx="78486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4800" b="1" i="1"/>
              <a:t>Опять проблемы?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Объект 2"/>
          <p:cNvSpPr>
            <a:spLocks noGrp="1"/>
          </p:cNvSpPr>
          <p:nvPr>
            <p:ph idx="1"/>
          </p:nvPr>
        </p:nvSpPr>
        <p:spPr>
          <a:xfrm>
            <a:off x="323850" y="404813"/>
            <a:ext cx="8229600" cy="5721350"/>
          </a:xfrm>
        </p:spPr>
        <p:txBody>
          <a:bodyPr/>
          <a:lstStyle/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ru-RU" sz="3000" smtClean="0"/>
              <a:t>-Перед нами мешки </a:t>
            </a:r>
            <a:r>
              <a:rPr lang="ru-RU" sz="3000" smtClean="0">
                <a:solidFill>
                  <a:srgbClr val="008000"/>
                </a:solidFill>
              </a:rPr>
              <a:t>с конфетами</a:t>
            </a:r>
            <a:r>
              <a:rPr lang="ru-RU" sz="3000" smtClean="0"/>
              <a:t>, </a:t>
            </a:r>
            <a:r>
              <a:rPr lang="ru-RU" sz="3000" smtClean="0">
                <a:solidFill>
                  <a:srgbClr val="C4120E"/>
                </a:solidFill>
              </a:rPr>
              <a:t>мандаринами</a:t>
            </a:r>
            <a:r>
              <a:rPr lang="ru-RU" sz="3000" smtClean="0"/>
              <a:t>, </a:t>
            </a:r>
            <a:r>
              <a:rPr lang="ru-RU" sz="3000" smtClean="0">
                <a:solidFill>
                  <a:srgbClr val="CC3300"/>
                </a:solidFill>
              </a:rPr>
              <a:t>орехами</a:t>
            </a:r>
            <a:r>
              <a:rPr lang="ru-RU" sz="3000" smtClean="0"/>
              <a:t>. Всё Снегурочка перепутала. </a:t>
            </a:r>
            <a:br>
              <a:rPr lang="ru-RU" sz="3000" smtClean="0"/>
            </a:br>
            <a:r>
              <a:rPr lang="ru-RU" sz="3000" smtClean="0"/>
              <a:t>-Как найти нужный мешок?  </a:t>
            </a:r>
            <a:br>
              <a:rPr lang="ru-RU" sz="3000" smtClean="0"/>
            </a:br>
            <a:r>
              <a:rPr lang="ru-RU" sz="3000" smtClean="0"/>
              <a:t>-Развязывать все некогда – дети подарк</a:t>
            </a:r>
            <a:r>
              <a:rPr lang="ru-RU" sz="3000" smtClean="0">
                <a:latin typeface="Arial" charset="0"/>
              </a:rPr>
              <a:t>ов</a:t>
            </a:r>
            <a:r>
              <a:rPr lang="ru-RU" sz="3000" smtClean="0"/>
              <a:t> ждут. Вспомнил тут Дед Мороз, что на мешках с </a:t>
            </a:r>
            <a:r>
              <a:rPr lang="ru-RU" sz="3000" smtClean="0">
                <a:solidFill>
                  <a:srgbClr val="008000"/>
                </a:solidFill>
              </a:rPr>
              <a:t>конфетами – числа, кратные 2</a:t>
            </a:r>
            <a:r>
              <a:rPr lang="ru-RU" sz="3000" smtClean="0"/>
              <a:t>; </a:t>
            </a:r>
            <a:r>
              <a:rPr lang="ru-RU" sz="3000" smtClean="0">
                <a:solidFill>
                  <a:srgbClr val="C4120E"/>
                </a:solidFill>
              </a:rPr>
              <a:t>с мандаринами – кратные 5</a:t>
            </a:r>
            <a:r>
              <a:rPr lang="ru-RU" sz="3000" smtClean="0"/>
              <a:t>, </a:t>
            </a:r>
            <a:r>
              <a:rPr lang="ru-RU" sz="3000" smtClean="0">
                <a:solidFill>
                  <a:srgbClr val="CA3F08"/>
                </a:solidFill>
              </a:rPr>
              <a:t>с орехами – кратные 3</a:t>
            </a:r>
            <a:r>
              <a:rPr lang="ru-RU" sz="3000" smtClean="0"/>
              <a:t>. </a:t>
            </a:r>
            <a:br>
              <a:rPr lang="ru-RU" sz="3000" smtClean="0"/>
            </a:br>
            <a:r>
              <a:rPr lang="ru-RU" sz="3000" smtClean="0"/>
              <a:t/>
            </a:r>
            <a:br>
              <a:rPr lang="ru-RU" sz="3000" smtClean="0"/>
            </a:br>
            <a:r>
              <a:rPr lang="ru-RU" sz="3000" smtClean="0"/>
              <a:t>-Не справится Дед Мороз без нас — нужно помо</a:t>
            </a:r>
            <a:r>
              <a:rPr lang="ru-RU" sz="3000" smtClean="0">
                <a:latin typeface="Arial" charset="0"/>
              </a:rPr>
              <a:t>ч</a:t>
            </a:r>
            <a:r>
              <a:rPr lang="ru-RU" sz="3000" smtClean="0"/>
              <a:t>ь. </a:t>
            </a:r>
            <a:br>
              <a:rPr lang="ru-RU" sz="3000" smtClean="0"/>
            </a:br>
            <a:r>
              <a:rPr lang="ru-RU" sz="3000" smtClean="0"/>
              <a:t>-Ваша задача: как можно быстрее отыскать мешки с </a:t>
            </a:r>
            <a:r>
              <a:rPr lang="ru-RU" sz="3000" smtClean="0">
                <a:solidFill>
                  <a:srgbClr val="008000"/>
                </a:solidFill>
              </a:rPr>
              <a:t>конфетами</a:t>
            </a:r>
            <a:r>
              <a:rPr lang="ru-RU" sz="3000" smtClean="0"/>
              <a:t>, </a:t>
            </a:r>
            <a:r>
              <a:rPr lang="ru-RU" sz="3000" smtClean="0">
                <a:solidFill>
                  <a:srgbClr val="C4120E"/>
                </a:solidFill>
              </a:rPr>
              <a:t>мандаринами</a:t>
            </a:r>
            <a:r>
              <a:rPr lang="ru-RU" sz="3000" smtClean="0"/>
              <a:t> и </a:t>
            </a:r>
            <a:r>
              <a:rPr lang="ru-RU" sz="3000" smtClean="0">
                <a:solidFill>
                  <a:srgbClr val="CC3300"/>
                </a:solidFill>
              </a:rPr>
              <a:t>орехами.</a:t>
            </a:r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</a:pPr>
            <a:r>
              <a:rPr lang="ru-RU" sz="3000" smtClean="0"/>
              <a:t>На мешках числа: 46, 14, 25, 111, 27, 235, 55, 62, 28, 11, 95, 43, 85, 115, 57, 171, 81, 56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NewsPrint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424E5B"/>
      </a:accent5>
      <a:accent6>
        <a:srgbClr val="730E00"/>
      </a:accent6>
      <a:hlink>
        <a:srgbClr val="D26900"/>
      </a:hlink>
      <a:folHlink>
        <a:srgbClr val="D89243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712</TotalTime>
  <Words>303</Words>
  <Application>Microsoft Office PowerPoint</Application>
  <PresentationFormat>Экран (4:3)</PresentationFormat>
  <Paragraphs>38</Paragraphs>
  <Slides>25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25</vt:i4>
      </vt:variant>
    </vt:vector>
  </HeadingPairs>
  <TitlesOfParts>
    <vt:vector size="28" baseType="lpstr">
      <vt:lpstr>Тема Office</vt:lpstr>
      <vt:lpstr>Рисунок</vt:lpstr>
      <vt:lpstr>Изображение</vt:lpstr>
      <vt:lpstr>Презентация PowerPoint</vt:lpstr>
      <vt:lpstr>Физики без математики и физического эксперимента не бывает!</vt:lpstr>
      <vt:lpstr>Сложение,вычитание,умножение,деление</vt:lpstr>
      <vt:lpstr>Презентация PowerPoint</vt:lpstr>
      <vt:lpstr>Презентация PowerPoint</vt:lpstr>
      <vt:lpstr>Презентация PowerPoint</vt:lpstr>
      <vt:lpstr>Ответ: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Признаки делимости</dc:title>
  <dc:creator>Хамдия</dc:creator>
  <cp:lastModifiedBy>Надежда Пронская</cp:lastModifiedBy>
  <cp:revision>98</cp:revision>
  <dcterms:created xsi:type="dcterms:W3CDTF">2019-11-27T15:59:28Z</dcterms:created>
  <dcterms:modified xsi:type="dcterms:W3CDTF">2022-04-13T13:26:26Z</dcterms:modified>
</cp:coreProperties>
</file>