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7" r:id="rId8"/>
    <p:sldId id="263" r:id="rId9"/>
    <p:sldId id="268" r:id="rId10"/>
    <p:sldId id="266"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F28BA7-5224-4932-9976-25B04F24841E}" type="datetimeFigureOut">
              <a:rPr lang="ru-RU" smtClean="0"/>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42647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F28BA7-5224-4932-9976-25B04F24841E}" type="datetimeFigureOut">
              <a:rPr lang="ru-RU" smtClean="0"/>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141163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F28BA7-5224-4932-9976-25B04F24841E}" type="datetimeFigureOut">
              <a:rPr lang="ru-RU" smtClean="0"/>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137965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F28BA7-5224-4932-9976-25B04F24841E}" type="datetimeFigureOut">
              <a:rPr lang="ru-RU" smtClean="0"/>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50313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F28BA7-5224-4932-9976-25B04F24841E}" type="datetimeFigureOut">
              <a:rPr lang="ru-RU" smtClean="0"/>
              <a:t>29.03.2017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28494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F28BA7-5224-4932-9976-25B04F24841E}" type="datetimeFigureOut">
              <a:rPr lang="ru-RU" smtClean="0"/>
              <a:t>29.03.2017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130699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F28BA7-5224-4932-9976-25B04F24841E}" type="datetimeFigureOut">
              <a:rPr lang="ru-RU" smtClean="0"/>
              <a:t>29.03.2017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37002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F28BA7-5224-4932-9976-25B04F24841E}" type="datetimeFigureOut">
              <a:rPr lang="ru-RU" smtClean="0"/>
              <a:t>29.03.2017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3936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F28BA7-5224-4932-9976-25B04F24841E}" type="datetimeFigureOut">
              <a:rPr lang="ru-RU" smtClean="0"/>
              <a:t>29.03.2017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261863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F28BA7-5224-4932-9976-25B04F24841E}" type="datetimeFigureOut">
              <a:rPr lang="ru-RU" smtClean="0"/>
              <a:t>29.03.2017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263754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F28BA7-5224-4932-9976-25B04F24841E}" type="datetimeFigureOut">
              <a:rPr lang="ru-RU" smtClean="0"/>
              <a:t>29.03.2017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0EAC2A-3D00-4E76-B6B9-3680A8D31AAE}" type="slidenum">
              <a:rPr lang="ru-RU" smtClean="0"/>
              <a:t>‹#›</a:t>
            </a:fld>
            <a:endParaRPr lang="ru-RU"/>
          </a:p>
        </p:txBody>
      </p:sp>
    </p:spTree>
    <p:extLst>
      <p:ext uri="{BB962C8B-B14F-4D97-AF65-F5344CB8AC3E}">
        <p14:creationId xmlns:p14="http://schemas.microsoft.com/office/powerpoint/2010/main" val="410721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28BA7-5224-4932-9976-25B04F24841E}" type="datetimeFigureOut">
              <a:rPr lang="ru-RU" smtClean="0"/>
              <a:t>29.03.2017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EAC2A-3D00-4E76-B6B9-3680A8D31AAE}" type="slidenum">
              <a:rPr lang="ru-RU" smtClean="0"/>
              <a:t>‹#›</a:t>
            </a:fld>
            <a:endParaRPr lang="ru-RU"/>
          </a:p>
        </p:txBody>
      </p:sp>
    </p:spTree>
    <p:extLst>
      <p:ext uri="{BB962C8B-B14F-4D97-AF65-F5344CB8AC3E}">
        <p14:creationId xmlns:p14="http://schemas.microsoft.com/office/powerpoint/2010/main" val="210796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e-reading.club/chapter.php/46692/6/Prokof'eva_-_Loskutik_i_Oblako.html" TargetMode="External"/><Relationship Id="rId13" Type="http://schemas.openxmlformats.org/officeDocument/2006/relationships/hyperlink" Target="http://www.e-reading.club/chapter.php/46692/11/Prokof'eva_-_Loskutik_i_Oblako.html" TargetMode="External"/><Relationship Id="rId18" Type="http://schemas.openxmlformats.org/officeDocument/2006/relationships/hyperlink" Target="http://www.e-reading.club/chapter.php/46692/16/Prokof'eva_-_Loskutik_i_Oblako.html" TargetMode="External"/><Relationship Id="rId3" Type="http://schemas.openxmlformats.org/officeDocument/2006/relationships/hyperlink" Target="http://www.e-reading.club/chapter.php/46692/1/Prokof'eva_-_Loskutik_i_Oblako.html" TargetMode="External"/><Relationship Id="rId21" Type="http://schemas.openxmlformats.org/officeDocument/2006/relationships/hyperlink" Target="http://www.e-reading.club/chapter.php/46692/19/Prokof'eva_-_Loskutik_i_Oblako.html" TargetMode="External"/><Relationship Id="rId7" Type="http://schemas.openxmlformats.org/officeDocument/2006/relationships/hyperlink" Target="http://www.e-reading.club/chapter.php/46692/5/Prokof'eva_-_Loskutik_i_Oblako.html" TargetMode="External"/><Relationship Id="rId12" Type="http://schemas.openxmlformats.org/officeDocument/2006/relationships/hyperlink" Target="http://www.e-reading.club/chapter.php/46692/10/Prokof'eva_-_Loskutik_i_Oblako.html" TargetMode="External"/><Relationship Id="rId17" Type="http://schemas.openxmlformats.org/officeDocument/2006/relationships/hyperlink" Target="http://www.e-reading.club/chapter.php/46692/15/Prokof'eva_-_Loskutik_i_Oblako.html" TargetMode="External"/><Relationship Id="rId2" Type="http://schemas.openxmlformats.org/officeDocument/2006/relationships/image" Target="../media/image2.png"/><Relationship Id="rId16" Type="http://schemas.openxmlformats.org/officeDocument/2006/relationships/hyperlink" Target="http://www.e-reading.club/chapter.php/46692/14/Prokof'eva_-_Loskutik_i_Oblako.html" TargetMode="External"/><Relationship Id="rId20" Type="http://schemas.openxmlformats.org/officeDocument/2006/relationships/hyperlink" Target="http://www.e-reading.club/chapter.php/46692/18/Prokof'eva_-_Loskutik_i_Oblako.html" TargetMode="External"/><Relationship Id="rId1" Type="http://schemas.openxmlformats.org/officeDocument/2006/relationships/slideLayout" Target="../slideLayouts/slideLayout7.xml"/><Relationship Id="rId6" Type="http://schemas.openxmlformats.org/officeDocument/2006/relationships/hyperlink" Target="http://www.e-reading.club/chapter.php/46692/4/Prokof'eva_-_Loskutik_i_Oblako.html" TargetMode="External"/><Relationship Id="rId11" Type="http://schemas.openxmlformats.org/officeDocument/2006/relationships/hyperlink" Target="http://www.e-reading.club/chapter.php/46692/9/Prokof'eva_-_Loskutik_i_Oblako.html" TargetMode="External"/><Relationship Id="rId5" Type="http://schemas.openxmlformats.org/officeDocument/2006/relationships/hyperlink" Target="http://www.e-reading.club/chapter.php/46692/3/Prokof'eva_-_Loskutik_i_Oblako.html" TargetMode="External"/><Relationship Id="rId15" Type="http://schemas.openxmlformats.org/officeDocument/2006/relationships/hyperlink" Target="http://www.e-reading.club/chapter.php/46692/13/Prokof'eva_-_Loskutik_i_Oblako.html" TargetMode="External"/><Relationship Id="rId10" Type="http://schemas.openxmlformats.org/officeDocument/2006/relationships/hyperlink" Target="http://www.e-reading.club/chapter.php/46692/8/Prokof'eva_-_Loskutik_i_Oblako.html" TargetMode="External"/><Relationship Id="rId19" Type="http://schemas.openxmlformats.org/officeDocument/2006/relationships/hyperlink" Target="http://www.e-reading.club/chapter.php/46692/17/Prokof'eva_-_Loskutik_i_Oblako.html" TargetMode="External"/><Relationship Id="rId4" Type="http://schemas.openxmlformats.org/officeDocument/2006/relationships/hyperlink" Target="http://www.e-reading.club/chapter.php/46692/2/Prokof'eva_-_Loskutik_i_Oblako.html" TargetMode="External"/><Relationship Id="rId9" Type="http://schemas.openxmlformats.org/officeDocument/2006/relationships/hyperlink" Target="http://www.e-reading.club/chapter.php/46692/7/Prokof'eva_-_Loskutik_i_Oblako.html" TargetMode="External"/><Relationship Id="rId14" Type="http://schemas.openxmlformats.org/officeDocument/2006/relationships/hyperlink" Target="http://www.e-reading.club/chapter.php/46692/12/Prokof'eva_-_Loskutik_i_Oblako.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294" t="11459" r="24524" b="5209"/>
          <a:stretch/>
        </p:blipFill>
        <p:spPr bwMode="auto">
          <a:xfrm>
            <a:off x="19051" y="381000"/>
            <a:ext cx="91249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853683"/>
      </p:ext>
    </p:extLst>
  </p:cSld>
  <p:clrMapOvr>
    <a:masterClrMapping/>
  </p:clrMapOvr>
  <mc:AlternateContent xmlns:mc="http://schemas.openxmlformats.org/markup-compatibility/2006">
    <mc:Choice xmlns:p14="http://schemas.microsoft.com/office/powerpoint/2010/main" Requires="p14">
      <p:transition spd="slow" p14:dur="2000" advTm="3744"/>
    </mc:Choice>
    <mc:Fallback>
      <p:transition spd="slow" advTm="37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204864"/>
            <a:ext cx="8856984" cy="2062103"/>
          </a:xfrm>
          <a:prstGeom prst="rect">
            <a:avLst/>
          </a:prstGeom>
        </p:spPr>
        <p:txBody>
          <a:bodyPr wrap="square">
            <a:spAutoFit/>
          </a:bodyPr>
          <a:lstStyle/>
          <a:p>
            <a:r>
              <a:rPr lang="ru-RU" sz="3200" b="1" i="1" dirty="0" smtClean="0">
                <a:solidFill>
                  <a:srgbClr val="002060"/>
                </a:solidFill>
              </a:rPr>
              <a:t>1 </a:t>
            </a:r>
            <a:r>
              <a:rPr lang="ru-RU" sz="3200" b="1" i="1" dirty="0">
                <a:solidFill>
                  <a:srgbClr val="002060"/>
                </a:solidFill>
              </a:rPr>
              <a:t>байт = 8 </a:t>
            </a:r>
            <a:r>
              <a:rPr lang="ru-RU" sz="3200" b="1" i="1" dirty="0" smtClean="0">
                <a:solidFill>
                  <a:srgbClr val="002060"/>
                </a:solidFill>
              </a:rPr>
              <a:t>бит</a:t>
            </a:r>
            <a:endParaRPr lang="ru-RU" sz="3200" b="1" dirty="0">
              <a:solidFill>
                <a:srgbClr val="002060"/>
              </a:solidFill>
            </a:endParaRPr>
          </a:p>
          <a:p>
            <a:r>
              <a:rPr lang="ru-RU" sz="3200" b="1" i="1" dirty="0">
                <a:solidFill>
                  <a:srgbClr val="002060"/>
                </a:solidFill>
              </a:rPr>
              <a:t>1 Килобайт = 2</a:t>
            </a:r>
            <a:r>
              <a:rPr lang="ru-RU" sz="3200" b="1" i="1" baseline="30000" dirty="0">
                <a:solidFill>
                  <a:srgbClr val="002060"/>
                </a:solidFill>
              </a:rPr>
              <a:t>10</a:t>
            </a:r>
            <a:r>
              <a:rPr lang="ru-RU" sz="3200" b="1" i="1" dirty="0">
                <a:solidFill>
                  <a:srgbClr val="002060"/>
                </a:solidFill>
              </a:rPr>
              <a:t> </a:t>
            </a:r>
            <a:r>
              <a:rPr lang="ru-RU" sz="3200" b="1" i="1" dirty="0" smtClean="0">
                <a:solidFill>
                  <a:srgbClr val="002060"/>
                </a:solidFill>
              </a:rPr>
              <a:t>байт</a:t>
            </a:r>
            <a:endParaRPr lang="ru-RU" sz="3200" b="1" dirty="0">
              <a:solidFill>
                <a:srgbClr val="002060"/>
              </a:solidFill>
            </a:endParaRPr>
          </a:p>
          <a:p>
            <a:r>
              <a:rPr lang="ru-RU" sz="3200" b="1" i="1" dirty="0">
                <a:solidFill>
                  <a:srgbClr val="002060"/>
                </a:solidFill>
              </a:rPr>
              <a:t>1 Мегабайт = 2</a:t>
            </a:r>
            <a:r>
              <a:rPr lang="ru-RU" sz="3200" b="1" i="1" baseline="30000" dirty="0">
                <a:solidFill>
                  <a:srgbClr val="002060"/>
                </a:solidFill>
              </a:rPr>
              <a:t>10</a:t>
            </a:r>
            <a:r>
              <a:rPr lang="ru-RU" sz="3200" b="1" i="1" dirty="0">
                <a:solidFill>
                  <a:srgbClr val="002060"/>
                </a:solidFill>
              </a:rPr>
              <a:t> Кбайт = 2</a:t>
            </a:r>
            <a:r>
              <a:rPr lang="ru-RU" sz="3200" b="1" i="1" baseline="30000" dirty="0">
                <a:solidFill>
                  <a:srgbClr val="002060"/>
                </a:solidFill>
              </a:rPr>
              <a:t>20</a:t>
            </a:r>
            <a:r>
              <a:rPr lang="ru-RU" sz="3200" b="1" i="1" dirty="0">
                <a:solidFill>
                  <a:srgbClr val="002060"/>
                </a:solidFill>
              </a:rPr>
              <a:t> байт</a:t>
            </a:r>
            <a:endParaRPr lang="ru-RU" sz="3200" b="1" dirty="0">
              <a:solidFill>
                <a:srgbClr val="002060"/>
              </a:solidFill>
            </a:endParaRPr>
          </a:p>
          <a:p>
            <a:r>
              <a:rPr lang="ru-RU" sz="3200" b="1" i="1" dirty="0">
                <a:solidFill>
                  <a:srgbClr val="002060"/>
                </a:solidFill>
              </a:rPr>
              <a:t>1 Гигабайт = 2</a:t>
            </a:r>
            <a:r>
              <a:rPr lang="ru-RU" sz="3200" b="1" i="1" baseline="30000" dirty="0">
                <a:solidFill>
                  <a:srgbClr val="002060"/>
                </a:solidFill>
              </a:rPr>
              <a:t>10</a:t>
            </a:r>
            <a:r>
              <a:rPr lang="ru-RU" sz="3200" b="1" i="1" dirty="0">
                <a:solidFill>
                  <a:srgbClr val="002060"/>
                </a:solidFill>
              </a:rPr>
              <a:t> Мбайт = 2</a:t>
            </a:r>
            <a:r>
              <a:rPr lang="ru-RU" sz="3200" b="1" i="1" baseline="30000" dirty="0">
                <a:solidFill>
                  <a:srgbClr val="002060"/>
                </a:solidFill>
              </a:rPr>
              <a:t>20</a:t>
            </a:r>
            <a:r>
              <a:rPr lang="ru-RU" sz="3200" b="1" i="1" dirty="0">
                <a:solidFill>
                  <a:srgbClr val="002060"/>
                </a:solidFill>
              </a:rPr>
              <a:t> Кбайт = 2</a:t>
            </a:r>
            <a:r>
              <a:rPr lang="ru-RU" sz="3200" b="1" i="1" baseline="30000" dirty="0">
                <a:solidFill>
                  <a:srgbClr val="002060"/>
                </a:solidFill>
              </a:rPr>
              <a:t>30</a:t>
            </a:r>
            <a:r>
              <a:rPr lang="ru-RU" sz="3200" b="1" i="1" dirty="0">
                <a:solidFill>
                  <a:srgbClr val="002060"/>
                </a:solidFill>
              </a:rPr>
              <a:t> </a:t>
            </a:r>
            <a:r>
              <a:rPr lang="ru-RU" sz="3200" b="1" i="1" dirty="0" smtClean="0">
                <a:solidFill>
                  <a:srgbClr val="002060"/>
                </a:solidFill>
              </a:rPr>
              <a:t>байт</a:t>
            </a:r>
            <a:endParaRPr lang="ru-RU" sz="3200" b="1" dirty="0">
              <a:solidFill>
                <a:srgbClr val="002060"/>
              </a:solidFill>
            </a:endParaRPr>
          </a:p>
        </p:txBody>
      </p:sp>
      <p:sp>
        <p:nvSpPr>
          <p:cNvPr id="3" name="Заголовок 4"/>
          <p:cNvSpPr txBox="1">
            <a:spLocks/>
          </p:cNvSpPr>
          <p:nvPr/>
        </p:nvSpPr>
        <p:spPr>
          <a:xfrm>
            <a:off x="28600" y="260648"/>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a:solidFill>
                  <a:srgbClr val="002060"/>
                </a:solidFill>
              </a:rPr>
              <a:t>Единицы </a:t>
            </a:r>
            <a:r>
              <a:rPr lang="ru-RU" sz="4000" dirty="0" smtClean="0">
                <a:solidFill>
                  <a:srgbClr val="002060"/>
                </a:solidFill>
              </a:rPr>
              <a:t>измерения</a:t>
            </a:r>
          </a:p>
          <a:p>
            <a:pPr fontAlgn="t"/>
            <a:r>
              <a:rPr lang="ru-RU" sz="4000" dirty="0" smtClean="0">
                <a:solidFill>
                  <a:srgbClr val="002060"/>
                </a:solidFill>
              </a:rPr>
              <a:t>количества информации</a:t>
            </a:r>
            <a:endParaRPr lang="ru-RU" sz="4000" dirty="0">
              <a:solidFill>
                <a:srgbClr val="002060"/>
              </a:solidFill>
            </a:endParaRPr>
          </a:p>
        </p:txBody>
      </p:sp>
    </p:spTree>
    <p:extLst>
      <p:ext uri="{BB962C8B-B14F-4D97-AF65-F5344CB8AC3E}">
        <p14:creationId xmlns:p14="http://schemas.microsoft.com/office/powerpoint/2010/main" val="2696733114"/>
      </p:ext>
    </p:extLst>
  </p:cSld>
  <p:clrMapOvr>
    <a:masterClrMapping/>
  </p:clrMapOvr>
  <mc:AlternateContent xmlns:mc="http://schemas.openxmlformats.org/markup-compatibility/2006">
    <mc:Choice xmlns:p14="http://schemas.microsoft.com/office/powerpoint/2010/main" Requires="p14">
      <p:transition spd="slow" p14:dur="2000" advTm="3574"/>
    </mc:Choice>
    <mc:Fallback>
      <p:transition spd="slow" advTm="357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6005" y="0"/>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smtClean="0"/>
              <a:t>Перевод текста</a:t>
            </a:r>
            <a:endParaRPr lang="ru-RU" sz="4000" dirty="0"/>
          </a:p>
        </p:txBody>
      </p:sp>
      <p:sp>
        <p:nvSpPr>
          <p:cNvPr id="3" name="Прямоугольник 2"/>
          <p:cNvSpPr/>
          <p:nvPr/>
        </p:nvSpPr>
        <p:spPr>
          <a:xfrm>
            <a:off x="179512" y="692696"/>
            <a:ext cx="4248472" cy="3970318"/>
          </a:xfrm>
          <a:prstGeom prst="rect">
            <a:avLst/>
          </a:prstGeom>
        </p:spPr>
        <p:txBody>
          <a:bodyPr wrap="square">
            <a:spAutoFit/>
          </a:bodyPr>
          <a:lstStyle/>
          <a:p>
            <a:r>
              <a:rPr lang="en-US" b="1" dirty="0"/>
              <a:t>The history of jeans </a:t>
            </a:r>
            <a:endParaRPr lang="ru-RU" b="1" dirty="0"/>
          </a:p>
          <a:p>
            <a:r>
              <a:rPr lang="en-US" dirty="0"/>
              <a:t>Do you want to know the history of jeans? In 1850 a young man, Levi Strauss, came to California from Germany. California was famous for its gold. Many people were working there. They were looking for gold and needed strong clothes. First Levi Strauss sold canvas to workers. Canvas was strong and soon Levi used it to make jeans. All workers liked his jeans and bought them. His first jeans had no </a:t>
            </a:r>
            <a:r>
              <a:rPr lang="en-US" dirty="0" err="1"/>
              <a:t>colour</a:t>
            </a:r>
            <a:r>
              <a:rPr lang="en-US" dirty="0"/>
              <a:t>. Then Levi </a:t>
            </a:r>
            <a:r>
              <a:rPr lang="en-US" dirty="0" err="1"/>
              <a:t>coloured</a:t>
            </a:r>
            <a:r>
              <a:rPr lang="en-US" dirty="0"/>
              <a:t> his jeans. Today everyone in the world knows the famous blue jeans of Levi Strauss.</a:t>
            </a:r>
            <a:endParaRPr lang="ru-RU" dirty="0"/>
          </a:p>
        </p:txBody>
      </p:sp>
      <p:pic>
        <p:nvPicPr>
          <p:cNvPr id="7" name="Рисунок 6" descr="http://images.wildberries.ru/big/new/2140000/214333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984" y="379720"/>
            <a:ext cx="1619885" cy="2159635"/>
          </a:xfrm>
          <a:prstGeom prst="rect">
            <a:avLst/>
          </a:prstGeom>
          <a:noFill/>
          <a:ln>
            <a:noFill/>
          </a:ln>
        </p:spPr>
      </p:pic>
      <p:sp>
        <p:nvSpPr>
          <p:cNvPr id="6" name="Прямоугольник 5"/>
          <p:cNvSpPr/>
          <p:nvPr/>
        </p:nvSpPr>
        <p:spPr>
          <a:xfrm>
            <a:off x="4427984" y="2539355"/>
            <a:ext cx="4572000" cy="4247317"/>
          </a:xfrm>
          <a:prstGeom prst="rect">
            <a:avLst/>
          </a:prstGeom>
        </p:spPr>
        <p:txBody>
          <a:bodyPr>
            <a:spAutoFit/>
          </a:bodyPr>
          <a:lstStyle/>
          <a:p>
            <a:r>
              <a:rPr lang="ru-RU" b="1" dirty="0" smtClean="0"/>
              <a:t>История джинсов</a:t>
            </a:r>
            <a:endParaRPr lang="ru-RU" dirty="0"/>
          </a:p>
          <a:p>
            <a:r>
              <a:rPr lang="ru-RU" dirty="0" smtClean="0"/>
              <a:t>Хотите </a:t>
            </a:r>
            <a:r>
              <a:rPr lang="ru-RU" dirty="0"/>
              <a:t>знать историю джинсов?  В 1850 году молодой человек, Леви </a:t>
            </a:r>
            <a:r>
              <a:rPr lang="ru-RU" dirty="0" smtClean="0"/>
              <a:t>Страус</a:t>
            </a:r>
            <a:r>
              <a:rPr lang="ru-RU" dirty="0"/>
              <a:t>, приехал в Калифорнию из Германии.  Калифорния славилась своим золотом.  Там работало много людей.  Они искали золото и нуждались в </a:t>
            </a:r>
            <a:r>
              <a:rPr lang="ru-RU" dirty="0" smtClean="0"/>
              <a:t>прочной </a:t>
            </a:r>
            <a:r>
              <a:rPr lang="ru-RU" dirty="0"/>
              <a:t>одежде.  </a:t>
            </a:r>
            <a:r>
              <a:rPr lang="ru-RU" dirty="0" smtClean="0"/>
              <a:t>Первым </a:t>
            </a:r>
            <a:r>
              <a:rPr lang="ru-RU" dirty="0"/>
              <a:t>Леви </a:t>
            </a:r>
            <a:r>
              <a:rPr lang="ru-RU" dirty="0" smtClean="0"/>
              <a:t>Страус </a:t>
            </a:r>
            <a:r>
              <a:rPr lang="ru-RU" dirty="0"/>
              <a:t>продал </a:t>
            </a:r>
            <a:r>
              <a:rPr lang="ru-RU" dirty="0" smtClean="0"/>
              <a:t>ткань </a:t>
            </a:r>
            <a:r>
              <a:rPr lang="ru-RU" dirty="0"/>
              <a:t>рабочим.  </a:t>
            </a:r>
            <a:r>
              <a:rPr lang="ru-RU" dirty="0" smtClean="0"/>
              <a:t>Ткань был прочной, </a:t>
            </a:r>
            <a:r>
              <a:rPr lang="ru-RU" dirty="0"/>
              <a:t>и вскоре Леви использовал его для изготовления джинсов.  Все работники любили его джинсы и </a:t>
            </a:r>
            <a:r>
              <a:rPr lang="ru-RU" dirty="0" smtClean="0"/>
              <a:t>покупали </a:t>
            </a:r>
            <a:r>
              <a:rPr lang="ru-RU" dirty="0"/>
              <a:t>их.  Его первые джинсы не имели цвета.  Тогда Леви покрасил </a:t>
            </a:r>
            <a:r>
              <a:rPr lang="ru-RU" dirty="0" smtClean="0"/>
              <a:t>джинсы</a:t>
            </a:r>
            <a:r>
              <a:rPr lang="ru-RU" dirty="0"/>
              <a:t>.  Сегодня каждый в мире знает знаменитые голубые джинсы Леви </a:t>
            </a:r>
            <a:r>
              <a:rPr lang="ru-RU" dirty="0" smtClean="0"/>
              <a:t>Страус</a:t>
            </a:r>
            <a:r>
              <a:rPr lang="ru-RU" dirty="0"/>
              <a:t>.</a:t>
            </a:r>
            <a:endParaRPr lang="ru-RU" dirty="0"/>
          </a:p>
        </p:txBody>
      </p:sp>
    </p:spTree>
    <p:extLst>
      <p:ext uri="{BB962C8B-B14F-4D97-AF65-F5344CB8AC3E}">
        <p14:creationId xmlns:p14="http://schemas.microsoft.com/office/powerpoint/2010/main" val="3244296123"/>
      </p:ext>
    </p:extLst>
  </p:cSld>
  <p:clrMapOvr>
    <a:masterClrMapping/>
  </p:clrMapOvr>
  <mc:AlternateContent xmlns:mc="http://schemas.openxmlformats.org/markup-compatibility/2006">
    <mc:Choice xmlns:p14="http://schemas.microsoft.com/office/powerpoint/2010/main" Requires="p14">
      <p:transition spd="slow" p14:dur="2000" advClick="0" advTm="4904"/>
    </mc:Choice>
    <mc:Fallback>
      <p:transition spd="slow" advClick="0" advTm="490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9034" t="33073" r="69839" b="40625"/>
          <a:stretch/>
        </p:blipFill>
        <p:spPr bwMode="auto">
          <a:xfrm>
            <a:off x="6876256" y="981075"/>
            <a:ext cx="2191544" cy="291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4"/>
          <p:cNvSpPr txBox="1">
            <a:spLocks/>
          </p:cNvSpPr>
          <p:nvPr/>
        </p:nvSpPr>
        <p:spPr>
          <a:xfrm>
            <a:off x="0" y="168622"/>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smtClean="0"/>
              <a:t>Софья Прокофьева «Лоскутик и Облако»</a:t>
            </a:r>
            <a:endParaRPr lang="ru-RU" sz="4000" dirty="0"/>
          </a:p>
        </p:txBody>
      </p:sp>
      <p:sp>
        <p:nvSpPr>
          <p:cNvPr id="4" name="TextBox 3"/>
          <p:cNvSpPr txBox="1"/>
          <p:nvPr/>
        </p:nvSpPr>
        <p:spPr>
          <a:xfrm>
            <a:off x="286072" y="981075"/>
            <a:ext cx="8534400" cy="5909310"/>
          </a:xfrm>
          <a:prstGeom prst="rect">
            <a:avLst/>
          </a:prstGeom>
          <a:noFill/>
        </p:spPr>
        <p:txBody>
          <a:bodyPr wrap="square" rtlCol="0">
            <a:spAutoFit/>
          </a:bodyPr>
          <a:lstStyle/>
          <a:p>
            <a:pPr fontAlgn="t"/>
            <a:r>
              <a:rPr lang="ru-RU" sz="1800" dirty="0">
                <a:hlinkClick r:id="rId3"/>
              </a:rPr>
              <a:t>Глава 1. О ЧЕМ ДУМАЛА СТАРАЯ ЛОШАДЬ ДЯДЮШКИ БУЛЯ</a:t>
            </a:r>
            <a:endParaRPr lang="ru-RU" sz="1800" dirty="0"/>
          </a:p>
          <a:p>
            <a:pPr fontAlgn="t"/>
            <a:r>
              <a:rPr lang="ru-RU" sz="1800" dirty="0">
                <a:hlinkClick r:id="rId4"/>
              </a:rPr>
              <a:t>Глава 2. ЛОСКУТИК</a:t>
            </a:r>
            <a:endParaRPr lang="ru-RU" sz="1800" dirty="0"/>
          </a:p>
          <a:p>
            <a:pPr fontAlgn="t"/>
            <a:r>
              <a:rPr lang="ru-RU" sz="1800" dirty="0">
                <a:hlinkClick r:id="rId5"/>
              </a:rPr>
              <a:t>Глава 3. БЕЛЫЙ ЛЕВ НА ПОДОКОННИКЕ</a:t>
            </a:r>
            <a:endParaRPr lang="ru-RU" sz="1800" dirty="0"/>
          </a:p>
          <a:p>
            <a:pPr fontAlgn="t"/>
            <a:r>
              <a:rPr lang="ru-RU" sz="1800" dirty="0">
                <a:hlinkClick r:id="rId6"/>
              </a:rPr>
              <a:t>Глава 4. БАРБАЦУЦА</a:t>
            </a:r>
            <a:endParaRPr lang="ru-RU" sz="1800" dirty="0"/>
          </a:p>
          <a:p>
            <a:pPr fontAlgn="t"/>
            <a:r>
              <a:rPr lang="ru-RU" sz="1800" dirty="0">
                <a:hlinkClick r:id="rId7"/>
              </a:rPr>
              <a:t>Глава 5. ЖАБА РОЗИТТА</a:t>
            </a:r>
            <a:endParaRPr lang="ru-RU" sz="1800" dirty="0"/>
          </a:p>
          <a:p>
            <a:pPr fontAlgn="t"/>
            <a:r>
              <a:rPr lang="ru-RU" sz="1800" dirty="0">
                <a:hlinkClick r:id="rId8"/>
              </a:rPr>
              <a:t>Глава 6. ДЕНЬ РОЖДЕНИЯ</a:t>
            </a:r>
            <a:endParaRPr lang="ru-RU" sz="1800" dirty="0"/>
          </a:p>
          <a:p>
            <a:pPr fontAlgn="t"/>
            <a:r>
              <a:rPr lang="ru-RU" sz="1800" dirty="0">
                <a:hlinkClick r:id="rId9"/>
              </a:rPr>
              <a:t>Глава 7. ДВЕНАДЦАТЬ БЕЛЫХ ПОКУПАТЕЛЕЙ В ЛАВКЕ МЕЛЬХИОРА</a:t>
            </a:r>
            <a:endParaRPr lang="ru-RU" sz="1800" dirty="0"/>
          </a:p>
          <a:p>
            <a:pPr fontAlgn="t"/>
            <a:r>
              <a:rPr lang="ru-RU" sz="1800" dirty="0">
                <a:hlinkClick r:id="rId10"/>
              </a:rPr>
              <a:t>Глава 8. ДЕНЬ РОЖДЕНИЯ ПО-ОБЛАЧНОМУ</a:t>
            </a:r>
            <a:endParaRPr lang="ru-RU" sz="1800" dirty="0"/>
          </a:p>
          <a:p>
            <a:pPr fontAlgn="t"/>
            <a:r>
              <a:rPr lang="ru-RU" sz="1800" dirty="0">
                <a:hlinkClick r:id="rId11"/>
              </a:rPr>
              <a:t>Глава 9. БЕЛОЕ КРУЖЕВНОЕ ПЛАТЬЕ</a:t>
            </a:r>
            <a:endParaRPr lang="ru-RU" sz="1800" dirty="0"/>
          </a:p>
          <a:p>
            <a:pPr fontAlgn="t"/>
            <a:r>
              <a:rPr lang="ru-RU" sz="1800" dirty="0">
                <a:hlinkClick r:id="rId12"/>
              </a:rPr>
              <a:t>Глава 10. УДИВИТЕЛЬНОЕ ПРОИСШЕСТВИЕ НА ЗАКАТЕ</a:t>
            </a:r>
            <a:endParaRPr lang="ru-RU" sz="1800" dirty="0"/>
          </a:p>
          <a:p>
            <a:pPr fontAlgn="t"/>
            <a:r>
              <a:rPr lang="ru-RU" sz="1800" dirty="0">
                <a:hlinkClick r:id="rId13"/>
              </a:rPr>
              <a:t>Глава 11. КРЕСЛО, УЛЕТЕВШЕЕ В ОКНО</a:t>
            </a:r>
            <a:endParaRPr lang="ru-RU" sz="1800" dirty="0"/>
          </a:p>
          <a:p>
            <a:pPr fontAlgn="t"/>
            <a:r>
              <a:rPr lang="ru-RU" sz="1800" dirty="0">
                <a:hlinkClick r:id="rId14"/>
              </a:rPr>
              <a:t>Глава 12. ЧЕРНЫЙ ГОЛУБЬ</a:t>
            </a:r>
            <a:endParaRPr lang="ru-RU" sz="1800" dirty="0"/>
          </a:p>
          <a:p>
            <a:pPr fontAlgn="t"/>
            <a:r>
              <a:rPr lang="ru-RU" sz="1800" dirty="0">
                <a:hlinkClick r:id="rId15"/>
              </a:rPr>
              <a:t>Глава 13. КТО ЖЕ ЭТО БЫЛ, В КОНЦЕ КОНЦОВ?</a:t>
            </a:r>
            <a:endParaRPr lang="ru-RU" sz="1800" dirty="0"/>
          </a:p>
          <a:p>
            <a:pPr fontAlgn="t"/>
            <a:r>
              <a:rPr lang="ru-RU" sz="1800" dirty="0">
                <a:hlinkClick r:id="rId16"/>
              </a:rPr>
              <a:t>Глава 14. УДИВИТЕЛЬНОЕ ПРОИСШЕСТВИЕ В ТРАКТИРЕ «ХОРОШО ПРОЖАРЕННЫЙ ЛЕБЕДЬ»</a:t>
            </a:r>
            <a:endParaRPr lang="ru-RU" sz="1800" dirty="0"/>
          </a:p>
          <a:p>
            <a:pPr fontAlgn="t"/>
            <a:r>
              <a:rPr lang="ru-RU" sz="1800" dirty="0">
                <a:hlinkClick r:id="rId17"/>
              </a:rPr>
              <a:t>Глава 15. ЧТО НАДО СДЕЛАТЬ, ЧТОБЫ УГОВОРИТЬ ОБЛАКО СЕСТЬ В КАРЕТУ</a:t>
            </a:r>
            <a:endParaRPr lang="ru-RU" sz="1800" dirty="0"/>
          </a:p>
          <a:p>
            <a:pPr fontAlgn="t"/>
            <a:r>
              <a:rPr lang="ru-RU" sz="1800" dirty="0">
                <a:hlinkClick r:id="rId18"/>
              </a:rPr>
              <a:t>Глава 16. СЛЫШ УЗНАЕТ КОЕ-ЧТО ОЧЕНЬ ВАЖНОЕ</a:t>
            </a:r>
            <a:endParaRPr lang="ru-RU" sz="1800" dirty="0"/>
          </a:p>
          <a:p>
            <a:pPr fontAlgn="t"/>
            <a:r>
              <a:rPr lang="ru-RU" sz="1800" dirty="0">
                <a:hlinkClick r:id="rId19"/>
              </a:rPr>
              <a:t>Глава 17. ХУДОЖНИК ВЕРМИЛЬОН ЗНАКОМИТСЯ С ЖАБОЙ РОЗИТТОИ</a:t>
            </a:r>
            <a:endParaRPr lang="ru-RU" sz="1800" dirty="0"/>
          </a:p>
          <a:p>
            <a:pPr fontAlgn="t"/>
            <a:r>
              <a:rPr lang="ru-RU" sz="1800" dirty="0">
                <a:hlinkClick r:id="rId20"/>
              </a:rPr>
              <a:t>Глава 18. БЛАГОРОДНОЕ СОСТЯЗАНИЕ ВОДОХЛЕБОВ</a:t>
            </a:r>
            <a:endParaRPr lang="ru-RU" sz="1800" dirty="0"/>
          </a:p>
          <a:p>
            <a:pPr fontAlgn="t"/>
            <a:r>
              <a:rPr lang="ru-RU" sz="1800" dirty="0">
                <a:hlinkClick r:id="rId21"/>
              </a:rPr>
              <a:t>Глава 19. ПУТЕШЕСТВИЕ НА БЛЮДЕ МАННОЙ </a:t>
            </a:r>
            <a:r>
              <a:rPr lang="ru-RU" sz="1800" dirty="0" smtClean="0">
                <a:hlinkClick r:id="rId21"/>
              </a:rPr>
              <a:t>КАШИ</a:t>
            </a:r>
            <a:endParaRPr lang="ru-RU" sz="1800" dirty="0"/>
          </a:p>
        </p:txBody>
      </p:sp>
    </p:spTree>
    <p:extLst>
      <p:ext uri="{BB962C8B-B14F-4D97-AF65-F5344CB8AC3E}">
        <p14:creationId xmlns:p14="http://schemas.microsoft.com/office/powerpoint/2010/main" val="734201684"/>
      </p:ext>
    </p:extLst>
  </p:cSld>
  <p:clrMapOvr>
    <a:masterClrMapping/>
  </p:clrMapOvr>
  <mc:AlternateContent xmlns:mc="http://schemas.openxmlformats.org/markup-compatibility/2006">
    <mc:Choice xmlns:p14="http://schemas.microsoft.com/office/powerpoint/2010/main" Requires="p14">
      <p:transition spd="slow" p14:dur="2000" advTm="4226"/>
    </mc:Choice>
    <mc:Fallback>
      <p:transition spd="slow" advTm="42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003" y="1301374"/>
            <a:ext cx="8136904" cy="1565493"/>
          </a:xfrm>
          <a:prstGeom prst="rect">
            <a:avLst/>
          </a:prstGeom>
        </p:spPr>
        <p:txBody>
          <a:bodyPr wrap="square">
            <a:spAutoFit/>
          </a:bodyPr>
          <a:lstStyle/>
          <a:p>
            <a:pPr algn="just">
              <a:lnSpc>
                <a:spcPct val="115000"/>
              </a:lnSpc>
              <a:spcAft>
                <a:spcPts val="0"/>
              </a:spcAft>
            </a:pPr>
            <a:r>
              <a:rPr lang="ru-RU" sz="1200" b="1" dirty="0" smtClean="0">
                <a:latin typeface="Times New Roman"/>
                <a:ea typeface="Times New Roman"/>
                <a:cs typeface="Times New Roman"/>
              </a:rPr>
              <a:t>Оранжевый</a:t>
            </a:r>
            <a:r>
              <a:rPr lang="ru-RU" sz="1200" dirty="0" smtClean="0">
                <a:latin typeface="Times New Roman"/>
                <a:ea typeface="Times New Roman"/>
                <a:cs typeface="Times New Roman"/>
              </a:rPr>
              <a:t> </a:t>
            </a:r>
            <a:r>
              <a:rPr lang="ru-RU" sz="1200" dirty="0">
                <a:latin typeface="Times New Roman"/>
                <a:ea typeface="Times New Roman"/>
                <a:cs typeface="Times New Roman"/>
              </a:rPr>
              <a:t>– </a:t>
            </a:r>
            <a:r>
              <a:rPr lang="ru-RU" sz="1200" i="1" dirty="0">
                <a:latin typeface="Times New Roman"/>
                <a:ea typeface="Times New Roman"/>
                <a:cs typeface="Times New Roman"/>
              </a:rPr>
              <a:t>вызывает легкое возбуждение, ускоряет кровообращение, способствует пищеварению.</a:t>
            </a:r>
            <a:endParaRPr lang="ru-RU" sz="1200" dirty="0">
              <a:ea typeface="Times New Roman"/>
              <a:cs typeface="Times New Roman"/>
            </a:endParaRPr>
          </a:p>
          <a:p>
            <a:pPr algn="just">
              <a:lnSpc>
                <a:spcPct val="115000"/>
              </a:lnSpc>
              <a:spcAft>
                <a:spcPts val="0"/>
              </a:spcAft>
            </a:pPr>
            <a:r>
              <a:rPr lang="ru-RU" sz="1200" b="1" dirty="0">
                <a:latin typeface="Times New Roman"/>
                <a:ea typeface="Times New Roman"/>
                <a:cs typeface="Times New Roman"/>
              </a:rPr>
              <a:t>Желтый</a:t>
            </a:r>
            <a:r>
              <a:rPr lang="ru-RU" sz="1200" dirty="0">
                <a:latin typeface="Times New Roman"/>
                <a:ea typeface="Times New Roman"/>
                <a:cs typeface="Times New Roman"/>
              </a:rPr>
              <a:t> – </a:t>
            </a:r>
            <a:r>
              <a:rPr lang="ru-RU" sz="1200" i="1" dirty="0">
                <a:latin typeface="Times New Roman"/>
                <a:ea typeface="Times New Roman"/>
                <a:cs typeface="Times New Roman"/>
              </a:rPr>
              <a:t>стимулирует умственную деятельность.</a:t>
            </a:r>
            <a:endParaRPr lang="ru-RU" sz="1200" dirty="0">
              <a:ea typeface="Times New Roman"/>
              <a:cs typeface="Times New Roman"/>
            </a:endParaRPr>
          </a:p>
          <a:p>
            <a:pPr algn="just">
              <a:lnSpc>
                <a:spcPct val="115000"/>
              </a:lnSpc>
              <a:spcAft>
                <a:spcPts val="0"/>
              </a:spcAft>
            </a:pPr>
            <a:r>
              <a:rPr lang="ru-RU" sz="1200" b="1" dirty="0">
                <a:latin typeface="Times New Roman"/>
                <a:ea typeface="Times New Roman"/>
                <a:cs typeface="Times New Roman"/>
              </a:rPr>
              <a:t>Зеленый</a:t>
            </a:r>
            <a:r>
              <a:rPr lang="ru-RU" sz="1200" dirty="0">
                <a:latin typeface="Times New Roman"/>
                <a:ea typeface="Times New Roman"/>
                <a:cs typeface="Times New Roman"/>
              </a:rPr>
              <a:t> – </a:t>
            </a:r>
            <a:r>
              <a:rPr lang="ru-RU" sz="1200" i="1" dirty="0">
                <a:latin typeface="Times New Roman"/>
                <a:ea typeface="Times New Roman"/>
                <a:cs typeface="Times New Roman"/>
              </a:rPr>
              <a:t>нежный, умиротворяющий спокойный.</a:t>
            </a:r>
            <a:endParaRPr lang="ru-RU" sz="1200" dirty="0">
              <a:ea typeface="Times New Roman"/>
              <a:cs typeface="Times New Roman"/>
            </a:endParaRPr>
          </a:p>
          <a:p>
            <a:pPr algn="just">
              <a:lnSpc>
                <a:spcPct val="115000"/>
              </a:lnSpc>
              <a:spcAft>
                <a:spcPts val="0"/>
              </a:spcAft>
            </a:pPr>
            <a:r>
              <a:rPr lang="ru-RU" sz="1200" b="1" dirty="0">
                <a:latin typeface="Times New Roman"/>
                <a:ea typeface="Times New Roman"/>
                <a:cs typeface="Times New Roman"/>
              </a:rPr>
              <a:t>Голубой</a:t>
            </a:r>
            <a:r>
              <a:rPr lang="ru-RU" sz="1200" dirty="0">
                <a:latin typeface="Times New Roman"/>
                <a:ea typeface="Times New Roman"/>
                <a:cs typeface="Times New Roman"/>
              </a:rPr>
              <a:t> – </a:t>
            </a:r>
            <a:r>
              <a:rPr lang="ru-RU" sz="1200" i="1" dirty="0">
                <a:latin typeface="Times New Roman"/>
                <a:ea typeface="Times New Roman"/>
                <a:cs typeface="Times New Roman"/>
              </a:rPr>
              <a:t>снижает кровяное давление, успокаивает.</a:t>
            </a:r>
            <a:endParaRPr lang="ru-RU" sz="1200" dirty="0">
              <a:ea typeface="Times New Roman"/>
              <a:cs typeface="Times New Roman"/>
            </a:endParaRPr>
          </a:p>
          <a:p>
            <a:pPr algn="just">
              <a:lnSpc>
                <a:spcPct val="115000"/>
              </a:lnSpc>
              <a:spcAft>
                <a:spcPts val="0"/>
              </a:spcAft>
            </a:pPr>
            <a:r>
              <a:rPr lang="ru-RU" sz="1200" b="1" dirty="0">
                <a:latin typeface="Times New Roman"/>
                <a:ea typeface="Times New Roman"/>
                <a:cs typeface="Times New Roman"/>
              </a:rPr>
              <a:t>Синий</a:t>
            </a:r>
            <a:r>
              <a:rPr lang="ru-RU" sz="1200" dirty="0">
                <a:latin typeface="Times New Roman"/>
                <a:ea typeface="Times New Roman"/>
                <a:cs typeface="Times New Roman"/>
              </a:rPr>
              <a:t> – </a:t>
            </a:r>
            <a:r>
              <a:rPr lang="ru-RU" sz="1200" i="1" dirty="0">
                <a:latin typeface="Times New Roman"/>
                <a:ea typeface="Times New Roman"/>
                <a:cs typeface="Times New Roman"/>
              </a:rPr>
              <a:t>обусловливает серьезность, строгость в поведении.</a:t>
            </a:r>
            <a:endParaRPr lang="ru-RU" sz="1200" dirty="0">
              <a:ea typeface="Times New Roman"/>
              <a:cs typeface="Times New Roman"/>
            </a:endParaRPr>
          </a:p>
          <a:p>
            <a:pPr algn="just">
              <a:lnSpc>
                <a:spcPct val="115000"/>
              </a:lnSpc>
              <a:spcAft>
                <a:spcPts val="0"/>
              </a:spcAft>
            </a:pPr>
            <a:r>
              <a:rPr lang="ru-RU" sz="1200" b="1" dirty="0">
                <a:latin typeface="Times New Roman"/>
                <a:ea typeface="Times New Roman"/>
                <a:cs typeface="Times New Roman"/>
              </a:rPr>
              <a:t>Фиолетовый</a:t>
            </a:r>
            <a:r>
              <a:rPr lang="ru-RU" sz="1200" dirty="0">
                <a:latin typeface="Times New Roman"/>
                <a:ea typeface="Times New Roman"/>
                <a:cs typeface="Times New Roman"/>
              </a:rPr>
              <a:t> – </a:t>
            </a:r>
            <a:r>
              <a:rPr lang="ru-RU" sz="1200" i="1" dirty="0">
                <a:latin typeface="Times New Roman"/>
                <a:ea typeface="Times New Roman"/>
                <a:cs typeface="Times New Roman"/>
              </a:rPr>
              <a:t>возбуждает деятельность сердца и легких, увеличивает сопротивляемость организма простудным заболеваниям.</a:t>
            </a:r>
            <a:endParaRPr lang="ru-RU" sz="1200" dirty="0">
              <a:ea typeface="Times New Roman"/>
              <a:cs typeface="Times New Roman"/>
            </a:endParaRPr>
          </a:p>
        </p:txBody>
      </p:sp>
      <p:sp>
        <p:nvSpPr>
          <p:cNvPr id="4" name="Заголовок 4"/>
          <p:cNvSpPr txBox="1">
            <a:spLocks/>
          </p:cNvSpPr>
          <p:nvPr/>
        </p:nvSpPr>
        <p:spPr>
          <a:xfrm>
            <a:off x="0" y="404664"/>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b="1" dirty="0"/>
              <a:t>ВОЗДЕЙСТВИЕ ЦВЕТА НА ЧЕЛОВЕКА</a:t>
            </a:r>
          </a:p>
        </p:txBody>
      </p:sp>
    </p:spTree>
    <p:extLst>
      <p:ext uri="{BB962C8B-B14F-4D97-AF65-F5344CB8AC3E}">
        <p14:creationId xmlns:p14="http://schemas.microsoft.com/office/powerpoint/2010/main" val="614436772"/>
      </p:ext>
    </p:extLst>
  </p:cSld>
  <p:clrMapOvr>
    <a:masterClrMapping/>
  </p:clrMapOvr>
  <mc:AlternateContent xmlns:mc="http://schemas.openxmlformats.org/markup-compatibility/2006">
    <mc:Choice xmlns:p14="http://schemas.microsoft.com/office/powerpoint/2010/main" Requires="p14">
      <p:transition spd="slow" p14:dur="2000" advTm="1705"/>
    </mc:Choice>
    <mc:Fallback>
      <p:transition spd="slow" advTm="17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003" y="1301374"/>
            <a:ext cx="8136904" cy="4339650"/>
          </a:xfrm>
          <a:prstGeom prst="rect">
            <a:avLst/>
          </a:prstGeom>
        </p:spPr>
        <p:txBody>
          <a:bodyPr wrap="square">
            <a:spAutoFit/>
          </a:bodyPr>
          <a:lstStyle/>
          <a:p>
            <a:pPr algn="just">
              <a:lnSpc>
                <a:spcPct val="115000"/>
              </a:lnSpc>
              <a:spcAft>
                <a:spcPts val="0"/>
              </a:spcAft>
            </a:pPr>
            <a:r>
              <a:rPr lang="ru-RU" sz="2400" b="1" dirty="0" smtClean="0">
                <a:latin typeface="Times New Roman"/>
                <a:ea typeface="Times New Roman"/>
                <a:cs typeface="Times New Roman"/>
              </a:rPr>
              <a:t>Оранжевый</a:t>
            </a:r>
            <a:r>
              <a:rPr lang="ru-RU" sz="2400" dirty="0" smtClean="0">
                <a:latin typeface="Times New Roman"/>
                <a:ea typeface="Times New Roman"/>
                <a:cs typeface="Times New Roman"/>
              </a:rPr>
              <a:t> </a:t>
            </a:r>
            <a:r>
              <a:rPr lang="ru-RU" sz="2400" dirty="0">
                <a:latin typeface="Times New Roman"/>
                <a:ea typeface="Times New Roman"/>
                <a:cs typeface="Times New Roman"/>
              </a:rPr>
              <a:t>– </a:t>
            </a:r>
            <a:r>
              <a:rPr lang="ru-RU" sz="2400" i="1" dirty="0">
                <a:latin typeface="Times New Roman"/>
                <a:ea typeface="Times New Roman"/>
                <a:cs typeface="Times New Roman"/>
              </a:rPr>
              <a:t>вызывает легкое возбуждение, ускоряет кровообращение, способствует пищеварению.</a:t>
            </a:r>
            <a:endParaRPr lang="ru-RU" sz="2400" dirty="0">
              <a:ea typeface="Times New Roman"/>
              <a:cs typeface="Times New Roman"/>
            </a:endParaRPr>
          </a:p>
          <a:p>
            <a:pPr algn="just">
              <a:lnSpc>
                <a:spcPct val="115000"/>
              </a:lnSpc>
              <a:spcAft>
                <a:spcPts val="0"/>
              </a:spcAft>
            </a:pPr>
            <a:r>
              <a:rPr lang="ru-RU" sz="2400" b="1" dirty="0">
                <a:latin typeface="Times New Roman"/>
                <a:ea typeface="Times New Roman"/>
                <a:cs typeface="Times New Roman"/>
              </a:rPr>
              <a:t>Желтый</a:t>
            </a:r>
            <a:r>
              <a:rPr lang="ru-RU" sz="2400" dirty="0">
                <a:latin typeface="Times New Roman"/>
                <a:ea typeface="Times New Roman"/>
                <a:cs typeface="Times New Roman"/>
              </a:rPr>
              <a:t> – </a:t>
            </a:r>
            <a:r>
              <a:rPr lang="ru-RU" sz="2400" i="1" dirty="0">
                <a:latin typeface="Times New Roman"/>
                <a:ea typeface="Times New Roman"/>
                <a:cs typeface="Times New Roman"/>
              </a:rPr>
              <a:t>стимулирует умственную деятельность.</a:t>
            </a:r>
            <a:endParaRPr lang="ru-RU" sz="2400" dirty="0">
              <a:ea typeface="Times New Roman"/>
              <a:cs typeface="Times New Roman"/>
            </a:endParaRPr>
          </a:p>
          <a:p>
            <a:pPr algn="just">
              <a:lnSpc>
                <a:spcPct val="115000"/>
              </a:lnSpc>
              <a:spcAft>
                <a:spcPts val="0"/>
              </a:spcAft>
            </a:pPr>
            <a:r>
              <a:rPr lang="ru-RU" sz="2400" b="1" dirty="0">
                <a:latin typeface="Times New Roman"/>
                <a:ea typeface="Times New Roman"/>
                <a:cs typeface="Times New Roman"/>
              </a:rPr>
              <a:t>Зеленый</a:t>
            </a:r>
            <a:r>
              <a:rPr lang="ru-RU" sz="2400" dirty="0">
                <a:latin typeface="Times New Roman"/>
                <a:ea typeface="Times New Roman"/>
                <a:cs typeface="Times New Roman"/>
              </a:rPr>
              <a:t> – </a:t>
            </a:r>
            <a:r>
              <a:rPr lang="ru-RU" sz="2400" i="1" dirty="0">
                <a:latin typeface="Times New Roman"/>
                <a:ea typeface="Times New Roman"/>
                <a:cs typeface="Times New Roman"/>
              </a:rPr>
              <a:t>нежный, умиротворяющий спокойный.</a:t>
            </a:r>
            <a:endParaRPr lang="ru-RU" sz="2400" dirty="0">
              <a:ea typeface="Times New Roman"/>
              <a:cs typeface="Times New Roman"/>
            </a:endParaRPr>
          </a:p>
          <a:p>
            <a:pPr algn="just">
              <a:lnSpc>
                <a:spcPct val="115000"/>
              </a:lnSpc>
              <a:spcAft>
                <a:spcPts val="0"/>
              </a:spcAft>
            </a:pPr>
            <a:r>
              <a:rPr lang="ru-RU" sz="2400" b="1" dirty="0">
                <a:latin typeface="Times New Roman"/>
                <a:ea typeface="Times New Roman"/>
                <a:cs typeface="Times New Roman"/>
              </a:rPr>
              <a:t>Голубой</a:t>
            </a:r>
            <a:r>
              <a:rPr lang="ru-RU" sz="2400" dirty="0">
                <a:latin typeface="Times New Roman"/>
                <a:ea typeface="Times New Roman"/>
                <a:cs typeface="Times New Roman"/>
              </a:rPr>
              <a:t> – </a:t>
            </a:r>
            <a:r>
              <a:rPr lang="ru-RU" sz="2400" i="1" dirty="0">
                <a:latin typeface="Times New Roman"/>
                <a:ea typeface="Times New Roman"/>
                <a:cs typeface="Times New Roman"/>
              </a:rPr>
              <a:t>снижает кровяное давление, успокаивает.</a:t>
            </a:r>
            <a:endParaRPr lang="ru-RU" sz="2400" dirty="0">
              <a:ea typeface="Times New Roman"/>
              <a:cs typeface="Times New Roman"/>
            </a:endParaRPr>
          </a:p>
          <a:p>
            <a:pPr algn="just">
              <a:lnSpc>
                <a:spcPct val="115000"/>
              </a:lnSpc>
              <a:spcAft>
                <a:spcPts val="0"/>
              </a:spcAft>
            </a:pPr>
            <a:r>
              <a:rPr lang="ru-RU" sz="2400" b="1" dirty="0">
                <a:latin typeface="Times New Roman"/>
                <a:ea typeface="Times New Roman"/>
                <a:cs typeface="Times New Roman"/>
              </a:rPr>
              <a:t>Синий</a:t>
            </a:r>
            <a:r>
              <a:rPr lang="ru-RU" sz="2400" dirty="0">
                <a:latin typeface="Times New Roman"/>
                <a:ea typeface="Times New Roman"/>
                <a:cs typeface="Times New Roman"/>
              </a:rPr>
              <a:t> – </a:t>
            </a:r>
            <a:r>
              <a:rPr lang="ru-RU" sz="2400" i="1" dirty="0">
                <a:latin typeface="Times New Roman"/>
                <a:ea typeface="Times New Roman"/>
                <a:cs typeface="Times New Roman"/>
              </a:rPr>
              <a:t>обусловливает серьезность, строгость в поведении.</a:t>
            </a:r>
            <a:endParaRPr lang="ru-RU" sz="2400" dirty="0">
              <a:ea typeface="Times New Roman"/>
              <a:cs typeface="Times New Roman"/>
            </a:endParaRPr>
          </a:p>
          <a:p>
            <a:pPr algn="just">
              <a:lnSpc>
                <a:spcPct val="115000"/>
              </a:lnSpc>
              <a:spcAft>
                <a:spcPts val="0"/>
              </a:spcAft>
            </a:pPr>
            <a:r>
              <a:rPr lang="ru-RU" sz="2400" b="1" dirty="0">
                <a:latin typeface="Times New Roman"/>
                <a:ea typeface="Times New Roman"/>
                <a:cs typeface="Times New Roman"/>
              </a:rPr>
              <a:t>Фиолетовый</a:t>
            </a:r>
            <a:r>
              <a:rPr lang="ru-RU" sz="2400" dirty="0">
                <a:latin typeface="Times New Roman"/>
                <a:ea typeface="Times New Roman"/>
                <a:cs typeface="Times New Roman"/>
              </a:rPr>
              <a:t> – </a:t>
            </a:r>
            <a:r>
              <a:rPr lang="ru-RU" sz="2400" i="1" dirty="0">
                <a:latin typeface="Times New Roman"/>
                <a:ea typeface="Times New Roman"/>
                <a:cs typeface="Times New Roman"/>
              </a:rPr>
              <a:t>возбуждает деятельность сердца и легких, увеличивает сопротивляемость организма простудным заболеваниям.</a:t>
            </a:r>
            <a:endParaRPr lang="ru-RU" sz="2400" dirty="0">
              <a:ea typeface="Times New Roman"/>
              <a:cs typeface="Times New Roman"/>
            </a:endParaRPr>
          </a:p>
        </p:txBody>
      </p:sp>
      <p:sp>
        <p:nvSpPr>
          <p:cNvPr id="4" name="Заголовок 4"/>
          <p:cNvSpPr txBox="1">
            <a:spLocks/>
          </p:cNvSpPr>
          <p:nvPr/>
        </p:nvSpPr>
        <p:spPr>
          <a:xfrm>
            <a:off x="0" y="404664"/>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b="1" dirty="0"/>
              <a:t>ВОЗДЕЙСТВИЕ ЦВЕТА НА ЧЕЛОВЕКА</a:t>
            </a:r>
          </a:p>
        </p:txBody>
      </p:sp>
    </p:spTree>
    <p:extLst>
      <p:ext uri="{BB962C8B-B14F-4D97-AF65-F5344CB8AC3E}">
        <p14:creationId xmlns:p14="http://schemas.microsoft.com/office/powerpoint/2010/main" val="3546597122"/>
      </p:ext>
    </p:extLst>
  </p:cSld>
  <p:clrMapOvr>
    <a:masterClrMapping/>
  </p:clrMapOvr>
  <mc:AlternateContent xmlns:mc="http://schemas.openxmlformats.org/markup-compatibility/2006">
    <mc:Choice xmlns:p14="http://schemas.microsoft.com/office/powerpoint/2010/main" Requires="p14">
      <p:transition spd="slow" p14:dur="2000" advTm="1651"/>
    </mc:Choice>
    <mc:Fallback>
      <p:transition spd="slow" advTm="165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003" y="1301374"/>
            <a:ext cx="8136904" cy="4339650"/>
          </a:xfrm>
          <a:prstGeom prst="rect">
            <a:avLst/>
          </a:prstGeom>
        </p:spPr>
        <p:txBody>
          <a:bodyPr wrap="square">
            <a:spAutoFit/>
          </a:bodyPr>
          <a:lstStyle/>
          <a:p>
            <a:pPr algn="just">
              <a:lnSpc>
                <a:spcPct val="115000"/>
              </a:lnSpc>
              <a:spcAft>
                <a:spcPts val="0"/>
              </a:spcAft>
            </a:pPr>
            <a:r>
              <a:rPr lang="ru-RU" sz="2400" b="1" dirty="0" smtClean="0">
                <a:solidFill>
                  <a:srgbClr val="FF3300"/>
                </a:solidFill>
                <a:latin typeface="Times New Roman"/>
                <a:ea typeface="Times New Roman"/>
                <a:cs typeface="Times New Roman"/>
              </a:rPr>
              <a:t>Оранжевый</a:t>
            </a:r>
            <a:r>
              <a:rPr lang="ru-RU" sz="2400" dirty="0" smtClean="0">
                <a:latin typeface="Times New Roman"/>
                <a:ea typeface="Times New Roman"/>
                <a:cs typeface="Times New Roman"/>
              </a:rPr>
              <a:t> </a:t>
            </a:r>
            <a:r>
              <a:rPr lang="ru-RU" sz="2400" dirty="0">
                <a:latin typeface="Times New Roman"/>
                <a:ea typeface="Times New Roman"/>
                <a:cs typeface="Times New Roman"/>
              </a:rPr>
              <a:t>– </a:t>
            </a:r>
            <a:r>
              <a:rPr lang="ru-RU" sz="2400" i="1" dirty="0">
                <a:latin typeface="Times New Roman"/>
                <a:ea typeface="Times New Roman"/>
                <a:cs typeface="Times New Roman"/>
              </a:rPr>
              <a:t>вызывает легкое возбуждение, ускоряет кровообращение, способствует пищеварению.</a:t>
            </a:r>
            <a:endParaRPr lang="ru-RU" sz="2400" dirty="0">
              <a:ea typeface="Times New Roman"/>
              <a:cs typeface="Times New Roman"/>
            </a:endParaRPr>
          </a:p>
          <a:p>
            <a:pPr algn="just">
              <a:lnSpc>
                <a:spcPct val="115000"/>
              </a:lnSpc>
              <a:spcAft>
                <a:spcPts val="0"/>
              </a:spcAft>
            </a:pPr>
            <a:r>
              <a:rPr lang="ru-RU" sz="2400" b="1" dirty="0">
                <a:solidFill>
                  <a:srgbClr val="FFFF00"/>
                </a:solidFill>
                <a:latin typeface="Times New Roman"/>
                <a:ea typeface="Times New Roman"/>
                <a:cs typeface="Times New Roman"/>
              </a:rPr>
              <a:t>Желтый</a:t>
            </a:r>
            <a:r>
              <a:rPr lang="ru-RU" sz="2400" dirty="0">
                <a:latin typeface="Times New Roman"/>
                <a:ea typeface="Times New Roman"/>
                <a:cs typeface="Times New Roman"/>
              </a:rPr>
              <a:t> – </a:t>
            </a:r>
            <a:r>
              <a:rPr lang="ru-RU" sz="2400" i="1" dirty="0">
                <a:latin typeface="Times New Roman"/>
                <a:ea typeface="Times New Roman"/>
                <a:cs typeface="Times New Roman"/>
              </a:rPr>
              <a:t>стимулирует умственную деятельность.</a:t>
            </a:r>
            <a:endParaRPr lang="ru-RU" sz="2400" dirty="0">
              <a:ea typeface="Times New Roman"/>
              <a:cs typeface="Times New Roman"/>
            </a:endParaRPr>
          </a:p>
          <a:p>
            <a:pPr algn="just">
              <a:lnSpc>
                <a:spcPct val="115000"/>
              </a:lnSpc>
              <a:spcAft>
                <a:spcPts val="0"/>
              </a:spcAft>
            </a:pPr>
            <a:r>
              <a:rPr lang="ru-RU" sz="2400" b="1" dirty="0">
                <a:solidFill>
                  <a:srgbClr val="00B050"/>
                </a:solidFill>
                <a:latin typeface="Times New Roman"/>
                <a:ea typeface="Times New Roman"/>
                <a:cs typeface="Times New Roman"/>
              </a:rPr>
              <a:t>Зеленый</a:t>
            </a:r>
            <a:r>
              <a:rPr lang="ru-RU" sz="2400" dirty="0">
                <a:latin typeface="Times New Roman"/>
                <a:ea typeface="Times New Roman"/>
                <a:cs typeface="Times New Roman"/>
              </a:rPr>
              <a:t> – </a:t>
            </a:r>
            <a:r>
              <a:rPr lang="ru-RU" sz="2400" i="1" dirty="0">
                <a:latin typeface="Times New Roman"/>
                <a:ea typeface="Times New Roman"/>
                <a:cs typeface="Times New Roman"/>
              </a:rPr>
              <a:t>нежный, умиротворяющий спокойный.</a:t>
            </a:r>
            <a:endParaRPr lang="ru-RU" sz="2400" dirty="0">
              <a:ea typeface="Times New Roman"/>
              <a:cs typeface="Times New Roman"/>
            </a:endParaRPr>
          </a:p>
          <a:p>
            <a:pPr algn="just">
              <a:lnSpc>
                <a:spcPct val="115000"/>
              </a:lnSpc>
              <a:spcAft>
                <a:spcPts val="0"/>
              </a:spcAft>
            </a:pPr>
            <a:r>
              <a:rPr lang="ru-RU" sz="2400" b="1" dirty="0">
                <a:solidFill>
                  <a:srgbClr val="00B0F0"/>
                </a:solidFill>
                <a:latin typeface="Times New Roman"/>
                <a:ea typeface="Times New Roman"/>
                <a:cs typeface="Times New Roman"/>
              </a:rPr>
              <a:t>Голубой</a:t>
            </a:r>
            <a:r>
              <a:rPr lang="ru-RU" sz="2400" dirty="0">
                <a:latin typeface="Times New Roman"/>
                <a:ea typeface="Times New Roman"/>
                <a:cs typeface="Times New Roman"/>
              </a:rPr>
              <a:t> – </a:t>
            </a:r>
            <a:r>
              <a:rPr lang="ru-RU" sz="2400" i="1" dirty="0">
                <a:latin typeface="Times New Roman"/>
                <a:ea typeface="Times New Roman"/>
                <a:cs typeface="Times New Roman"/>
              </a:rPr>
              <a:t>снижает кровяное давление, успокаивает.</a:t>
            </a:r>
            <a:endParaRPr lang="ru-RU" sz="2400" dirty="0">
              <a:ea typeface="Times New Roman"/>
              <a:cs typeface="Times New Roman"/>
            </a:endParaRPr>
          </a:p>
          <a:p>
            <a:pPr algn="just">
              <a:lnSpc>
                <a:spcPct val="115000"/>
              </a:lnSpc>
              <a:spcAft>
                <a:spcPts val="0"/>
              </a:spcAft>
            </a:pPr>
            <a:r>
              <a:rPr lang="ru-RU" sz="2400" b="1" dirty="0">
                <a:solidFill>
                  <a:srgbClr val="0070C0"/>
                </a:solidFill>
                <a:latin typeface="Times New Roman"/>
                <a:ea typeface="Times New Roman"/>
                <a:cs typeface="Times New Roman"/>
              </a:rPr>
              <a:t>Синий</a:t>
            </a:r>
            <a:r>
              <a:rPr lang="ru-RU" sz="2400" dirty="0">
                <a:latin typeface="Times New Roman"/>
                <a:ea typeface="Times New Roman"/>
                <a:cs typeface="Times New Roman"/>
              </a:rPr>
              <a:t> – </a:t>
            </a:r>
            <a:r>
              <a:rPr lang="ru-RU" sz="2400" i="1" dirty="0">
                <a:latin typeface="Times New Roman"/>
                <a:ea typeface="Times New Roman"/>
                <a:cs typeface="Times New Roman"/>
              </a:rPr>
              <a:t>обусловливает серьезность, строгость в поведении.</a:t>
            </a:r>
            <a:endParaRPr lang="ru-RU" sz="2400" dirty="0">
              <a:ea typeface="Times New Roman"/>
              <a:cs typeface="Times New Roman"/>
            </a:endParaRPr>
          </a:p>
          <a:p>
            <a:pPr algn="just">
              <a:lnSpc>
                <a:spcPct val="115000"/>
              </a:lnSpc>
              <a:spcAft>
                <a:spcPts val="0"/>
              </a:spcAft>
            </a:pPr>
            <a:r>
              <a:rPr lang="ru-RU" sz="2400" b="1" dirty="0">
                <a:solidFill>
                  <a:srgbClr val="7030A0"/>
                </a:solidFill>
                <a:latin typeface="Times New Roman"/>
                <a:ea typeface="Times New Roman"/>
                <a:cs typeface="Times New Roman"/>
              </a:rPr>
              <a:t>Фиолетовый</a:t>
            </a:r>
            <a:r>
              <a:rPr lang="ru-RU" sz="2400" dirty="0">
                <a:latin typeface="Times New Roman"/>
                <a:ea typeface="Times New Roman"/>
                <a:cs typeface="Times New Roman"/>
              </a:rPr>
              <a:t> – </a:t>
            </a:r>
            <a:r>
              <a:rPr lang="ru-RU" sz="2400" i="1" dirty="0">
                <a:latin typeface="Times New Roman"/>
                <a:ea typeface="Times New Roman"/>
                <a:cs typeface="Times New Roman"/>
              </a:rPr>
              <a:t>возбуждает деятельность сердца и легких, увеличивает сопротивляемость организма простудным заболеваниям.</a:t>
            </a:r>
            <a:endParaRPr lang="ru-RU" sz="2400" dirty="0">
              <a:ea typeface="Times New Roman"/>
              <a:cs typeface="Times New Roman"/>
            </a:endParaRPr>
          </a:p>
        </p:txBody>
      </p:sp>
      <p:sp>
        <p:nvSpPr>
          <p:cNvPr id="4" name="Заголовок 4"/>
          <p:cNvSpPr txBox="1">
            <a:spLocks/>
          </p:cNvSpPr>
          <p:nvPr/>
        </p:nvSpPr>
        <p:spPr>
          <a:xfrm>
            <a:off x="0" y="404664"/>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b="1" dirty="0">
                <a:solidFill>
                  <a:srgbClr val="C00000"/>
                </a:solidFill>
              </a:rPr>
              <a:t>ВОЗДЕЙСТВИЕ ЦВЕТА НА ЧЕЛОВЕКА</a:t>
            </a:r>
          </a:p>
        </p:txBody>
      </p:sp>
    </p:spTree>
    <p:extLst>
      <p:ext uri="{BB962C8B-B14F-4D97-AF65-F5344CB8AC3E}">
        <p14:creationId xmlns:p14="http://schemas.microsoft.com/office/powerpoint/2010/main" val="3590839490"/>
      </p:ext>
    </p:extLst>
  </p:cSld>
  <p:clrMapOvr>
    <a:masterClrMapping/>
  </p:clrMapOvr>
  <mc:AlternateContent xmlns:mc="http://schemas.openxmlformats.org/markup-compatibility/2006">
    <mc:Choice xmlns:p14="http://schemas.microsoft.com/office/powerpoint/2010/main" Requires="p14">
      <p:transition spd="slow" p14:dur="2000" advTm="4678"/>
    </mc:Choice>
    <mc:Fallback>
      <p:transition spd="slow" advTm="467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6974" y="1243786"/>
            <a:ext cx="8424936" cy="3139321"/>
          </a:xfrm>
          <a:prstGeom prst="rect">
            <a:avLst/>
          </a:prstGeom>
        </p:spPr>
        <p:txBody>
          <a:bodyPr wrap="square">
            <a:spAutoFit/>
          </a:bodyPr>
          <a:lstStyle/>
          <a:p>
            <a:pPr marL="685800" marR="339725" algn="just">
              <a:spcAft>
                <a:spcPts val="0"/>
              </a:spcAft>
            </a:pPr>
            <a:r>
              <a:rPr lang="ru-RU" dirty="0">
                <a:latin typeface="Times New Roman"/>
                <a:ea typeface="Times New Roman"/>
              </a:rPr>
              <a:t>Имеется </a:t>
            </a:r>
            <a:r>
              <a:rPr lang="ru-RU" dirty="0">
                <a:latin typeface="Times New Roman"/>
                <a:ea typeface="Times New Roman"/>
              </a:rPr>
              <a:t>много возможностей форматирования символов. Можно менять </a:t>
            </a:r>
            <a:r>
              <a:rPr lang="ru-RU" dirty="0">
                <a:latin typeface="Times New Roman"/>
                <a:ea typeface="Times New Roman"/>
              </a:rPr>
              <a:t>шрифт (</a:t>
            </a:r>
            <a:r>
              <a:rPr lang="ru-RU" dirty="0" err="1">
                <a:latin typeface="Times New Roman"/>
                <a:ea typeface="Times New Roman"/>
              </a:rPr>
              <a:t>Arial</a:t>
            </a:r>
            <a:r>
              <a:rPr lang="ru-RU" dirty="0">
                <a:latin typeface="Times New Roman"/>
                <a:ea typeface="Times New Roman"/>
              </a:rPr>
              <a:t>) и </a:t>
            </a:r>
            <a:r>
              <a:rPr lang="ru-RU" dirty="0" smtClean="0">
                <a:latin typeface="Times New Roman"/>
                <a:ea typeface="Times New Roman"/>
              </a:rPr>
              <a:t>размер (</a:t>
            </a:r>
            <a:r>
              <a:rPr lang="ru-RU" dirty="0">
                <a:latin typeface="Times New Roman"/>
                <a:ea typeface="Times New Roman"/>
              </a:rPr>
              <a:t>20) </a:t>
            </a:r>
            <a:r>
              <a:rPr lang="ru-RU" dirty="0" smtClean="0">
                <a:latin typeface="Times New Roman"/>
                <a:ea typeface="Times New Roman"/>
              </a:rPr>
              <a:t>шрифта (</a:t>
            </a:r>
            <a:r>
              <a:rPr lang="ru-RU" dirty="0">
                <a:latin typeface="Times New Roman"/>
                <a:ea typeface="Times New Roman"/>
              </a:rPr>
              <a:t>24), можно менять начертание шрифта, например, использовать полужирное начертание, курсив или полужирный курсив. </a:t>
            </a:r>
            <a:r>
              <a:rPr lang="ru-RU" dirty="0">
                <a:latin typeface="Times New Roman"/>
                <a:ea typeface="Times New Roman"/>
              </a:rPr>
              <a:t>Имеются дополнительные возможности, такие как одинарное подчеркивание, подчеркивание только слов, двойное подчеркивание, пунктирное подчеркивание. </a:t>
            </a:r>
            <a:r>
              <a:rPr lang="ru-RU" dirty="0">
                <a:latin typeface="Times New Roman"/>
                <a:ea typeface="Times New Roman"/>
              </a:rPr>
              <a:t>Текст можно также зачеркнуть, сделать верхним или нижним индексом, сместить вверх или вниз, написать </a:t>
            </a:r>
            <a:r>
              <a:rPr lang="ru-RU" dirty="0" smtClean="0">
                <a:latin typeface="Times New Roman"/>
                <a:ea typeface="Times New Roman"/>
              </a:rPr>
              <a:t>малыми прописными буквами </a:t>
            </a:r>
            <a:r>
              <a:rPr lang="ru-RU" dirty="0">
                <a:latin typeface="Times New Roman"/>
                <a:ea typeface="Times New Roman"/>
              </a:rPr>
              <a:t>или просто прописными буквами. </a:t>
            </a:r>
            <a:r>
              <a:rPr lang="ru-RU" dirty="0">
                <a:latin typeface="Times New Roman"/>
                <a:ea typeface="Times New Roman"/>
              </a:rPr>
              <a:t>Текст может быть уплотненным (на1,4 </a:t>
            </a:r>
            <a:r>
              <a:rPr lang="ru-RU" dirty="0" err="1">
                <a:latin typeface="Times New Roman"/>
                <a:ea typeface="Times New Roman"/>
              </a:rPr>
              <a:t>пт</a:t>
            </a:r>
            <a:r>
              <a:rPr lang="ru-RU" dirty="0">
                <a:latin typeface="Times New Roman"/>
                <a:ea typeface="Times New Roman"/>
              </a:rPr>
              <a:t>) или разреженным (на 1,8 </a:t>
            </a:r>
            <a:r>
              <a:rPr lang="ru-RU" dirty="0" err="1">
                <a:latin typeface="Times New Roman"/>
                <a:ea typeface="Times New Roman"/>
              </a:rPr>
              <a:t>пт</a:t>
            </a:r>
            <a:r>
              <a:rPr lang="ru-RU" dirty="0">
                <a:latin typeface="Times New Roman"/>
                <a:ea typeface="Times New Roman"/>
              </a:rPr>
              <a:t>). Цвет шрифта может быть различным, например, красным. Текст может быть скрытым, т.е. не выводиться на печать и экран.</a:t>
            </a:r>
          </a:p>
        </p:txBody>
      </p:sp>
      <p:sp>
        <p:nvSpPr>
          <p:cNvPr id="5" name="Заголовок 4"/>
          <p:cNvSpPr txBox="1">
            <a:spLocks/>
          </p:cNvSpPr>
          <p:nvPr/>
        </p:nvSpPr>
        <p:spPr>
          <a:xfrm>
            <a:off x="6005" y="240630"/>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smtClean="0">
                <a:latin typeface="Times New Roman"/>
                <a:ea typeface="Times New Roman"/>
              </a:rPr>
              <a:t>Форматирование </a:t>
            </a:r>
            <a:r>
              <a:rPr lang="ru-RU" sz="4000" dirty="0">
                <a:latin typeface="Times New Roman"/>
                <a:ea typeface="Times New Roman"/>
              </a:rPr>
              <a:t>символов</a:t>
            </a:r>
            <a:endParaRPr lang="ru-RU" sz="4000" dirty="0"/>
          </a:p>
        </p:txBody>
      </p:sp>
    </p:spTree>
    <p:extLst>
      <p:ext uri="{BB962C8B-B14F-4D97-AF65-F5344CB8AC3E}">
        <p14:creationId xmlns:p14="http://schemas.microsoft.com/office/powerpoint/2010/main" val="397071740"/>
      </p:ext>
    </p:extLst>
  </p:cSld>
  <p:clrMapOvr>
    <a:masterClrMapping/>
  </p:clrMapOvr>
  <mc:AlternateContent xmlns:mc="http://schemas.openxmlformats.org/markup-compatibility/2006">
    <mc:Choice xmlns:p14="http://schemas.microsoft.com/office/powerpoint/2010/main" Requires="p14">
      <p:transition spd="slow" p14:dur="2000" advTm="3533"/>
    </mc:Choice>
    <mc:Fallback>
      <p:transition spd="slow" advTm="35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6974" y="1243786"/>
            <a:ext cx="8424936" cy="3693319"/>
          </a:xfrm>
          <a:prstGeom prst="rect">
            <a:avLst/>
          </a:prstGeom>
        </p:spPr>
        <p:txBody>
          <a:bodyPr wrap="square">
            <a:spAutoFit/>
          </a:bodyPr>
          <a:lstStyle/>
          <a:p>
            <a:pPr marL="685800" marR="339725" algn="just">
              <a:spcAft>
                <a:spcPts val="0"/>
              </a:spcAft>
            </a:pPr>
            <a:r>
              <a:rPr lang="ru-RU" dirty="0">
                <a:latin typeface="Times New Roman"/>
                <a:ea typeface="Times New Roman"/>
              </a:rPr>
              <a:t>Имеется много возможностей форматирования символов. Можно менять </a:t>
            </a:r>
            <a:r>
              <a:rPr lang="ru-RU" dirty="0" smtClean="0">
                <a:latin typeface="Arial" pitchFamily="34" charset="0"/>
                <a:ea typeface="Times New Roman"/>
                <a:cs typeface="Arial" pitchFamily="34" charset="0"/>
              </a:rPr>
              <a:t>шрифт (</a:t>
            </a:r>
            <a:r>
              <a:rPr lang="ru-RU" dirty="0" err="1">
                <a:latin typeface="Arial" pitchFamily="34" charset="0"/>
                <a:ea typeface="Times New Roman"/>
                <a:cs typeface="Arial" pitchFamily="34" charset="0"/>
              </a:rPr>
              <a:t>Arial</a:t>
            </a:r>
            <a:r>
              <a:rPr lang="ru-RU" dirty="0">
                <a:latin typeface="Arial" pitchFamily="34" charset="0"/>
                <a:ea typeface="Times New Roman"/>
                <a:cs typeface="Arial" pitchFamily="34" charset="0"/>
              </a:rPr>
              <a:t>)</a:t>
            </a:r>
            <a:r>
              <a:rPr lang="ru-RU" dirty="0">
                <a:latin typeface="Times New Roman"/>
                <a:ea typeface="Times New Roman"/>
              </a:rPr>
              <a:t> и </a:t>
            </a:r>
            <a:r>
              <a:rPr lang="ru-RU" sz="3200" dirty="0" smtClean="0">
                <a:latin typeface="Arial"/>
                <a:ea typeface="Times New Roman"/>
              </a:rPr>
              <a:t>размер </a:t>
            </a:r>
            <a:r>
              <a:rPr lang="ru-RU" dirty="0" smtClean="0">
                <a:latin typeface="Times New Roman"/>
                <a:ea typeface="Times New Roman"/>
              </a:rPr>
              <a:t>(</a:t>
            </a:r>
            <a:r>
              <a:rPr lang="ru-RU" dirty="0">
                <a:latin typeface="Times New Roman"/>
                <a:ea typeface="Times New Roman"/>
              </a:rPr>
              <a:t>20) </a:t>
            </a:r>
            <a:r>
              <a:rPr lang="ru-RU" sz="3600" dirty="0" smtClean="0">
                <a:latin typeface="Arial"/>
                <a:ea typeface="Times New Roman"/>
              </a:rPr>
              <a:t>шрифта </a:t>
            </a:r>
            <a:r>
              <a:rPr lang="ru-RU" dirty="0" smtClean="0">
                <a:latin typeface="Times New Roman"/>
                <a:ea typeface="Times New Roman"/>
              </a:rPr>
              <a:t>(</a:t>
            </a:r>
            <a:r>
              <a:rPr lang="ru-RU" dirty="0">
                <a:latin typeface="Times New Roman"/>
                <a:ea typeface="Times New Roman"/>
              </a:rPr>
              <a:t>24), можно менять начертание шрифта, например, использовать </a:t>
            </a:r>
            <a:r>
              <a:rPr lang="ru-RU" b="1" dirty="0">
                <a:latin typeface="Times New Roman"/>
                <a:ea typeface="Times New Roman"/>
              </a:rPr>
              <a:t>полужирное начертание</a:t>
            </a:r>
            <a:r>
              <a:rPr lang="ru-RU" dirty="0">
                <a:latin typeface="Times New Roman"/>
                <a:ea typeface="Times New Roman"/>
              </a:rPr>
              <a:t>, </a:t>
            </a:r>
            <a:r>
              <a:rPr lang="ru-RU" i="1" dirty="0">
                <a:latin typeface="Times New Roman"/>
                <a:ea typeface="Times New Roman"/>
              </a:rPr>
              <a:t>курсив</a:t>
            </a:r>
            <a:r>
              <a:rPr lang="ru-RU" dirty="0">
                <a:latin typeface="Times New Roman"/>
                <a:ea typeface="Times New Roman"/>
              </a:rPr>
              <a:t> или </a:t>
            </a:r>
            <a:r>
              <a:rPr lang="ru-RU" b="1" i="1" dirty="0">
                <a:latin typeface="Times New Roman"/>
                <a:ea typeface="Times New Roman"/>
              </a:rPr>
              <a:t>полужирный курсив</a:t>
            </a:r>
            <a:r>
              <a:rPr lang="ru-RU" dirty="0">
                <a:latin typeface="Times New Roman"/>
                <a:ea typeface="Times New Roman"/>
              </a:rPr>
              <a:t>. Имеются дополнительные возможности, такие как </a:t>
            </a:r>
            <a:r>
              <a:rPr lang="ru-RU" u="sng" dirty="0">
                <a:latin typeface="Times New Roman"/>
                <a:ea typeface="Times New Roman"/>
              </a:rPr>
              <a:t>одинарное подчеркивание</a:t>
            </a:r>
            <a:r>
              <a:rPr lang="ru-RU" dirty="0">
                <a:latin typeface="Times New Roman"/>
                <a:ea typeface="Times New Roman"/>
              </a:rPr>
              <a:t>, </a:t>
            </a:r>
            <a:r>
              <a:rPr lang="ru-RU" u="sng" dirty="0">
                <a:latin typeface="Times New Roman"/>
                <a:ea typeface="Times New Roman"/>
              </a:rPr>
              <a:t>подчеркивание</a:t>
            </a:r>
            <a:r>
              <a:rPr lang="ru-RU" dirty="0">
                <a:latin typeface="Times New Roman"/>
                <a:ea typeface="Times New Roman"/>
              </a:rPr>
              <a:t> </a:t>
            </a:r>
            <a:r>
              <a:rPr lang="ru-RU" u="sng" dirty="0">
                <a:latin typeface="Times New Roman"/>
                <a:ea typeface="Times New Roman"/>
              </a:rPr>
              <a:t>только слов</a:t>
            </a:r>
            <a:r>
              <a:rPr lang="ru-RU" dirty="0">
                <a:latin typeface="Times New Roman"/>
                <a:ea typeface="Times New Roman"/>
              </a:rPr>
              <a:t>, </a:t>
            </a:r>
            <a:r>
              <a:rPr lang="ru-RU" u="dbl" dirty="0">
                <a:latin typeface="Times New Roman"/>
                <a:ea typeface="Times New Roman"/>
              </a:rPr>
              <a:t>двойное подчеркивание</a:t>
            </a:r>
            <a:r>
              <a:rPr lang="ru-RU" dirty="0">
                <a:latin typeface="Times New Roman"/>
                <a:ea typeface="Times New Roman"/>
              </a:rPr>
              <a:t>, </a:t>
            </a:r>
            <a:r>
              <a:rPr lang="ru-RU" u="dotted" dirty="0">
                <a:latin typeface="Times New Roman"/>
                <a:ea typeface="Times New Roman"/>
              </a:rPr>
              <a:t>пунктирное подчеркивание</a:t>
            </a:r>
            <a:r>
              <a:rPr lang="ru-RU" dirty="0">
                <a:latin typeface="Times New Roman"/>
                <a:ea typeface="Times New Roman"/>
              </a:rPr>
              <a:t>. Текст можно также </a:t>
            </a:r>
            <a:r>
              <a:rPr lang="ru-RU" strike="sngStrike" dirty="0">
                <a:latin typeface="Times New Roman"/>
                <a:ea typeface="Times New Roman"/>
              </a:rPr>
              <a:t>зачеркнуть</a:t>
            </a:r>
            <a:r>
              <a:rPr lang="ru-RU" dirty="0">
                <a:latin typeface="Times New Roman"/>
                <a:ea typeface="Times New Roman"/>
              </a:rPr>
              <a:t>, сделать </a:t>
            </a:r>
            <a:r>
              <a:rPr lang="ru-RU" baseline="30000" dirty="0">
                <a:latin typeface="Times New Roman"/>
                <a:ea typeface="Times New Roman"/>
              </a:rPr>
              <a:t>верхним</a:t>
            </a:r>
            <a:r>
              <a:rPr lang="ru-RU" dirty="0">
                <a:latin typeface="Times New Roman"/>
                <a:ea typeface="Times New Roman"/>
              </a:rPr>
              <a:t> или </a:t>
            </a:r>
            <a:r>
              <a:rPr lang="ru-RU" baseline="-25000" dirty="0">
                <a:latin typeface="Times New Roman"/>
                <a:ea typeface="Times New Roman"/>
              </a:rPr>
              <a:t>нижним</a:t>
            </a:r>
            <a:r>
              <a:rPr lang="ru-RU" dirty="0">
                <a:latin typeface="Times New Roman"/>
                <a:ea typeface="Times New Roman"/>
              </a:rPr>
              <a:t> индексом, сместить вверх или вниз, написать </a:t>
            </a:r>
            <a:r>
              <a:rPr lang="ru-RU" cap="small" dirty="0">
                <a:latin typeface="Times New Roman"/>
                <a:ea typeface="Times New Roman"/>
              </a:rPr>
              <a:t>Малыми Прописными Буквами</a:t>
            </a:r>
            <a:r>
              <a:rPr lang="ru-RU" dirty="0">
                <a:latin typeface="Times New Roman"/>
                <a:ea typeface="Times New Roman"/>
              </a:rPr>
              <a:t> или просто </a:t>
            </a:r>
            <a:r>
              <a:rPr lang="ru-RU" cap="all" dirty="0">
                <a:latin typeface="Times New Roman"/>
                <a:ea typeface="Times New Roman"/>
              </a:rPr>
              <a:t>прописными буквами</a:t>
            </a:r>
            <a:r>
              <a:rPr lang="ru-RU" dirty="0">
                <a:latin typeface="Times New Roman"/>
                <a:ea typeface="Times New Roman"/>
              </a:rPr>
              <a:t>. Текст может быть </a:t>
            </a:r>
            <a:r>
              <a:rPr lang="ru-RU" spc="-140" dirty="0">
                <a:latin typeface="Times New Roman"/>
                <a:ea typeface="Times New Roman"/>
              </a:rPr>
              <a:t>уплотненным</a:t>
            </a:r>
            <a:r>
              <a:rPr lang="ru-RU" dirty="0">
                <a:latin typeface="Times New Roman"/>
                <a:ea typeface="Times New Roman"/>
              </a:rPr>
              <a:t> (на1,4 </a:t>
            </a:r>
            <a:r>
              <a:rPr lang="ru-RU" dirty="0" err="1">
                <a:latin typeface="Times New Roman"/>
                <a:ea typeface="Times New Roman"/>
              </a:rPr>
              <a:t>пт</a:t>
            </a:r>
            <a:r>
              <a:rPr lang="ru-RU" dirty="0">
                <a:latin typeface="Times New Roman"/>
                <a:ea typeface="Times New Roman"/>
              </a:rPr>
              <a:t>) или </a:t>
            </a:r>
            <a:r>
              <a:rPr lang="ru-RU" spc="180" dirty="0">
                <a:latin typeface="Times New Roman"/>
                <a:ea typeface="Times New Roman"/>
              </a:rPr>
              <a:t>разреженным</a:t>
            </a:r>
            <a:r>
              <a:rPr lang="ru-RU" dirty="0">
                <a:latin typeface="Times New Roman"/>
                <a:ea typeface="Times New Roman"/>
              </a:rPr>
              <a:t> (на 1,8 </a:t>
            </a:r>
            <a:r>
              <a:rPr lang="ru-RU" dirty="0" err="1">
                <a:latin typeface="Times New Roman"/>
                <a:ea typeface="Times New Roman"/>
              </a:rPr>
              <a:t>пт</a:t>
            </a:r>
            <a:r>
              <a:rPr lang="ru-RU" dirty="0">
                <a:latin typeface="Times New Roman"/>
                <a:ea typeface="Times New Roman"/>
              </a:rPr>
              <a:t>). Цвет шрифта может быть различным, например, </a:t>
            </a:r>
            <a:r>
              <a:rPr lang="ru-RU" b="1" dirty="0">
                <a:solidFill>
                  <a:srgbClr val="FF0000"/>
                </a:solidFill>
                <a:latin typeface="Times New Roman"/>
                <a:ea typeface="Times New Roman"/>
              </a:rPr>
              <a:t>красным</a:t>
            </a:r>
            <a:r>
              <a:rPr lang="ru-RU" dirty="0">
                <a:latin typeface="Times New Roman"/>
                <a:ea typeface="Times New Roman"/>
              </a:rPr>
              <a:t>. Текст может быть скрытым, т.е. не выводиться на печать и экран.</a:t>
            </a:r>
            <a:endParaRPr lang="ru-RU" dirty="0">
              <a:effectLst/>
              <a:latin typeface="Times New Roman"/>
              <a:ea typeface="Times New Roman"/>
            </a:endParaRPr>
          </a:p>
        </p:txBody>
      </p:sp>
      <p:sp>
        <p:nvSpPr>
          <p:cNvPr id="5" name="Заголовок 4"/>
          <p:cNvSpPr txBox="1">
            <a:spLocks/>
          </p:cNvSpPr>
          <p:nvPr/>
        </p:nvSpPr>
        <p:spPr>
          <a:xfrm>
            <a:off x="6005" y="240630"/>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smtClean="0">
                <a:latin typeface="Times New Roman"/>
                <a:ea typeface="Times New Roman"/>
              </a:rPr>
              <a:t>Форматирование </a:t>
            </a:r>
            <a:r>
              <a:rPr lang="ru-RU" sz="4000" dirty="0">
                <a:latin typeface="Times New Roman"/>
                <a:ea typeface="Times New Roman"/>
              </a:rPr>
              <a:t>символов</a:t>
            </a:r>
            <a:endParaRPr lang="ru-RU" sz="4000" dirty="0"/>
          </a:p>
        </p:txBody>
      </p:sp>
    </p:spTree>
    <p:extLst>
      <p:ext uri="{BB962C8B-B14F-4D97-AF65-F5344CB8AC3E}">
        <p14:creationId xmlns:p14="http://schemas.microsoft.com/office/powerpoint/2010/main" val="4037106173"/>
      </p:ext>
    </p:extLst>
  </p:cSld>
  <p:clrMapOvr>
    <a:masterClrMapping/>
  </p:clrMapOvr>
  <mc:AlternateContent xmlns:mc="http://schemas.openxmlformats.org/markup-compatibility/2006">
    <mc:Choice xmlns:p14="http://schemas.microsoft.com/office/powerpoint/2010/main" Requires="p14">
      <p:transition spd="slow" p14:dur="2000" advTm="4613"/>
    </mc:Choice>
    <mc:Fallback>
      <p:transition spd="slow" advTm="461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4"/>
          <p:cNvSpPr txBox="1">
            <a:spLocks/>
          </p:cNvSpPr>
          <p:nvPr/>
        </p:nvSpPr>
        <p:spPr>
          <a:xfrm>
            <a:off x="6005" y="0"/>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smtClean="0"/>
              <a:t>Программное </a:t>
            </a:r>
            <a:r>
              <a:rPr lang="ru-RU" sz="4000" dirty="0"/>
              <a:t>обеспечение</a:t>
            </a:r>
            <a:endParaRPr lang="ru-RU" sz="4000" dirty="0"/>
          </a:p>
        </p:txBody>
      </p:sp>
      <p:sp>
        <p:nvSpPr>
          <p:cNvPr id="4" name="Прямоугольник 3"/>
          <p:cNvSpPr/>
          <p:nvPr/>
        </p:nvSpPr>
        <p:spPr>
          <a:xfrm>
            <a:off x="761581" y="1156050"/>
            <a:ext cx="7632848" cy="4524315"/>
          </a:xfrm>
          <a:prstGeom prst="rect">
            <a:avLst/>
          </a:prstGeom>
        </p:spPr>
        <p:txBody>
          <a:bodyPr wrap="square">
            <a:spAutoFit/>
          </a:bodyPr>
          <a:lstStyle/>
          <a:p>
            <a:r>
              <a:rPr lang="ru-RU" sz="2400" dirty="0">
                <a:latin typeface="Times New Roman" pitchFamily="18" charset="0"/>
                <a:cs typeface="Times New Roman" pitchFamily="18" charset="0"/>
              </a:rPr>
              <a:t>Системное программное обеспечение Операционные системы </a:t>
            </a:r>
            <a:r>
              <a:rPr lang="en-US" sz="2400" dirty="0">
                <a:latin typeface="Times New Roman" pitchFamily="18" charset="0"/>
                <a:cs typeface="Times New Roman" pitchFamily="18" charset="0"/>
              </a:rPr>
              <a:t>Windows Linux Mac OC </a:t>
            </a:r>
            <a:r>
              <a:rPr lang="ru-RU" sz="2400" dirty="0">
                <a:latin typeface="Times New Roman" pitchFamily="18" charset="0"/>
                <a:cs typeface="Times New Roman" pitchFamily="18" charset="0"/>
              </a:rPr>
              <a:t>Сервисные программы </a:t>
            </a:r>
            <a:r>
              <a:rPr lang="ru-RU" sz="2400" dirty="0" err="1">
                <a:latin typeface="Times New Roman" pitchFamily="18" charset="0"/>
                <a:cs typeface="Times New Roman" pitchFamily="18" charset="0"/>
              </a:rPr>
              <a:t>Программы</a:t>
            </a:r>
            <a:r>
              <a:rPr lang="ru-RU" sz="2400" dirty="0">
                <a:latin typeface="Times New Roman" pitchFamily="18" charset="0"/>
                <a:cs typeface="Times New Roman" pitchFamily="18" charset="0"/>
              </a:rPr>
              <a:t> обслуживания дисков Архиваторы Антивирусные программы Коммуникационные программы Прикладное программное обеспечение Приложения общего назначения Текстовые редакторы </a:t>
            </a:r>
            <a:r>
              <a:rPr lang="en-US" sz="2400" dirty="0">
                <a:latin typeface="Times New Roman" pitchFamily="18" charset="0"/>
                <a:cs typeface="Times New Roman" pitchFamily="18" charset="0"/>
              </a:rPr>
              <a:t>Word Writer </a:t>
            </a:r>
            <a:r>
              <a:rPr lang="ru-RU" sz="2400" dirty="0">
                <a:latin typeface="Times New Roman" pitchFamily="18" charset="0"/>
                <a:cs typeface="Times New Roman" pitchFamily="18" charset="0"/>
              </a:rPr>
              <a:t>Электронные таблицы Графические редакторы </a:t>
            </a:r>
            <a:r>
              <a:rPr lang="en-US" sz="2400" dirty="0">
                <a:latin typeface="Times New Roman" pitchFamily="18" charset="0"/>
                <a:cs typeface="Times New Roman" pitchFamily="18" charset="0"/>
              </a:rPr>
              <a:t>Paint Gimp </a:t>
            </a:r>
            <a:r>
              <a:rPr lang="ru-RU" sz="2400" dirty="0">
                <a:latin typeface="Times New Roman" pitchFamily="18" charset="0"/>
                <a:cs typeface="Times New Roman" pitchFamily="18" charset="0"/>
              </a:rPr>
              <a:t>Редакторы презентаций Приложения специального назначения Издательские системы Бухгалтерские программы Математические пакеты Геоинформационные системы </a:t>
            </a:r>
            <a:r>
              <a:rPr lang="ru-RU" sz="2400" dirty="0" err="1">
                <a:latin typeface="Times New Roman" pitchFamily="18" charset="0"/>
                <a:cs typeface="Times New Roman" pitchFamily="18" charset="0"/>
              </a:rPr>
              <a:t>Системы</a:t>
            </a:r>
            <a:r>
              <a:rPr lang="ru-RU" sz="2400" dirty="0">
                <a:latin typeface="Times New Roman" pitchFamily="18" charset="0"/>
                <a:cs typeface="Times New Roman" pitchFamily="18" charset="0"/>
              </a:rPr>
              <a:t> программирования Лого Паскаль</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15357097"/>
      </p:ext>
    </p:extLst>
  </p:cSld>
  <p:clrMapOvr>
    <a:masterClrMapping/>
  </p:clrMapOvr>
  <mc:AlternateContent xmlns:mc="http://schemas.openxmlformats.org/markup-compatibility/2006">
    <mc:Choice xmlns:p14="http://schemas.microsoft.com/office/powerpoint/2010/main" Requires="p14">
      <p:transition spd="slow" p14:dur="2000" advTm="3070"/>
    </mc:Choice>
    <mc:Fallback>
      <p:transition spd="slow" advTm="30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84" t="22065" r="31471" b="8428"/>
          <a:stretch/>
        </p:blipFill>
        <p:spPr bwMode="auto">
          <a:xfrm>
            <a:off x="2051720" y="681331"/>
            <a:ext cx="6840760" cy="61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4"/>
          <p:cNvSpPr txBox="1">
            <a:spLocks/>
          </p:cNvSpPr>
          <p:nvPr/>
        </p:nvSpPr>
        <p:spPr>
          <a:xfrm>
            <a:off x="6005" y="0"/>
            <a:ext cx="9144000" cy="11001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t"/>
            <a:r>
              <a:rPr lang="ru-RU" sz="4000" dirty="0" smtClean="0"/>
              <a:t>Программное </a:t>
            </a:r>
            <a:r>
              <a:rPr lang="ru-RU" sz="4000" dirty="0"/>
              <a:t>обеспечение</a:t>
            </a:r>
            <a:endParaRPr lang="ru-RU" sz="4000" dirty="0"/>
          </a:p>
        </p:txBody>
      </p:sp>
    </p:spTree>
    <p:extLst>
      <p:ext uri="{BB962C8B-B14F-4D97-AF65-F5344CB8AC3E}">
        <p14:creationId xmlns:p14="http://schemas.microsoft.com/office/powerpoint/2010/main" val="2874116056"/>
      </p:ext>
    </p:extLst>
  </p:cSld>
  <p:clrMapOvr>
    <a:masterClrMapping/>
  </p:clrMapOvr>
  <mc:AlternateContent xmlns:mc="http://schemas.openxmlformats.org/markup-compatibility/2006">
    <mc:Choice xmlns:p14="http://schemas.microsoft.com/office/powerpoint/2010/main" Requires="p14">
      <p:transition spd="slow" p14:dur="2000" advTm="4468"/>
    </mc:Choice>
    <mc:Fallback>
      <p:transition spd="slow" advTm="4468"/>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867</Words>
  <Application>Microsoft Office PowerPoint</Application>
  <PresentationFormat>Экран (4:3)</PresentationFormat>
  <Paragraphs>59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cp:revision>
  <dcterms:created xsi:type="dcterms:W3CDTF">2017-03-29T12:14:02Z</dcterms:created>
  <dcterms:modified xsi:type="dcterms:W3CDTF">2017-03-29T12:57:32Z</dcterms:modified>
</cp:coreProperties>
</file>