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73" r:id="rId5"/>
    <p:sldId id="260" r:id="rId6"/>
    <p:sldId id="264" r:id="rId7"/>
    <p:sldId id="275" r:id="rId8"/>
    <p:sldId id="274" r:id="rId9"/>
    <p:sldId id="270" r:id="rId10"/>
    <p:sldId id="261" r:id="rId11"/>
    <p:sldId id="262" r:id="rId12"/>
    <p:sldId id="263" r:id="rId13"/>
    <p:sldId id="279" r:id="rId14"/>
    <p:sldId id="276" r:id="rId15"/>
    <p:sldId id="280" r:id="rId16"/>
    <p:sldId id="283" r:id="rId17"/>
    <p:sldId id="286" r:id="rId18"/>
    <p:sldId id="285" r:id="rId19"/>
    <p:sldId id="284" r:id="rId20"/>
    <p:sldId id="287" r:id="rId21"/>
    <p:sldId id="268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75" d="100"/>
          <a:sy n="75" d="100"/>
        </p:scale>
        <p:origin x="11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D1C43-D929-4E50-92C7-614560FBA8EF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003C7-4ABF-4C96-961F-EB1C5CEF9D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71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003C7-4ABF-4C96-961F-EB1C5CEF9D7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4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03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8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8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9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5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5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8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8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CD306-58F6-47CA-BF9A-4D489A01AC5D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83E5-A32C-4BEB-B778-0F413FCF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6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.viixty.com/h/1/no3hsxeu55nht7og5orzvl4hvowtsun5s6myctcbt7upbowtwhjta7sopnswq4aunvyeuooxv7c5szzyd3gfgopbncgpcr73mdqnwvxkhgo4z7myxdbkhvgfkwndskvrgo5gvk3alkifld5exxgdljsos362jxkt2i5mpuejrk23jhvpq5k4eosizeyflzkjmmbc3zcqfscgwmswz4fysuwikwrdusergbpm6sgn6ysnyupcvuzpevouzwypu6m4kfojw2rzirf4nq2tp5lvnsotnlvflfvcsgxhjncrwvfycmkxx5egbud4wgv3fw3pvjjn2todkrrgkzamofoamztwpnigcstgmqghswqcm56hevlbjjwwakqamhomrckjohf2s5kkhfuwg2s4f7cw2oaf7rj7by3oqjl7d3djxb4zz6b7zfvthxsnux7zm6xjkasby3qosng3ofmdi6avblzkvie2mtohrka7td6s5ofhska6ivpreay3muowe4jfiexhu7zycincogdocexcf7nszpl6vkmrwdluqqnsxs5vumov5x42drfws3g2stqt4g5iyrjsxxomjqnkwc2j5l3zyrj7zdmjunig2ttjs5ywilyqjnm5pl6f3ftwuzc4kmqidqzvo3y6y2ljpbkffggq6d56sdwlbpwbirak6f3a====?u=https://best-viewer.ru?utm_campaign=16130&amp;utm_content=d3a03934-3155-4e6c-a4dc-efefb311eb9b&amp;utm_source=kadam&amp;utm_medium=787&amp;sid6=1385138714380367&amp;sid7=534513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4" b="100000" l="645" r="98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7808"/>
            <a:ext cx="9144000" cy="43351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"/>
            <a:ext cx="8496944" cy="27089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Использование игровой и  </a:t>
            </a:r>
            <a:r>
              <a:rPr lang="ru-RU" b="1" dirty="0">
                <a:solidFill>
                  <a:srgbClr val="002060"/>
                </a:solidFill>
              </a:rPr>
              <a:t>здоровьесберегающих технологий </a:t>
            </a:r>
            <a:r>
              <a:rPr lang="ru-RU" b="1" dirty="0" smtClean="0">
                <a:solidFill>
                  <a:srgbClr val="002060"/>
                </a:solidFill>
              </a:rPr>
              <a:t>в работе с детьми дошкольного возраста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886200"/>
            <a:ext cx="3240360" cy="271115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          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Козина Марина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6845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19" y="274638"/>
            <a:ext cx="2993843" cy="6322714"/>
          </a:xfrm>
        </p:spPr>
        <p:txBody>
          <a:bodyPr>
            <a:normAutofit/>
          </a:bodyPr>
          <a:lstStyle/>
          <a:p>
            <a:r>
              <a:rPr lang="ru-RU" altLang="ru-RU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подвижные, хороводные игры, физкультурные минутки. </a:t>
            </a:r>
            <a:b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снижение тонуса скелетной мускулатуры. </a:t>
            </a:r>
            <a:b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гимнастика кистей рук, сопровождается короткими стихами.</a:t>
            </a:r>
            <a:b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упражнений для профилактики хорошего зрения. 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27" y="4365104"/>
            <a:ext cx="3460419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01036"/>
            <a:ext cx="2243733" cy="16828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40004"/>
            <a:ext cx="3066583" cy="1704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1399" y="274638"/>
            <a:ext cx="1802595" cy="1349726"/>
          </a:xfrm>
          <a:prstGeom prst="rect">
            <a:avLst/>
          </a:prstGeom>
        </p:spPr>
      </p:pic>
      <p:pic>
        <p:nvPicPr>
          <p:cNvPr id="8" name="Picture 2" descr="D:\Архив\Олеся\Моя работа\для презент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16" y="132372"/>
            <a:ext cx="1747330" cy="130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Архив\Олеся\Моя работа\для презент\c4835c2fe2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38" y="257126"/>
            <a:ext cx="20510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1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2746648" cy="2808312"/>
          </a:xfrm>
        </p:spPr>
        <p:txBody>
          <a:bodyPr>
            <a:normAutofit/>
          </a:bodyPr>
          <a:lstStyle/>
          <a:p>
            <a:r>
              <a:rPr lang="ru-RU" sz="1800" b="1" u="sng" dirty="0">
                <a:latin typeface="Times New Roman" panose="02020603050405020304" pitchFamily="18" charset="0"/>
                <a:cs typeface="Times New Roman" pitchFamily="18" charset="0"/>
              </a:rPr>
              <a:t>Дыхательные упражнения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улучшают ритмику организма, развивают самоконтроль и произвольность.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584524"/>
            <a:ext cx="3424105" cy="2251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08" y="776212"/>
            <a:ext cx="4207997" cy="2436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38753"/>
            <a:ext cx="3594167" cy="20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9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596901"/>
          </a:xfrm>
        </p:spPr>
        <p:txBody>
          <a:bodyPr>
            <a:normAutofit/>
          </a:bodyPr>
          <a:lstStyle/>
          <a:p>
            <a:r>
              <a:rPr lang="ru-RU" altLang="ru-RU" sz="20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 игры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-это совместная деятельность детей, способ самовыражения, взаимного сотрудничества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1829" y="2434560"/>
            <a:ext cx="2463221" cy="1386755"/>
          </a:xfrm>
          <a:prstGeom prst="rect">
            <a:avLst/>
          </a:prstGeom>
        </p:spPr>
      </p:pic>
      <p:pic>
        <p:nvPicPr>
          <p:cNvPr id="5" name="Рисунок 5" descr="изображение_viber_2022-03-04_11-22-28-3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54" y="3390776"/>
            <a:ext cx="1584201" cy="21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 descr="изображение_viber_2022-03-04_11-22-29-2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2" y="2674160"/>
            <a:ext cx="1583854" cy="209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изображение_viber_2021-10-29_11-51-38-02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41" y="4445088"/>
            <a:ext cx="230537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56"/>
            <a:ext cx="9144793" cy="6858594"/>
          </a:xfrm>
          <a:prstGeom prst="rect">
            <a:avLst/>
          </a:prstGeom>
        </p:spPr>
      </p:pic>
      <p:sp>
        <p:nvSpPr>
          <p:cNvPr id="2050" name="Прямоугольник 1"/>
          <p:cNvSpPr>
            <a:spLocks noChangeArrowheads="1"/>
          </p:cNvSpPr>
          <p:nvPr/>
        </p:nvSpPr>
        <p:spPr bwMode="auto">
          <a:xfrm>
            <a:off x="179512" y="188640"/>
            <a:ext cx="3313063" cy="2462213"/>
          </a:xfrm>
          <a:prstGeom prst="rect">
            <a:avLst/>
          </a:prstGeom>
          <a:solidFill>
            <a:schemeClr val="bg1">
              <a:alpha val="3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чтоб книгу прочитать…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этого, друзья, 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знанья и уменья –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необходимо зренье!.. </a:t>
            </a:r>
          </a:p>
          <a:p>
            <a:pPr eaLnBrk="1" hangingPunct="1"/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…Чтоб отправился в полет 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Реактивный самолет, 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зреньем обладать. 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каждому из нас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Нужна пара зорких глаз!</a:t>
            </a:r>
          </a:p>
          <a:p>
            <a:pPr algn="r" eaLnBrk="1" hangingPunct="1"/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Орлова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8680"/>
            <a:ext cx="860444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alt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r>
              <a:rPr lang="ru-RU" alt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глаз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упражнений для профилактики хорошего зрения. </a:t>
            </a:r>
            <a:endParaRPr lang="ru-RU" altLang="ru-RU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кровоснабжения тканей глаза,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эластичность и тонус глазных мышц и глазодвигательных нервов,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 мышцы век,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 переутомление зрительного аппарата,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способность к концентрации взгляда на ближних объектах,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способность зрительного восприятия,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корректирует функциональные дефекты зрения.</a:t>
            </a:r>
          </a:p>
        </p:txBody>
      </p:sp>
    </p:spTree>
    <p:extLst>
      <p:ext uri="{BB962C8B-B14F-4D97-AF65-F5344CB8AC3E}">
        <p14:creationId xmlns:p14="http://schemas.microsoft.com/office/powerpoint/2010/main" val="3857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2830" y="1196752"/>
            <a:ext cx="72955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latin typeface="Arial" charset="0"/>
            </a:endParaRPr>
          </a:p>
          <a:p>
            <a:pPr>
              <a:defRPr/>
            </a:pPr>
            <a:endParaRPr lang="ru-RU" b="1" dirty="0">
              <a:latin typeface="Arial" charset="0"/>
            </a:endParaRPr>
          </a:p>
          <a:p>
            <a:pPr>
              <a:defRPr/>
            </a:pPr>
            <a:endParaRPr lang="ru-RU" b="1" dirty="0" smtClean="0">
              <a:latin typeface="Arial" charset="0"/>
            </a:endParaRPr>
          </a:p>
          <a:p>
            <a:pPr>
              <a:defRPr/>
            </a:pPr>
            <a:endParaRPr lang="ru-RU" b="1" dirty="0">
              <a:latin typeface="Arial" charset="0"/>
            </a:endParaRPr>
          </a:p>
          <a:p>
            <a:pPr>
              <a:defRPr/>
            </a:pPr>
            <a:endParaRPr lang="ru-RU" b="1" dirty="0" smtClean="0">
              <a:latin typeface="Arial" charset="0"/>
            </a:endParaRPr>
          </a:p>
          <a:p>
            <a:pPr>
              <a:defRPr/>
            </a:pPr>
            <a:endParaRPr lang="ru-RU" b="1" dirty="0">
              <a:latin typeface="Arial" charset="0"/>
            </a:endParaRPr>
          </a:p>
          <a:p>
            <a:pPr>
              <a:defRPr/>
            </a:pPr>
            <a:endParaRPr lang="ru-RU" b="1" dirty="0" smtClean="0">
              <a:latin typeface="Arial" charset="0"/>
            </a:endParaRPr>
          </a:p>
          <a:p>
            <a:pPr>
              <a:defRPr/>
            </a:pPr>
            <a:r>
              <a:rPr lang="ru-RU" b="1" dirty="0" smtClean="0">
                <a:latin typeface="Arial" charset="0"/>
              </a:rPr>
              <a:t>Перед </a:t>
            </a:r>
            <a:r>
              <a:rPr lang="ru-RU" b="1" dirty="0">
                <a:latin typeface="Arial" charset="0"/>
              </a:rPr>
              <a:t>упражнениями: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r>
              <a:rPr lang="ru-RU" b="1" dirty="0">
                <a:latin typeface="Arial" charset="0"/>
              </a:rPr>
              <a:t>снять очки (если не конкретизировано),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r>
              <a:rPr lang="ru-RU" b="1" dirty="0">
                <a:latin typeface="Arial" charset="0"/>
              </a:rPr>
              <a:t>удобно сесть (почти всегда) или встать, 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r>
              <a:rPr lang="ru-RU" b="1" dirty="0">
                <a:latin typeface="Arial" charset="0"/>
              </a:rPr>
              <a:t>расправить плечи.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endParaRPr lang="ru-RU" b="1" dirty="0">
              <a:solidFill>
                <a:srgbClr val="0000FF"/>
              </a:solidFill>
              <a:latin typeface="Arial" charset="0"/>
            </a:endParaRPr>
          </a:p>
          <a:p>
            <a:pPr marL="892175" indent="-355600" eaLnBrk="0" hangingPunct="0">
              <a:buFont typeface="Arial" charset="0"/>
              <a:buChar char="•"/>
              <a:defRPr/>
            </a:pPr>
            <a:endParaRPr lang="ru-RU" b="1" dirty="0">
              <a:solidFill>
                <a:srgbClr val="0000FF"/>
              </a:solidFill>
              <a:latin typeface="Arial" charset="0"/>
            </a:endParaRPr>
          </a:p>
          <a:p>
            <a:pPr>
              <a:defRPr/>
            </a:pPr>
            <a:r>
              <a:rPr lang="ru-RU" b="1" dirty="0">
                <a:latin typeface="Arial" charset="0"/>
              </a:rPr>
              <a:t>Во время  упражнений: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r>
              <a:rPr lang="ru-RU" b="1" dirty="0" smtClean="0">
                <a:latin typeface="Arial" charset="0"/>
              </a:rPr>
              <a:t>упражнения выполнять без напряжения, </a:t>
            </a:r>
          </a:p>
          <a:p>
            <a:pPr marL="536575" eaLnBrk="0" hangingPunct="0">
              <a:defRPr/>
            </a:pPr>
            <a:r>
              <a:rPr lang="ru-RU" b="1" dirty="0" smtClean="0">
                <a:latin typeface="Arial" charset="0"/>
              </a:rPr>
              <a:t>   спокойно.</a:t>
            </a:r>
          </a:p>
          <a:p>
            <a:pPr marL="892175" indent="-355600" eaLnBrk="0" hangingPunct="0">
              <a:buFont typeface="Arial" charset="0"/>
              <a:buChar char="•"/>
              <a:defRPr/>
            </a:pPr>
            <a:r>
              <a:rPr lang="ru-RU" b="1" dirty="0" smtClean="0">
                <a:latin typeface="Arial" charset="0"/>
              </a:rPr>
              <a:t>при </a:t>
            </a:r>
            <a:r>
              <a:rPr lang="ru-RU" b="1" dirty="0">
                <a:latin typeface="Arial" charset="0"/>
              </a:rPr>
              <a:t>переходе к следующему </a:t>
            </a:r>
            <a:r>
              <a:rPr lang="ru-RU" b="1" dirty="0" smtClean="0">
                <a:latin typeface="Arial" charset="0"/>
              </a:rPr>
              <a:t>упражнению нужно  </a:t>
            </a:r>
            <a:r>
              <a:rPr lang="ru-RU" b="1" dirty="0">
                <a:latin typeface="Arial" charset="0"/>
              </a:rPr>
              <a:t>дать  глазам отдых,  на некоторое </a:t>
            </a:r>
          </a:p>
          <a:p>
            <a:pPr marL="536575" eaLnBrk="0" hangingPunct="0">
              <a:defRPr/>
            </a:pPr>
            <a:r>
              <a:rPr lang="ru-RU" b="1" dirty="0" smtClean="0">
                <a:latin typeface="Arial" charset="0"/>
              </a:rPr>
              <a:t>    время, прикрыв их.</a:t>
            </a:r>
            <a:endParaRPr lang="ru-RU" b="1" dirty="0">
              <a:latin typeface="Arial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" y="-312802"/>
            <a:ext cx="3017987" cy="301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4008" y="1200324"/>
            <a:ext cx="43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FF"/>
                </a:solidFill>
              </a:rPr>
              <a:t>Упражнения для глаз                                                           Будем делать мы сейчас.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Смотрим вверх и смотрим вниз,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Смотрим вдаль и смотрим </a:t>
            </a:r>
            <a:r>
              <a:rPr lang="ru-RU" altLang="ru-RU" b="1" dirty="0" err="1">
                <a:solidFill>
                  <a:srgbClr val="0000FF"/>
                </a:solidFill>
              </a:rPr>
              <a:t>вблизь</a:t>
            </a:r>
            <a:r>
              <a:rPr lang="ru-RU" altLang="ru-RU" b="1" dirty="0">
                <a:solidFill>
                  <a:srgbClr val="0000FF"/>
                </a:solidFill>
              </a:rPr>
              <a:t>,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И десяток раз моргнем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И зажмуримся потом.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Если глазки устают —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Упражнения спасут!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" y="-26640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875359"/>
            <a:ext cx="2808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1. «Во все стороны»</a:t>
            </a:r>
          </a:p>
          <a:p>
            <a:endParaRPr lang="ru-RU" altLang="ru-RU" b="1" dirty="0">
              <a:solidFill>
                <a:srgbClr val="0000FF"/>
              </a:solidFill>
            </a:endParaRPr>
          </a:p>
          <a:p>
            <a:r>
              <a:rPr lang="ru-RU" altLang="ru-RU" b="1" dirty="0">
                <a:solidFill>
                  <a:srgbClr val="0000FF"/>
                </a:solidFill>
              </a:rPr>
              <a:t>Не поворачивая головы,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двигайте глазами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вверх-вниз,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вправо-влево.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 10- 15 раз.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pic>
        <p:nvPicPr>
          <p:cNvPr id="7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6672"/>
            <a:ext cx="2016472" cy="213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3390845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 «Сон»</a:t>
            </a:r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Закройте глаза и расслабьтесь,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будто собираетесь спать.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Подумайте 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чём-нибудь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приятном. </a:t>
            </a:r>
            <a:endParaRPr lang="ru-RU" dirty="0"/>
          </a:p>
        </p:txBody>
      </p:sp>
      <p:pic>
        <p:nvPicPr>
          <p:cNvPr id="9" name="Picture 3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44" y="3140397"/>
            <a:ext cx="2782144" cy="31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241" y="7764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3390845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 «Сон»</a:t>
            </a:r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Закройте глаза и расслабьтесь,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будто собираетесь спать.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Подумайте 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чём-нибудь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приятном. </a:t>
            </a:r>
            <a:endParaRPr lang="ru-RU" dirty="0"/>
          </a:p>
        </p:txBody>
      </p:sp>
      <p:pic>
        <p:nvPicPr>
          <p:cNvPr id="9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22" y="4077072"/>
            <a:ext cx="1746228" cy="196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36724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2. «Пальчик»</a:t>
            </a:r>
            <a:r>
              <a:rPr lang="ru-RU" altLang="ru-RU" b="1" dirty="0"/>
              <a:t>	</a:t>
            </a:r>
            <a:endParaRPr lang="ru-RU" altLang="ru-RU" dirty="0"/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Прижмите палец к переносице и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посмотрите на него.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Затем медленно отводите палец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от себя, продолжая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следить за ним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глазами.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Повторите это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упражнение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несколько раз.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pic>
        <p:nvPicPr>
          <p:cNvPr id="10" name="Picture 3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34" y="580559"/>
            <a:ext cx="2628838" cy="272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1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6773" y="-38452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3390845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 «Сон»</a:t>
            </a:r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Закройте глаза и расслабьтесь,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будто собираетесь спать.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Подумайте 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чём-нибудь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приятном. </a:t>
            </a:r>
            <a:endParaRPr lang="ru-RU" dirty="0"/>
          </a:p>
        </p:txBody>
      </p:sp>
      <p:pic>
        <p:nvPicPr>
          <p:cNvPr id="9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44" y="3501007"/>
            <a:ext cx="2461715" cy="2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74638"/>
            <a:ext cx="66064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3. «Моргание»</a:t>
            </a:r>
            <a:endParaRPr lang="ru-RU" altLang="ru-RU" sz="2000" dirty="0">
              <a:solidFill>
                <a:srgbClr val="FF3300"/>
              </a:solidFill>
            </a:endParaRPr>
          </a:p>
          <a:p>
            <a:endParaRPr lang="ru-RU" altLang="ru-RU" b="1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Поморгайте, быстро и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сильно сжимая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веки.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Как можно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больше и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быстрее.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pic>
        <p:nvPicPr>
          <p:cNvPr id="10" name="Picture 3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60" y="399161"/>
            <a:ext cx="3600400" cy="235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8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3390845"/>
            <a:ext cx="4572000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 </a:t>
            </a:r>
            <a:endParaRPr lang="ru-RU" altLang="ru-RU" sz="2000" b="1" dirty="0" smtClean="0">
              <a:solidFill>
                <a:srgbClr val="FF3300"/>
              </a:solidFill>
            </a:endParaRPr>
          </a:p>
          <a:p>
            <a:endParaRPr lang="ru-RU" altLang="ru-RU" sz="2000" b="1" dirty="0">
              <a:solidFill>
                <a:srgbClr val="FF3300"/>
              </a:solidFill>
            </a:endParaRPr>
          </a:p>
          <a:p>
            <a:endParaRPr lang="ru-RU" altLang="ru-RU" sz="2000" b="1" dirty="0" smtClean="0">
              <a:solidFill>
                <a:srgbClr val="FF3300"/>
              </a:solidFill>
            </a:endParaRPr>
          </a:p>
          <a:p>
            <a:r>
              <a:rPr lang="ru-RU" altLang="ru-RU" sz="2000" b="1" dirty="0" smtClean="0">
                <a:solidFill>
                  <a:srgbClr val="FF3300"/>
                </a:solidFill>
              </a:rPr>
              <a:t>«</a:t>
            </a:r>
            <a:r>
              <a:rPr lang="ru-RU" altLang="ru-RU" sz="2000" b="1" dirty="0">
                <a:solidFill>
                  <a:srgbClr val="FF3300"/>
                </a:solidFill>
              </a:rPr>
              <a:t>Сон»</a:t>
            </a:r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Закройте глаза и расслабьтесь,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будто собираетесь спать.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Подумайте 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чём-нибудь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приятном. </a:t>
            </a:r>
            <a:endParaRPr lang="ru-RU" dirty="0"/>
          </a:p>
        </p:txBody>
      </p:sp>
      <p:pic>
        <p:nvPicPr>
          <p:cNvPr id="9" name="Picture 3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44" y="3140397"/>
            <a:ext cx="2782144" cy="31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77" y="274638"/>
            <a:ext cx="2288778" cy="23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274638"/>
            <a:ext cx="40536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</a:rPr>
              <a:t>5. «Вращение»</a:t>
            </a:r>
          </a:p>
          <a:p>
            <a:endParaRPr lang="ru-RU" altLang="ru-RU" b="1" dirty="0">
              <a:solidFill>
                <a:srgbClr val="0000FF"/>
              </a:solidFill>
            </a:endParaRPr>
          </a:p>
          <a:p>
            <a:r>
              <a:rPr lang="en-US" altLang="ru-RU" b="1" dirty="0">
                <a:solidFill>
                  <a:srgbClr val="0000FF"/>
                </a:solidFill>
              </a:rPr>
              <a:t>He</a:t>
            </a:r>
            <a:r>
              <a:rPr lang="ru-RU" altLang="ru-RU" b="1" dirty="0">
                <a:solidFill>
                  <a:srgbClr val="0000FF"/>
                </a:solidFill>
              </a:rPr>
              <a:t> двигая головой, начинайте вращать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глазами сначала по часовой стрелке,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потом в обратную сторону.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 10 раз туда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и обратно</a:t>
            </a:r>
            <a:r>
              <a:rPr lang="ru-RU" altLang="ru-RU" b="1" dirty="0" smtClean="0">
                <a:solidFill>
                  <a:srgbClr val="0000FF"/>
                </a:solidFill>
              </a:rPr>
              <a:t>.</a:t>
            </a:r>
            <a:endParaRPr lang="ru-RU" altLang="ru-RU" b="1" dirty="0">
              <a:solidFill>
                <a:srgbClr val="0000FF"/>
              </a:solidFill>
            </a:endParaRPr>
          </a:p>
          <a:p>
            <a:r>
              <a:rPr lang="ru-RU" altLang="ru-RU" b="1" dirty="0">
                <a:solidFill>
                  <a:srgbClr val="0000FF"/>
                </a:solidFill>
              </a:rPr>
              <a:t>…А теперь то же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самое,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только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с закрытыми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глазами.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" y="-26640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875359"/>
            <a:ext cx="280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FF3300"/>
                </a:solidFill>
              </a:rPr>
              <a:t>6. «Кто там?»</a:t>
            </a:r>
            <a:endParaRPr lang="ru-RU" altLang="ru-RU" sz="2400" dirty="0">
              <a:solidFill>
                <a:srgbClr val="FF3300"/>
              </a:solidFill>
            </a:endParaRPr>
          </a:p>
          <a:p>
            <a:endParaRPr lang="ru-RU" altLang="ru-RU" sz="2000" dirty="0">
              <a:solidFill>
                <a:srgbClr val="0000FF"/>
              </a:solidFill>
            </a:endParaRPr>
          </a:p>
          <a:p>
            <a:r>
              <a:rPr lang="ru-RU" altLang="ru-RU" sz="2000" b="1" dirty="0">
                <a:solidFill>
                  <a:srgbClr val="0000FF"/>
                </a:solidFill>
              </a:rPr>
              <a:t>Зажмурьтесь посильнее, а затем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широко откройте глаза,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словно вы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чему-то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удивились.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Повторите </a:t>
            </a:r>
          </a:p>
          <a:p>
            <a:r>
              <a:rPr lang="ru-RU" altLang="ru-RU" sz="2000" b="1" dirty="0">
                <a:solidFill>
                  <a:srgbClr val="0000FF"/>
                </a:solidFill>
              </a:rPr>
              <a:t>ещё раз.</a:t>
            </a:r>
            <a:br>
              <a:rPr lang="ru-RU" altLang="ru-RU" sz="2000" b="1" dirty="0">
                <a:solidFill>
                  <a:srgbClr val="0000FF"/>
                </a:solidFill>
              </a:rPr>
            </a:b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390845"/>
            <a:ext cx="4572000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2000" b="1" dirty="0" smtClean="0">
              <a:solidFill>
                <a:srgbClr val="FF3300"/>
              </a:solidFill>
            </a:endParaRPr>
          </a:p>
          <a:p>
            <a:endParaRPr lang="ru-RU" altLang="ru-RU" sz="2000" b="1" dirty="0">
              <a:solidFill>
                <a:srgbClr val="FF3300"/>
              </a:solidFill>
            </a:endParaRPr>
          </a:p>
          <a:p>
            <a:endParaRPr lang="ru-RU" altLang="ru-RU" sz="2000" b="1" dirty="0" smtClean="0">
              <a:solidFill>
                <a:srgbClr val="FF3300"/>
              </a:solidFill>
            </a:endParaRPr>
          </a:p>
          <a:p>
            <a:r>
              <a:rPr lang="ru-RU" altLang="ru-RU" sz="2000" b="1" dirty="0" smtClean="0">
                <a:solidFill>
                  <a:srgbClr val="FF3300"/>
                </a:solidFill>
              </a:rPr>
              <a:t> </a:t>
            </a:r>
            <a:r>
              <a:rPr lang="ru-RU" altLang="ru-RU" sz="2000" b="1" dirty="0">
                <a:solidFill>
                  <a:srgbClr val="FF3300"/>
                </a:solidFill>
              </a:rPr>
              <a:t>«Сон»</a:t>
            </a:r>
          </a:p>
          <a:p>
            <a:endParaRPr lang="ru-RU" altLang="ru-RU" dirty="0"/>
          </a:p>
          <a:p>
            <a:r>
              <a:rPr lang="ru-RU" altLang="ru-RU" b="1" dirty="0">
                <a:solidFill>
                  <a:srgbClr val="0000FF"/>
                </a:solidFill>
              </a:rPr>
              <a:t>Закройте глаза и расслабьтесь,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будто собираетесь спать.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Подумайте о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чём-нибудь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очень </a:t>
            </a:r>
          </a:p>
          <a:p>
            <a:r>
              <a:rPr lang="ru-RU" altLang="ru-RU" b="1" dirty="0">
                <a:solidFill>
                  <a:srgbClr val="0000FF"/>
                </a:solidFill>
              </a:rPr>
              <a:t>приятном. </a:t>
            </a:r>
            <a:endParaRPr lang="ru-RU" dirty="0"/>
          </a:p>
        </p:txBody>
      </p:sp>
      <p:pic>
        <p:nvPicPr>
          <p:cNvPr id="9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97550"/>
            <a:ext cx="2232000" cy="25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58" y="811362"/>
            <a:ext cx="4021274" cy="284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9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227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6858000"/>
          </a:xfrm>
        </p:spPr>
        <p:txBody>
          <a:bodyPr>
            <a:normAutofit/>
          </a:bodyPr>
          <a:lstStyle/>
          <a:p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путь детей к познанию мира, в котором они живут и который призваны изменить»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А.М. Горький.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широко применяются в дошкольном возрасте, так как игра в этом возрасте является ведущей деятельностью в этот период. В деятельности с помощью игровых технологий у детей развиваются психические процессы.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игровой технологии — создание полноценной мотивационной основы для формирования навыков и умений деятельности в зависимости от условий функционирования дошкольного учреждения и уровня развития детей.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задачи: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Достигнуть высокого уровня мотивации, осознанной потребности в усвоении знаний и умений за счёт собственной активности ребёнка.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должна быть направлена на решение таких задач: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цель ставится перед детьми в форме игровой задачи;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подчиняется правилам игры;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материал используется в качестве ее средства;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деятельность вводится элемент соревнования, который переводит дидактическую задачу в игровую;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выполнение дидактического задания связывается с игровым результатом.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форма организованной образовательной деятельности, создается игровой мотивацией, которая выступает как средство побуждения, стимулированию детей к обучению.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259175"/>
            <a:ext cx="41339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включает в себя: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упражнения, формирующее умение выделять характерные признаки предметов;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игр на обобщение предметов по определенным признакам;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игр, в процессе которых у дошкольников развивается умение отличать реальные явления от нереальных;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игр воспитывающих умение владеть собой, быстроту реакции на слово, смекалку и т.д.;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правилами; игры с правилами, устанавливаемыми по ходу игры; игры, где одна часть правил задана условиями игры, а устанавливается в зависимости от её хода.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содержанию — музыкальные, математические, логические и т. д.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игровому оборудованию — настольные, компьютерные, театрализованные, сюжетно-ролевые, и т. д.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компонент игровой технологии —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непосредственносистематическое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общение педагога и детей.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Воспитательное и обучающее значение игры зависит от: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методики игровой деятельности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педагога при организации и руководства различными видами игр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учёта возрастных и индивидуальных возможностей.</a:t>
            </a:r>
          </a:p>
        </p:txBody>
      </p:sp>
    </p:spTree>
    <p:extLst>
      <p:ext uri="{BB962C8B-B14F-4D97-AF65-F5344CB8AC3E}">
        <p14:creationId xmlns:p14="http://schemas.microsoft.com/office/powerpoint/2010/main" val="38346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1" y="548681"/>
          <a:ext cx="7546602" cy="56886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5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620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2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2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715" marB="4571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40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657725"/>
            <a:ext cx="131921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14668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5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27637 L 3.61111E-6 5.55042E-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38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27637 L 3.61111E-6 5.55042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38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55042E-7 L 0.22691 0.006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91 0.00694 L -0.02309 0.006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56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612845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Шуточная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«Красная шапочка»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Бабушка, бабушка, а почему у тебя такое морщинистое лицо?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- Это потому что я не любила умываться по утрам и вечерам, моя внученька.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- Бабушка, а почему у тебя такие желтые зубы?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- Потому, что я их не чистила и курила, как и твой дедушка.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- Бабушка, бабушка, почему у тебя такие тусклые глаза?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- Потому, что я не любила, есть морковь, моя внученька.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- Бабушка, бабушка, а почему ты вся дрожишь и медленно ходишь?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- Это потому, моя деточка, что по утрам никогда не делала зарядку.</a:t>
            </a: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Если ты не хочешь выглядеть, как эта бабушка, веди здоровый образ жизни!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923" y="274266"/>
            <a:ext cx="2574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«Движение может </a:t>
            </a:r>
            <a:b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заменить лекарство</a:t>
            </a:r>
            <a:b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но ни одно лекарство </a:t>
            </a:r>
            <a:b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заменит движения».   </a:t>
            </a:r>
            <a:b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Ж. Тассо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4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Архив\Олеся\Моя работа\для презент\de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492896"/>
            <a:ext cx="3816424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63947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8383" y="-2059196"/>
            <a:ext cx="349446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endParaRPr lang="ru-RU" sz="3200" b="1" dirty="0">
              <a:solidFill>
                <a:srgbClr val="9900CC"/>
              </a:solidFill>
            </a:endParaRPr>
          </a:p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endParaRPr lang="ru-RU" sz="3200" b="1" dirty="0">
              <a:solidFill>
                <a:srgbClr val="9900CC"/>
              </a:solidFill>
            </a:endParaRPr>
          </a:p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r>
              <a:rPr lang="ru-RU" sz="1200" b="1" dirty="0" smtClean="0">
                <a:solidFill>
                  <a:srgbClr val="9900CC"/>
                </a:solidFill>
              </a:rPr>
              <a:t>« </a:t>
            </a:r>
            <a:r>
              <a:rPr lang="ru-RU" sz="1200" b="1" dirty="0">
                <a:solidFill>
                  <a:srgbClr val="0000FF"/>
                </a:solidFill>
              </a:rPr>
              <a:t>Забота о здоровье</a:t>
            </a:r>
            <a:r>
              <a:rPr lang="ru-RU" sz="1200" b="1" dirty="0">
                <a:solidFill>
                  <a:srgbClr val="9900CC"/>
                </a:solidFill>
              </a:rPr>
              <a:t> — это важнейший труд </a:t>
            </a:r>
            <a:r>
              <a:rPr lang="ru-RU" sz="1200" b="1" dirty="0" smtClean="0">
                <a:solidFill>
                  <a:srgbClr val="9900CC"/>
                </a:solidFill>
              </a:rPr>
              <a:t>педагога. </a:t>
            </a:r>
            <a:r>
              <a:rPr lang="ru-RU" sz="1200" b="1" dirty="0">
                <a:solidFill>
                  <a:srgbClr val="9900CC"/>
                </a:solidFill>
              </a:rPr>
              <a:t>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/>
            <a:r>
              <a:rPr lang="ru-RU" sz="1200" b="1" dirty="0">
                <a:solidFill>
                  <a:srgbClr val="0000FF"/>
                </a:solidFill>
                <a:latin typeface="Arial Black" pitchFamily="34" charset="0"/>
              </a:rPr>
              <a:t>В. А. Сухомлинский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060848"/>
            <a:ext cx="76709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технологий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становление осознанного отношения ребёнка к здоровью и жизни человека, накопление знаний о здоровье и развитие умения оберегать, поддерживать и сохранять его, обретение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компетентности, позволяющей дошкольнику самостоятельно и эффективно решать задачи здорового образа жизни и безопасного поведения, задачи, связанные с оказанием элементарной медицинской, психологической самопомощи и помощи.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•создание адекватных условий для развития, обучения, оздоровления детей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•сохранение здоровья детей и повышение двигательной активности и умственной работоспособности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•создание положительного эмоционального настроя и снятие психоэмоционального напряжения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50" y="0"/>
            <a:ext cx="2737341" cy="2139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8" y="5517232"/>
            <a:ext cx="1219500" cy="11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474345"/>
            <a:ext cx="3754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Основоположник - Ф. Шиллер. - американский философ-прагматик, психолог и педагог.</a:t>
            </a:r>
          </a:p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нашей стране наибольший вклад в разработку игровой технологии внесли И.Е.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Берлянд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Л.С.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Выгодский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Н.Я. Михайленко, А.Н. Леонтьев, Д.Б.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Эльконин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И.Б.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Первин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В.К. Дьяченко) и др.       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1" y="1277864"/>
            <a:ext cx="3931929" cy="2211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8640"/>
            <a:ext cx="1090464" cy="1003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68156"/>
            <a:ext cx="3772260" cy="28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-2849642"/>
            <a:ext cx="8352928" cy="9171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целом делятся на 4 группы: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Технологии сохранения и стимулирования здоровья дошкольников: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-Динамические паузы (физкультминутки, включающие пальчиковую, дыхательную, гимнастику для глаз и артикуляционную гимнастику);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и подвижные игры;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-Тренажеры, контрастная дорожка.</a:t>
            </a:r>
          </a:p>
          <a:p>
            <a:pPr algn="just"/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Технологии обучения ЗОЖ: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-Физкультурные занятия;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-Гимнастика после сна;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-Точечный массаж;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-Бассейн;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праздники, развлечения;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-СМИ (ситуативные малые игры - подражательная ролевая имитационная игра);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-Дни здоровья.</a:t>
            </a:r>
          </a:p>
          <a:p>
            <a:pPr algn="just"/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Технологии музыкального воздействия: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-Музыкотерапия;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Технология коррекции поведения.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оздоровительные режимы группы должны входить спектры медико-восстановительных методик: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-гимнастика для глаз (снимает статическое напряжение глазных мышц, улучшает кровообращение);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-мимические разминки;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-пальчиковая гимнастика (влияет на развитие мелкой моторики, стимулирует развитие речи, внимания, пространственного мышления, помогает развить быстроту реакции);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-дыхательная гимнастика (укрепляет и развивает грудную клетку);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массаж;</a:t>
            </a: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-упражнения и игры для коррекции и профилактики осанки и плоскостопия.</a:t>
            </a:r>
          </a:p>
          <a:p>
            <a:pPr algn="just"/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формирует в результате у ребенка мотивацию на здоровый образ жизни, полноценное развитие.</a:t>
            </a:r>
            <a:endParaRPr lang="ru-RU" sz="1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104583"/>
            <a:ext cx="1835696" cy="2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-6589127"/>
            <a:ext cx="8352928" cy="130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виды педагогических игр: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 ролевая игра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основная форма игры, деятельность, в кото­рой участники берут на себя определённые роли и в специально создава­емой игровой ситуации воссоздают деятельность людей и отно­шения между ними. Ролевая игра вызывает глубокие эмоциональ­ные переживания, связанные с содержанием и качеством выпол­няемых ролей и теми чувствами и отношениями, которые скла­дываются в ходе игры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сюжетно - ролевой игры: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игры. Организатор должен заранее определить задачи игры, ее цель, разработать сценарий, согласно которому и будут разворачиваться события в игре.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Подбор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̆, в отдельных случаях, согласование характеристик персонажа с навыками и склонностями реальных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 – будущих игроков.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Раздача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Определение правил и наказаний за их нарушение.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Начало игры. Обмен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информациеи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̆ о ролевых позициях между участниками.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Собственно игра, развитие сюжета.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Кульминация игры. Определение «победителя».</a:t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Подведение результатов. Анализ успешности проведения игры.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Рефлексия.</a:t>
            </a:r>
          </a:p>
          <a:p>
            <a:pPr algn="just"/>
            <a:r>
              <a:rPr lang="ru-RU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 Интерактивная игра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интервенция (вмешательство) веду­щего в групповую ситуацию «здесь и теперь», которая структури­рует активность членов группы в соответствии с определенной учеб­ной целью, что позволяет обучаемым лучше, чем в сложном реаль­ном мире, познать и понять структуру и причинно-следственные взаимосвязи происходящего, групповых и межличностных проблем. С помощью интерактивных игр можно более эффективно и с относительно малым риском обучиться новым способам поведе­ния и проверить на практике новые идеи.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Понятие «интеракция» включает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внутриличностную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(различные части моей личности вступают в контакт друг с другом) и межлич­ностную (я вступаю в контакт с другими людьми) коммуникацию.</a:t>
            </a:r>
          </a:p>
          <a:p>
            <a:pPr algn="just"/>
            <a:r>
              <a:rPr lang="ru-RU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 Игра с правилами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вид коллективной деятельности, в кото­рой действия участников и их взаимоотношения регламентирова­ны заранее сформулированными правилами, нормами, обязатель­ными для всех участников.</a:t>
            </a:r>
          </a:p>
          <a:p>
            <a:pPr algn="just"/>
            <a:r>
              <a:rPr lang="ru-RU" sz="1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Деловая игра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опреде­ленный вид человеческой деятельности, игровая имитация, основой которой является модель социально-экономической системы в це­лом, а не ее отдельные элементы, система рассматривается как динамическая («цепочка решений») (Панфилова А. П). Участники игры принимают решение, исходя из заданной информации, вызывая изменение исходного состояния модели объекта управления, соблюдая пра­вила игры, регламент и осуществляя взаимодействие.</a:t>
            </a:r>
          </a:p>
        </p:txBody>
      </p:sp>
    </p:spTree>
    <p:extLst>
      <p:ext uri="{BB962C8B-B14F-4D97-AF65-F5344CB8AC3E}">
        <p14:creationId xmlns:p14="http://schemas.microsoft.com/office/powerpoint/2010/main" val="13859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751344"/>
            <a:ext cx="7704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</a:rPr>
              <a:t>Виды дидактических игр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отношению к содержанию обучения и воспитания они делятся на: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по ознакомлению с природой;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словесные игры;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по сенсорному воспитанию;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формированию математических представлений и др.</a:t>
            </a: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отношению к материалу: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словесные игры;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с дидактическими игрушками;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настольно-печатные игры;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псевдосюжетные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игры.</a:t>
            </a: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деятельности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обучающихся: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Игры-беседы (игры-диалоги);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Игры-предположения;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Игры-поручения;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Игры-путешествия;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Игры-загадки.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" y="-4096137"/>
            <a:ext cx="8229600" cy="10772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игровых технологий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 Критериями эффективности реализации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игровой технологии являются: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эвристичность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установлении различий и сходства в изучаемых предметах и явлениях,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общего, единичного, особенного;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регламентированность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поиске и разрешении противоречий;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выразительность речи;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творческая активность;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ментального (умственного) опыта учащегося (в зависимости от цели технологии - это может быть коммуникативный, нравственный опыт и др.): высокий, выше среднего, средний, низкий.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Игра – это мощный стимул обучения, это разнообразная и сильная мотивация учения. В игре активизируются психологические процессы участников игровой деятельности: внимание, запоминание, интерес, восприятие и мышление.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могут быть реализованы следующие потребности: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собственной деятельности;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 через ролевое экспериментирование;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 через различную деятельность.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эмоциональна по своей природе и опыту способна даже самую сухую информацию оживить, сделать яркой и запоминающейся. В игре возможно вовлечение каждого в активную работу, эта форма урока противостоит пассивному слушанию и чтению. В процессе игры интеллектуально пассивный ребёнок свободно выполнит такой объём работы, какой ему совершенно недоступен в обычной учебной ситуации.</a:t>
            </a:r>
          </a:p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/>
            </a:r>
            <a:br>
              <a:rPr lang="ru-RU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2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3819138"/>
            <a:ext cx="914400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endParaRPr lang="ru-RU" sz="1600" b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/>
            <a:r>
              <a:rPr lang="ru-RU" sz="16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в себя комплексы упражнений?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Растяжки, дыхательные упражнения, глазодвигательные упражнения, телесные упражнения, упражнения для развития мелкой моторики, упражнения на релаксацию.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нормализуют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(неконтролируемое чрезмерное мышечное напряжение) 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(неконтролируемая мышечная вялость) мышц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опорнодвигательного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улучшают ритмику организма, развивают самоконтроль и произвольность. Особенно эффективны дыхательные упражнения для коррекции детей с синдромом дефицита внимания 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упражнения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позволяют расширить поле зрения, улучшить восприятие, развивают межполушарное взаимодействие и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повышают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энергетизацию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организма. Движение глаз активизируют процесс обучения и являются одним из необходимых условий осуществления чтения.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Телесные упражнения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развивают межполушарное взаимодействие, снимаются непроизвольные, непреднамеренные движения и мышечные зажимы. Интересно отметить, что человек может мыслить, сидя неподвижно. Однако для закрепления мысли необходимо движение. В результате движений во время мыслительной деятельности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простраиваются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нейронные сети, позволяющие закрепить новые знания.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для развития мелкой моторики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стимулируют речевые зоны головного мозга.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воздействует на биологически активные точки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релаксации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 расслаблению, снятию напряжения.</a:t>
            </a:r>
          </a:p>
        </p:txBody>
      </p:sp>
    </p:spTree>
    <p:extLst>
      <p:ext uri="{BB962C8B-B14F-4D97-AF65-F5344CB8AC3E}">
        <p14:creationId xmlns:p14="http://schemas.microsoft.com/office/powerpoint/2010/main" val="12133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1015</Words>
  <Application>Microsoft Office PowerPoint</Application>
  <PresentationFormat>Экран (4:3)</PresentationFormat>
  <Paragraphs>373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Tahoma</vt:lpstr>
      <vt:lpstr>Times New Roman</vt:lpstr>
      <vt:lpstr>Тема Office</vt:lpstr>
      <vt:lpstr>Использование игровой и  здоровьесберегающих технологий в работе с детьми дошкольного возраста</vt:lpstr>
      <vt:lpstr>«Игра – путь детей к познанию мира, в котором они живут и который призваны изменить» А.М. Горький. Игровые технологии широко применяются в дошкольном возрасте, так как игра в этом возрасте является ведущей деятельностью в этот период. В деятельности с помощью игровых технологий у детей развиваются психические процессы. Главная цель игровой технологии — создание полноценной мотивационной основы для формирования навыков и умений деятельности в зависимости от условий функционирования дошкольного учреждения и уровня развития детей. Её задачи: Достигнуть высокого уровня мотивации, осознанной потребности в усвоении знаний и умений за счёт собственной активности ребёнка.   Игровая технология должна быть направлена на решение таких задач: дидактическая цель ставится перед детьми в форме игровой задачи; деятельность подчиняется правилам игры; учебный материал используется в качестве ее средства; в деятельность вводится элемент соревнования, который переводит дидактическую задачу в игровую; успешное выполнение дидактического задания связывается с игровым результатом. Игровая форма организованной образовательной деятельности, создается игровой мотивацией, которая выступает как средство побуждения, стимулированию детей к обучению.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Динамические паузы - это подвижные, хороводные игры, физкультурные минутки.  Релаксация – снижение тонуса скелетной мускулатуры.  Пальчиковая гимнастика – гимнастика кистей рук, сопровождается короткими стихами. Гимнастика для глаз - комплекс упражнений для профилактики хорошего зрения.  </vt:lpstr>
      <vt:lpstr>Дыхательные упражнения улучшают ритмику организма, развивают самоконтроль и произвольность. </vt:lpstr>
      <vt:lpstr>Коммуникативные игры -это совместная деятельность детей, способ самовыражения, взаимного сотрудничества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здоровьесберегающих технологий в раннем дошкольном возрасте</dc:title>
  <dc:creator>RePack by Diakov</dc:creator>
  <cp:lastModifiedBy>Завуч</cp:lastModifiedBy>
  <cp:revision>75</cp:revision>
  <dcterms:created xsi:type="dcterms:W3CDTF">2017-05-22T10:56:44Z</dcterms:created>
  <dcterms:modified xsi:type="dcterms:W3CDTF">2022-03-30T13:23:06Z</dcterms:modified>
</cp:coreProperties>
</file>