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64" r:id="rId8"/>
    <p:sldId id="263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665A7-D30A-4951-B399-BD43A2B6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470" y="1521677"/>
            <a:ext cx="11478826" cy="1646302"/>
          </a:xfrm>
        </p:spPr>
        <p:txBody>
          <a:bodyPr/>
          <a:lstStyle/>
          <a:p>
            <a:pPr algn="ctr"/>
            <a:r>
              <a:rPr lang="ru-RU" sz="2800" dirty="0"/>
              <a:t>«Формирование функциональной грамотности </a:t>
            </a:r>
            <a:br>
              <a:rPr lang="ru-RU" sz="2800" dirty="0"/>
            </a:br>
            <a:r>
              <a:rPr lang="ru-RU" sz="2800" dirty="0"/>
              <a:t>среди обучающихся посредством </a:t>
            </a:r>
            <a:br>
              <a:rPr lang="ru-RU" sz="2800" dirty="0"/>
            </a:br>
            <a:r>
              <a:rPr lang="ru-RU" sz="2800" dirty="0"/>
              <a:t>актуализации межпредметных связей </a:t>
            </a:r>
            <a:br>
              <a:rPr lang="ru-RU" sz="2800" dirty="0"/>
            </a:br>
            <a:r>
              <a:rPr lang="ru-RU" sz="2800" dirty="0"/>
              <a:t>в образовательном процессе»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ADD102-35DF-4383-96C4-310F6E408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475" y="355643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Функциональная грамотность на уроках физики </a:t>
            </a:r>
          </a:p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«Решай и применяй»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564AF-8ACE-4A47-8D49-F67E476BEAD9}"/>
              </a:ext>
            </a:extLst>
          </p:cNvPr>
          <p:cNvSpPr txBox="1"/>
          <p:nvPr/>
        </p:nvSpPr>
        <p:spPr>
          <a:xfrm>
            <a:off x="2482787" y="216561"/>
            <a:ext cx="643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Муниципальное бюджетное образовательное учреждение</a:t>
            </a:r>
          </a:p>
          <a:p>
            <a:pPr algn="ctr"/>
            <a:r>
              <a:rPr lang="ru-RU" sz="1600" dirty="0"/>
              <a:t>«Средняя образовательная школа №14»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8F16B-74E2-49CC-8057-F009D7BB1B7C}"/>
              </a:ext>
            </a:extLst>
          </p:cNvPr>
          <p:cNvSpPr txBox="1"/>
          <p:nvPr/>
        </p:nvSpPr>
        <p:spPr>
          <a:xfrm>
            <a:off x="6773662" y="5211193"/>
            <a:ext cx="4829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Выполнила: А.Е. </a:t>
            </a:r>
            <a:r>
              <a:rPr lang="ru-RU" sz="1600" dirty="0" err="1"/>
              <a:t>Каплева</a:t>
            </a:r>
            <a:r>
              <a:rPr lang="ru-RU" sz="1600" dirty="0"/>
              <a:t>, учитель физики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716E1-8C76-4CDC-B28C-8F71CBB940DB}"/>
              </a:ext>
            </a:extLst>
          </p:cNvPr>
          <p:cNvSpPr txBox="1"/>
          <p:nvPr/>
        </p:nvSpPr>
        <p:spPr>
          <a:xfrm>
            <a:off x="4132555" y="6426832"/>
            <a:ext cx="3284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Г. Братск, 2021</a:t>
            </a:r>
          </a:p>
        </p:txBody>
      </p:sp>
    </p:spTree>
    <p:extLst>
      <p:ext uri="{BB962C8B-B14F-4D97-AF65-F5344CB8AC3E}">
        <p14:creationId xmlns:p14="http://schemas.microsoft.com/office/powerpoint/2010/main" val="101771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3" y="82750"/>
            <a:ext cx="8596668" cy="668785"/>
          </a:xfrm>
        </p:spPr>
        <p:txBody>
          <a:bodyPr/>
          <a:lstStyle/>
          <a:p>
            <a:r>
              <a:rPr lang="ru-RU" dirty="0"/>
              <a:t>Примеры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27" y="1473888"/>
            <a:ext cx="5679078" cy="2512186"/>
          </a:xfrm>
        </p:spPr>
        <p:txBody>
          <a:bodyPr>
            <a:noAutofit/>
          </a:bodyPr>
          <a:lstStyle/>
          <a:p>
            <a:r>
              <a:rPr lang="ru-RU" sz="2000" dirty="0"/>
              <a:t>Многие домашние электроприборы находятся в режиме ожидания и при этом потребляют электроэнергию. </a:t>
            </a:r>
          </a:p>
          <a:p>
            <a:r>
              <a:rPr lang="ru-RU" sz="2000" dirty="0"/>
              <a:t>Рассчитайте затраты на электроэнергию в год при условии их работы в режиме ожидания 10 ч в сутки.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3663C-D679-4840-8CD8-2DD292287C6A}"/>
              </a:ext>
            </a:extLst>
          </p:cNvPr>
          <p:cNvSpPr txBox="1"/>
          <p:nvPr/>
        </p:nvSpPr>
        <p:spPr>
          <a:xfrm>
            <a:off x="260083" y="881879"/>
            <a:ext cx="645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«Электрические явления»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A0A25D-4415-45E6-9C99-27F548C8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379" y="1990301"/>
            <a:ext cx="6082743" cy="45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25" y="574089"/>
            <a:ext cx="8596668" cy="1320800"/>
          </a:xfrm>
        </p:spPr>
        <p:txBody>
          <a:bodyPr/>
          <a:lstStyle/>
          <a:p>
            <a:r>
              <a:rPr lang="ru-RU" dirty="0"/>
              <a:t>Функциональная грамотность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1" y="2560084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-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</a:p>
        </p:txBody>
      </p:sp>
    </p:spTree>
    <p:extLst>
      <p:ext uri="{BB962C8B-B14F-4D97-AF65-F5344CB8AC3E}">
        <p14:creationId xmlns:p14="http://schemas.microsoft.com/office/powerpoint/2010/main" val="166003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A67267-F58B-48FA-B202-AFB05B68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34" y="3107184"/>
            <a:ext cx="4329209" cy="288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25" y="574089"/>
            <a:ext cx="8596668" cy="1320800"/>
          </a:xfrm>
        </p:spPr>
        <p:txBody>
          <a:bodyPr/>
          <a:lstStyle/>
          <a:p>
            <a:r>
              <a:rPr lang="ru-RU" dirty="0"/>
              <a:t>Функционально грамотный ребенок, какой он?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1" y="2000792"/>
            <a:ext cx="7960639" cy="2118448"/>
          </a:xfrm>
        </p:spPr>
        <p:txBody>
          <a:bodyPr>
            <a:normAutofit/>
          </a:bodyPr>
          <a:lstStyle/>
          <a:p>
            <a:r>
              <a:rPr lang="ru-RU" sz="2400" dirty="0"/>
              <a:t>Готов взаимодействовать с окружающим миром</a:t>
            </a:r>
          </a:p>
          <a:p>
            <a:r>
              <a:rPr lang="ru-RU" sz="2400" dirty="0"/>
              <a:t>Готов решать житейские задачи самостоятельно</a:t>
            </a:r>
          </a:p>
          <a:p>
            <a:r>
              <a:rPr lang="ru-RU" sz="2400" dirty="0"/>
              <a:t>Способен строить отношения</a:t>
            </a:r>
          </a:p>
          <a:p>
            <a:r>
              <a:rPr lang="ru-RU" sz="2400" dirty="0"/>
              <a:t>Владеет рефлексивными умениями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D306EE-7FCB-45CB-B176-BCC22ADAEF79}"/>
              </a:ext>
            </a:extLst>
          </p:cNvPr>
          <p:cNvCxnSpPr>
            <a:cxnSpLocks/>
          </p:cNvCxnSpPr>
          <p:nvPr/>
        </p:nvCxnSpPr>
        <p:spPr>
          <a:xfrm flipV="1">
            <a:off x="1033785" y="4214970"/>
            <a:ext cx="1135601" cy="1154096"/>
          </a:xfrm>
          <a:prstGeom prst="straightConnector1">
            <a:avLst/>
          </a:prstGeom>
          <a:ln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56929DF-D3D3-4428-A165-AC6C9BB1B27D}"/>
              </a:ext>
            </a:extLst>
          </p:cNvPr>
          <p:cNvCxnSpPr>
            <a:cxnSpLocks/>
          </p:cNvCxnSpPr>
          <p:nvPr/>
        </p:nvCxnSpPr>
        <p:spPr>
          <a:xfrm flipV="1">
            <a:off x="1778911" y="3964050"/>
            <a:ext cx="1135601" cy="1154096"/>
          </a:xfrm>
          <a:prstGeom prst="straightConnector1">
            <a:avLst/>
          </a:prstGeom>
          <a:ln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72F1D50-A521-4415-882E-D6F9DA4AE284}"/>
              </a:ext>
            </a:extLst>
          </p:cNvPr>
          <p:cNvCxnSpPr>
            <a:cxnSpLocks/>
          </p:cNvCxnSpPr>
          <p:nvPr/>
        </p:nvCxnSpPr>
        <p:spPr>
          <a:xfrm flipV="1">
            <a:off x="2321882" y="4029032"/>
            <a:ext cx="1135601" cy="1154096"/>
          </a:xfrm>
          <a:prstGeom prst="straightConnector1">
            <a:avLst/>
          </a:prstGeom>
          <a:ln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89A56FD-A8B7-49C5-B784-88D578C1890E}"/>
              </a:ext>
            </a:extLst>
          </p:cNvPr>
          <p:cNvCxnSpPr>
            <a:cxnSpLocks/>
          </p:cNvCxnSpPr>
          <p:nvPr/>
        </p:nvCxnSpPr>
        <p:spPr>
          <a:xfrm flipV="1">
            <a:off x="2914512" y="4049241"/>
            <a:ext cx="1135601" cy="1154096"/>
          </a:xfrm>
          <a:prstGeom prst="straightConnector1">
            <a:avLst/>
          </a:prstGeom>
          <a:ln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6DD3CB34-8DB9-42DB-87CF-66BD69E05DEE}"/>
              </a:ext>
            </a:extLst>
          </p:cNvPr>
          <p:cNvSpPr/>
          <p:nvPr/>
        </p:nvSpPr>
        <p:spPr>
          <a:xfrm>
            <a:off x="714283" y="4929370"/>
            <a:ext cx="2743200" cy="1704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5D076-487B-405A-9390-89BFA9E506A7}"/>
              </a:ext>
            </a:extLst>
          </p:cNvPr>
          <p:cNvSpPr txBox="1"/>
          <p:nvPr/>
        </p:nvSpPr>
        <p:spPr>
          <a:xfrm>
            <a:off x="1402302" y="5458167"/>
            <a:ext cx="136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</a:p>
        </p:txBody>
      </p:sp>
    </p:spTree>
    <p:extLst>
      <p:ext uri="{BB962C8B-B14F-4D97-AF65-F5344CB8AC3E}">
        <p14:creationId xmlns:p14="http://schemas.microsoft.com/office/powerpoint/2010/main" val="369694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7" y="760520"/>
            <a:ext cx="8596668" cy="1320800"/>
          </a:xfrm>
        </p:spPr>
        <p:txBody>
          <a:bodyPr/>
          <a:lstStyle/>
          <a:p>
            <a:r>
              <a:rPr lang="ru-RU" dirty="0"/>
              <a:t>Основная задача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1" y="2560084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— формирование базы заданий, которые будут способствовать формированию и оценке способности применять полученные в процессе обучения знания для решения различных учебных и практических задач – формированию функциональной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226399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71" y="2367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Чем отличается новая система заданий от</a:t>
            </a:r>
            <a:br>
              <a:rPr lang="ru-RU" dirty="0"/>
            </a:br>
            <a:r>
              <a:rPr lang="ru-RU" dirty="0"/>
              <a:t>традиционно используемых в отечественной школе?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1" y="256008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ВКЛЮЧАЕТ:</a:t>
            </a:r>
          </a:p>
          <a:p>
            <a:r>
              <a:rPr lang="ru-RU" sz="2400" dirty="0"/>
              <a:t>описание реальной ситуации</a:t>
            </a:r>
          </a:p>
          <a:p>
            <a:pPr marL="0" indent="0">
              <a:buNone/>
            </a:pPr>
            <a:r>
              <a:rPr lang="ru-RU" sz="2400" dirty="0"/>
              <a:t>в проблемном ключе</a:t>
            </a:r>
          </a:p>
          <a:p>
            <a:r>
              <a:rPr lang="ru-RU" sz="2400" dirty="0"/>
              <a:t>вопросы-задания, связанных с этой</a:t>
            </a:r>
          </a:p>
          <a:p>
            <a:pPr marL="0" indent="0">
              <a:buNone/>
            </a:pPr>
            <a:r>
              <a:rPr lang="ru-RU" sz="2400" dirty="0"/>
              <a:t>ситуацией </a:t>
            </a:r>
          </a:p>
        </p:txBody>
      </p:sp>
    </p:spTree>
    <p:extLst>
      <p:ext uri="{BB962C8B-B14F-4D97-AF65-F5344CB8AC3E}">
        <p14:creationId xmlns:p14="http://schemas.microsoft.com/office/powerpoint/2010/main" val="97917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25" y="574089"/>
            <a:ext cx="8596668" cy="1320800"/>
          </a:xfrm>
        </p:spPr>
        <p:txBody>
          <a:bodyPr/>
          <a:lstStyle/>
          <a:p>
            <a:r>
              <a:rPr lang="ru-RU" dirty="0"/>
              <a:t>Виды функциональной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25" y="1610804"/>
            <a:ext cx="8596668" cy="3880773"/>
          </a:xfrm>
        </p:spPr>
        <p:txBody>
          <a:bodyPr>
            <a:normAutofit fontScale="25000" lnSpcReduction="20000"/>
          </a:bodyPr>
          <a:lstStyle/>
          <a:p>
            <a:endParaRPr lang="ru-RU" sz="2400" dirty="0"/>
          </a:p>
          <a:p>
            <a:r>
              <a:rPr lang="ru-RU" sz="9600" dirty="0"/>
              <a:t>Читательская грамотность</a:t>
            </a:r>
          </a:p>
          <a:p>
            <a:endParaRPr lang="ru-RU" sz="9600" dirty="0"/>
          </a:p>
          <a:p>
            <a:r>
              <a:rPr lang="ru-RU" sz="9600" dirty="0"/>
              <a:t>Математическая грамотность</a:t>
            </a:r>
          </a:p>
          <a:p>
            <a:endParaRPr lang="ru-RU" sz="9600" dirty="0"/>
          </a:p>
          <a:p>
            <a:r>
              <a:rPr lang="ru-RU" sz="9600" u="sng" dirty="0"/>
              <a:t>Естественнонаучная грамотность</a:t>
            </a:r>
          </a:p>
          <a:p>
            <a:endParaRPr lang="ru-RU" sz="9600" dirty="0"/>
          </a:p>
          <a:p>
            <a:r>
              <a:rPr lang="ru-RU" sz="9600" dirty="0"/>
              <a:t>Финансовая грамотность</a:t>
            </a:r>
          </a:p>
          <a:p>
            <a:endParaRPr lang="ru-RU" sz="9600" dirty="0"/>
          </a:p>
          <a:p>
            <a:r>
              <a:rPr lang="ru-RU" sz="9600" dirty="0"/>
              <a:t>Глобальные компетенции</a:t>
            </a:r>
          </a:p>
          <a:p>
            <a:endParaRPr lang="ru-RU" sz="9600" dirty="0"/>
          </a:p>
          <a:p>
            <a:r>
              <a:rPr lang="ru-RU" sz="9600" dirty="0"/>
              <a:t>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8173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7" y="760520"/>
            <a:ext cx="8596668" cy="1320800"/>
          </a:xfrm>
        </p:spPr>
        <p:txBody>
          <a:bodyPr/>
          <a:lstStyle/>
          <a:p>
            <a:r>
              <a:rPr lang="ru-RU" dirty="0"/>
              <a:t>Естественнонаучна грамотность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1" y="2560084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—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</a:t>
            </a:r>
          </a:p>
        </p:txBody>
      </p:sp>
    </p:spTree>
    <p:extLst>
      <p:ext uri="{BB962C8B-B14F-4D97-AF65-F5344CB8AC3E}">
        <p14:creationId xmlns:p14="http://schemas.microsoft.com/office/powerpoint/2010/main" val="201471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49" y="0"/>
            <a:ext cx="8596668" cy="683581"/>
          </a:xfrm>
        </p:spPr>
        <p:txBody>
          <a:bodyPr/>
          <a:lstStyle/>
          <a:p>
            <a:r>
              <a:rPr lang="ru-RU" dirty="0"/>
              <a:t>Примеры заданий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AA0840-39E2-4A0F-B474-C91115B94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49" y="2726202"/>
            <a:ext cx="8084484" cy="36985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F30CD-5A57-4390-B81C-5D4EB6B566FB}"/>
              </a:ext>
            </a:extLst>
          </p:cNvPr>
          <p:cNvSpPr txBox="1"/>
          <p:nvPr/>
        </p:nvSpPr>
        <p:spPr>
          <a:xfrm>
            <a:off x="452760" y="661354"/>
            <a:ext cx="654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«Механические колебания и волны. Звук»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F08E5-B8A3-4F72-A03A-D2E5B562297E}"/>
              </a:ext>
            </a:extLst>
          </p:cNvPr>
          <p:cNvSpPr txBox="1"/>
          <p:nvPr/>
        </p:nvSpPr>
        <p:spPr>
          <a:xfrm>
            <a:off x="452760" y="1156542"/>
            <a:ext cx="8773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Звук – это физическое явление, вызванное колебательным движением частиц среды.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 Шум – представляет собой хаотичное, нестройное смешение звуков, отрицательно действующее на нервную систему. Воздействие шума на человека определяется его уровнем (громкостью, интенсивностью) и высотой составляющих его звуков, а также продолжительностью воздействия.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639C5-B73E-4CD0-AB10-0C1CE4FDF147}"/>
              </a:ext>
            </a:extLst>
          </p:cNvPr>
          <p:cNvSpPr txBox="1"/>
          <p:nvPr/>
        </p:nvSpPr>
        <p:spPr>
          <a:xfrm>
            <a:off x="8631613" y="2495382"/>
            <a:ext cx="310762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/>
              <a:t>Согласен ли, ты с выводами скандинавских</a:t>
            </a:r>
          </a:p>
          <a:p>
            <a:r>
              <a:rPr lang="ru-RU" b="1" i="1" dirty="0"/>
              <a:t>ученых, которые считают, что каждый пятый подросток плохо слышит, хотя и не всегда догадывается об этом?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3F55C-C790-45DC-8259-0970F5CF033B}"/>
              </a:ext>
            </a:extLst>
          </p:cNvPr>
          <p:cNvSpPr txBox="1"/>
          <p:nvPr/>
        </p:nvSpPr>
        <p:spPr>
          <a:xfrm>
            <a:off x="8629095" y="4989250"/>
            <a:ext cx="3249556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табличным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данным громкость звука плеера (114 дБ) сравнивают с другими шумами и делают соответствующие выводы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2B17A9-E6B0-47F9-9256-70856F1C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420" y="114424"/>
            <a:ext cx="2006733" cy="200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25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227A-D2A4-48CD-B56E-2B1419D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51" y="0"/>
            <a:ext cx="8596668" cy="686540"/>
          </a:xfrm>
        </p:spPr>
        <p:txBody>
          <a:bodyPr/>
          <a:lstStyle/>
          <a:p>
            <a:r>
              <a:rPr lang="ru-RU" dirty="0"/>
              <a:t>Примеры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13CC-B850-4C2C-A4AC-809F73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901" y="3990151"/>
            <a:ext cx="8596668" cy="20207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ответ: следует налить молоко сразу.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 том, что теплообмен с окружающей средой происходит тем интенсивнее, чем больше разница температур кофе и окружающего воздуха. Если добавить молоко в кофе сразу, то разница температуры между кофе и воздухом станет меньше, а следовательно кофе будет остывать медленнее, по сравнению с горячим кофе без молока.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2378D-2B21-461C-AB52-2DF65D11841C}"/>
              </a:ext>
            </a:extLst>
          </p:cNvPr>
          <p:cNvSpPr txBox="1"/>
          <p:nvPr/>
        </p:nvSpPr>
        <p:spPr>
          <a:xfrm>
            <a:off x="234992" y="1953087"/>
            <a:ext cx="1007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собрались позавтракать и налили в чашку кофе. Но зазвонил телефон, и вам пришлось отлучиться на несколько минут.</a:t>
            </a:r>
          </a:p>
          <a:p>
            <a:r>
              <a:rPr lang="ru-RU" dirty="0"/>
              <a:t>Что надо сделать, чтобы к вашему возвращению кофе был горячим: налить молоко сразу перед уходом или по возвращению?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BED5B-8432-4FC9-BF80-FC3314EF6D24}"/>
              </a:ext>
            </a:extLst>
          </p:cNvPr>
          <p:cNvSpPr txBox="1"/>
          <p:nvPr/>
        </p:nvSpPr>
        <p:spPr>
          <a:xfrm>
            <a:off x="234992" y="847055"/>
            <a:ext cx="74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«Тепловые явления»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D43AB3-48BA-4BC2-AD4F-FEE60180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04" y="3704585"/>
            <a:ext cx="2810333" cy="20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10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462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Аспект</vt:lpstr>
      <vt:lpstr>«Формирование функциональной грамотности  среди обучающихся посредством  актуализации межпредметных связей  в образовательном процессе»</vt:lpstr>
      <vt:lpstr>Функциональная грамотность </vt:lpstr>
      <vt:lpstr>Функционально грамотный ребенок, какой он? </vt:lpstr>
      <vt:lpstr>Основная задача</vt:lpstr>
      <vt:lpstr>Чем отличается новая система заданий от традиционно используемых в отечественной школе?</vt:lpstr>
      <vt:lpstr>Виды функциональной грамотности</vt:lpstr>
      <vt:lpstr>Естественнонаучна грамотность </vt:lpstr>
      <vt:lpstr>Примеры заданий</vt:lpstr>
      <vt:lpstr>Примеры заданий</vt:lpstr>
      <vt:lpstr>Примеры заданий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функциональной грамотности  среди обучающихся посредством  актуализации межпредметных связей  в образовательном процессе»</dc:title>
  <dc:creator>Каплев Дмитрий</dc:creator>
  <cp:lastModifiedBy>Каплев Дмитрий</cp:lastModifiedBy>
  <cp:revision>5</cp:revision>
  <dcterms:created xsi:type="dcterms:W3CDTF">2021-11-28T11:51:04Z</dcterms:created>
  <dcterms:modified xsi:type="dcterms:W3CDTF">2021-11-28T15:21:28Z</dcterms:modified>
</cp:coreProperties>
</file>