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9" r:id="rId3"/>
    <p:sldId id="260" r:id="rId4"/>
    <p:sldId id="258" r:id="rId5"/>
    <p:sldId id="261" r:id="rId6"/>
    <p:sldId id="277" r:id="rId7"/>
    <p:sldId id="262" r:id="rId8"/>
    <p:sldId id="278" r:id="rId9"/>
    <p:sldId id="263" r:id="rId10"/>
    <p:sldId id="279" r:id="rId11"/>
    <p:sldId id="264" r:id="rId12"/>
    <p:sldId id="280" r:id="rId13"/>
    <p:sldId id="265" r:id="rId14"/>
    <p:sldId id="281" r:id="rId15"/>
    <p:sldId id="268" r:id="rId16"/>
    <p:sldId id="282" r:id="rId17"/>
    <p:sldId id="266" r:id="rId18"/>
    <p:sldId id="283" r:id="rId19"/>
    <p:sldId id="27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02" d="100"/>
          <a:sy n="102" d="100"/>
        </p:scale>
        <p:origin x="-489" y="-18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3E82D8-B543-423E-961C-F57D41E603C9}" type="datetimeFigureOut">
              <a:rPr lang="ru-RU" smtClean="0"/>
              <a:t>20.03.2022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1D84AD-93D1-4F41-A73F-B6C24E0089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5220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1E1A3-A541-45ED-A48A-C7EC1994F3ED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30243-D35F-4326-8582-B0AF581C5B9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600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1E1A3-A541-45ED-A48A-C7EC1994F3ED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30243-D35F-4326-8582-B0AF581C5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778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1E1A3-A541-45ED-A48A-C7EC1994F3ED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30243-D35F-4326-8582-B0AF581C5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159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1E1A3-A541-45ED-A48A-C7EC1994F3ED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30243-D35F-4326-8582-B0AF581C5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183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1E1A3-A541-45ED-A48A-C7EC1994F3ED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30243-D35F-4326-8582-B0AF581C5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629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1E1A3-A541-45ED-A48A-C7EC1994F3ED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30243-D35F-4326-8582-B0AF581C5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309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1E1A3-A541-45ED-A48A-C7EC1994F3ED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30243-D35F-4326-8582-B0AF581C5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825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1E1A3-A541-45ED-A48A-C7EC1994F3ED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30243-D35F-4326-8582-B0AF581C5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209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1E1A3-A541-45ED-A48A-C7EC1994F3ED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30243-D35F-4326-8582-B0AF581C5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417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1E1A3-A541-45ED-A48A-C7EC1994F3ED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30243-D35F-4326-8582-B0AF581C5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015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1E1A3-A541-45ED-A48A-C7EC1994F3ED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30243-D35F-4326-8582-B0AF581C5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66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01E1A3-A541-45ED-A48A-C7EC1994F3ED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030243-D35F-4326-8582-B0AF581C5B9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731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879" y="874169"/>
            <a:ext cx="6989373" cy="29887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«Возможности использования игрового комплекта </a:t>
            </a:r>
            <a:r>
              <a:rPr lang="ru-RU" dirty="0" err="1" smtClean="0"/>
              <a:t>Пертра</a:t>
            </a:r>
            <a:r>
              <a:rPr lang="ru-RU" dirty="0" smtClean="0"/>
              <a:t>»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9795" y="4954554"/>
            <a:ext cx="4725955" cy="1263365"/>
          </a:xfrm>
        </p:spPr>
        <p:txBody>
          <a:bodyPr/>
          <a:lstStyle/>
          <a:p>
            <a:pPr algn="l"/>
            <a:r>
              <a:rPr lang="ru-RU" dirty="0" smtClean="0"/>
              <a:t>МБОУ СОШ№1 </a:t>
            </a:r>
            <a:r>
              <a:rPr lang="ru-RU" dirty="0" err="1" smtClean="0"/>
              <a:t>г.Лакинск</a:t>
            </a:r>
            <a:endParaRPr lang="ru-RU" dirty="0" smtClean="0"/>
          </a:p>
          <a:p>
            <a:pPr algn="l"/>
            <a:r>
              <a:rPr lang="ru-RU" dirty="0" err="1" smtClean="0"/>
              <a:t>Сауляк</a:t>
            </a:r>
            <a:r>
              <a:rPr lang="ru-RU" dirty="0" smtClean="0"/>
              <a:t> Мария Юрьевна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08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7036" y="464585"/>
            <a:ext cx="719856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+mj-lt"/>
              </a:rPr>
              <a:t>Варианты игровых упражнений</a:t>
            </a:r>
            <a:r>
              <a:rPr lang="ru-RU" dirty="0" smtClean="0"/>
              <a:t>:</a:t>
            </a:r>
          </a:p>
          <a:p>
            <a:endParaRPr lang="ru-RU" dirty="0">
              <a:latin typeface="+mj-lt"/>
            </a:endParaRPr>
          </a:p>
          <a:p>
            <a:r>
              <a:rPr lang="ru-RU" sz="2000" dirty="0" smtClean="0">
                <a:latin typeface="+mj-lt"/>
              </a:rPr>
              <a:t>1.Отбор </a:t>
            </a:r>
            <a:r>
              <a:rPr lang="ru-RU" sz="2000" dirty="0">
                <a:latin typeface="+mj-lt"/>
              </a:rPr>
              <a:t>фигур по зрительному </a:t>
            </a:r>
            <a:r>
              <a:rPr lang="ru-RU" sz="2000" dirty="0" smtClean="0">
                <a:latin typeface="+mj-lt"/>
              </a:rPr>
              <a:t>образцу.</a:t>
            </a:r>
            <a:endParaRPr lang="ru-RU" sz="2000" dirty="0">
              <a:latin typeface="+mj-lt"/>
            </a:endParaRPr>
          </a:p>
          <a:p>
            <a:r>
              <a:rPr lang="ru-RU" sz="2000" dirty="0" smtClean="0">
                <a:latin typeface="+mj-lt"/>
              </a:rPr>
              <a:t>2.Анализ</a:t>
            </a:r>
            <a:r>
              <a:rPr lang="ru-RU" sz="2000" dirty="0">
                <a:latin typeface="+mj-lt"/>
              </a:rPr>
              <a:t>, с последующим воспроизведением узора из </a:t>
            </a:r>
            <a:r>
              <a:rPr lang="ru-RU" sz="2000" dirty="0" smtClean="0">
                <a:latin typeface="+mj-lt"/>
              </a:rPr>
              <a:t>фигур.</a:t>
            </a:r>
            <a:endParaRPr lang="ru-RU" sz="2000" dirty="0">
              <a:latin typeface="+mj-lt"/>
            </a:endParaRPr>
          </a:p>
          <a:p>
            <a:r>
              <a:rPr lang="ru-RU" sz="2000" dirty="0" smtClean="0">
                <a:latin typeface="+mj-lt"/>
              </a:rPr>
              <a:t>3.Составление </a:t>
            </a:r>
            <a:r>
              <a:rPr lang="ru-RU" sz="2000" dirty="0">
                <a:latin typeface="+mj-lt"/>
              </a:rPr>
              <a:t>узора из фигур по </a:t>
            </a:r>
            <a:r>
              <a:rPr lang="ru-RU" sz="2000" dirty="0" smtClean="0">
                <a:latin typeface="+mj-lt"/>
              </a:rPr>
              <a:t>инструкции.</a:t>
            </a:r>
            <a:endParaRPr lang="ru-RU" sz="2000" dirty="0">
              <a:latin typeface="+mj-lt"/>
            </a:endParaRPr>
          </a:p>
          <a:p>
            <a:r>
              <a:rPr lang="ru-RU" sz="2000" dirty="0" smtClean="0">
                <a:latin typeface="+mj-lt"/>
              </a:rPr>
              <a:t>4.Построение </a:t>
            </a:r>
            <a:r>
              <a:rPr lang="ru-RU" sz="2000" dirty="0">
                <a:latin typeface="+mj-lt"/>
              </a:rPr>
              <a:t>пирамидки из фигур по зрительному образцу, по</a:t>
            </a:r>
          </a:p>
          <a:p>
            <a:r>
              <a:rPr lang="ru-RU" sz="2000" dirty="0">
                <a:latin typeface="+mj-lt"/>
              </a:rPr>
              <a:t>словесной инструкции, с учетом принципа </a:t>
            </a:r>
            <a:r>
              <a:rPr lang="ru-RU" sz="2000" dirty="0" smtClean="0">
                <a:latin typeface="+mj-lt"/>
              </a:rPr>
              <a:t>построения.</a:t>
            </a:r>
            <a:endParaRPr lang="ru-RU" sz="2000" dirty="0">
              <a:latin typeface="+mj-lt"/>
            </a:endParaRPr>
          </a:p>
          <a:p>
            <a:r>
              <a:rPr lang="ru-RU" sz="2000" dirty="0" smtClean="0">
                <a:latin typeface="+mj-lt"/>
              </a:rPr>
              <a:t>5.Выстраивание </a:t>
            </a:r>
            <a:r>
              <a:rPr lang="ru-RU" sz="2000" dirty="0">
                <a:latin typeface="+mj-lt"/>
              </a:rPr>
              <a:t>на доске-основе узора симметричного </a:t>
            </a:r>
            <a:r>
              <a:rPr lang="ru-RU" sz="2000" dirty="0" smtClean="0">
                <a:latin typeface="+mj-lt"/>
              </a:rPr>
              <a:t>данному.</a:t>
            </a:r>
            <a:endParaRPr lang="ru-RU" sz="2000" dirty="0">
              <a:latin typeface="+mj-lt"/>
            </a:endParaRPr>
          </a:p>
          <a:p>
            <a:r>
              <a:rPr lang="ru-RU" sz="2000" dirty="0" smtClean="0">
                <a:latin typeface="+mj-lt"/>
              </a:rPr>
              <a:t>6.Самостоятельное </a:t>
            </a:r>
            <a:r>
              <a:rPr lang="ru-RU" sz="2000" dirty="0">
                <a:latin typeface="+mj-lt"/>
              </a:rPr>
              <a:t>составление узора с последующим</a:t>
            </a:r>
          </a:p>
          <a:p>
            <a:r>
              <a:rPr lang="ru-RU" sz="2000" dirty="0" smtClean="0">
                <a:latin typeface="+mj-lt"/>
              </a:rPr>
              <a:t>Описанием.</a:t>
            </a:r>
            <a:endParaRPr lang="ru-RU" sz="2000" dirty="0">
              <a:latin typeface="+mj-lt"/>
            </a:endParaRPr>
          </a:p>
          <a:p>
            <a:r>
              <a:rPr lang="ru-RU" sz="2000" dirty="0" smtClean="0">
                <a:latin typeface="+mj-lt"/>
              </a:rPr>
              <a:t>7.Составление </a:t>
            </a:r>
            <a:r>
              <a:rPr lang="ru-RU" sz="2000" dirty="0">
                <a:latin typeface="+mj-lt"/>
              </a:rPr>
              <a:t>логических цепочек из </a:t>
            </a:r>
            <a:r>
              <a:rPr lang="ru-RU" sz="2000" dirty="0" smtClean="0">
                <a:latin typeface="+mj-lt"/>
              </a:rPr>
              <a:t>фигур.</a:t>
            </a:r>
            <a:endParaRPr lang="ru-RU" sz="2000" dirty="0">
              <a:latin typeface="+mj-lt"/>
            </a:endParaRPr>
          </a:p>
          <a:p>
            <a:r>
              <a:rPr lang="ru-RU" sz="2000" dirty="0" smtClean="0">
                <a:latin typeface="+mj-lt"/>
              </a:rPr>
              <a:t>8.Шнуровка </a:t>
            </a:r>
            <a:r>
              <a:rPr lang="ru-RU" sz="2000" dirty="0">
                <a:latin typeface="+mj-lt"/>
              </a:rPr>
              <a:t>(нанизывание фигур на шнур в соответствии с</a:t>
            </a:r>
          </a:p>
          <a:p>
            <a:r>
              <a:rPr lang="ru-RU" sz="2000" dirty="0">
                <a:latin typeface="+mj-lt"/>
              </a:rPr>
              <a:t>заданным образцом, либо в соответствии с инструкцией</a:t>
            </a:r>
          </a:p>
          <a:p>
            <a:r>
              <a:rPr lang="ru-RU" sz="2000" dirty="0">
                <a:latin typeface="+mj-lt"/>
              </a:rPr>
              <a:t>педагога, замыслом самого ребенка</a:t>
            </a:r>
            <a:r>
              <a:rPr lang="ru-RU" sz="2000" dirty="0" smtClean="0">
                <a:latin typeface="+mj-lt"/>
              </a:rPr>
              <a:t>).</a:t>
            </a:r>
            <a:endParaRPr lang="ru-RU" sz="2000" dirty="0">
              <a:latin typeface="+mj-lt"/>
            </a:endParaRPr>
          </a:p>
          <a:p>
            <a:pPr algn="ctr"/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282" y="4842588"/>
            <a:ext cx="2754280" cy="20154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2921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26680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8001" y="172616"/>
            <a:ext cx="7886700" cy="1396775"/>
          </a:xfrm>
        </p:spPr>
        <p:txBody>
          <a:bodyPr>
            <a:normAutofit fontScale="90000"/>
          </a:bodyPr>
          <a:lstStyle/>
          <a:p>
            <a:pPr defTabSz="4572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</a:pP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u="sng" dirty="0">
                <a:solidFill>
                  <a:srgbClr val="002060"/>
                </a:solidFill>
              </a:rPr>
              <a:t/>
            </a:r>
            <a:br>
              <a:rPr lang="ru-RU" sz="2800" b="1" u="sng" dirty="0">
                <a:solidFill>
                  <a:srgbClr val="002060"/>
                </a:solidFill>
              </a:rPr>
            </a:br>
            <a:r>
              <a:rPr lang="ru-RU" sz="2800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/>
            </a:r>
            <a:br>
              <a:rPr lang="ru-RU" sz="2800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99" y="1822534"/>
            <a:ext cx="4189324" cy="2292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0445" y="312575"/>
            <a:ext cx="6988629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Игровой набор 4 «</a:t>
            </a:r>
            <a:r>
              <a:rPr lang="ru-RU" sz="3200" dirty="0" err="1"/>
              <a:t>Relation</a:t>
            </a:r>
            <a:r>
              <a:rPr lang="ru-RU" sz="3200" dirty="0"/>
              <a:t>»</a:t>
            </a:r>
          </a:p>
          <a:p>
            <a:pPr algn="ctr"/>
            <a:r>
              <a:rPr lang="ru-RU" sz="3200" dirty="0"/>
              <a:t>Пространство и преобразования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474029" y="1865751"/>
            <a:ext cx="4572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/>
              <a:t>Состав набора:</a:t>
            </a:r>
          </a:p>
          <a:p>
            <a:r>
              <a:rPr lang="ru-RU" sz="2400" dirty="0" smtClean="0"/>
              <a:t>1)Деревянные </a:t>
            </a:r>
            <a:r>
              <a:rPr lang="ru-RU" sz="2400" dirty="0"/>
              <a:t>шаблоны разных геометрических форм.</a:t>
            </a:r>
          </a:p>
          <a:p>
            <a:r>
              <a:rPr lang="ru-RU" sz="2400" dirty="0" smtClean="0"/>
              <a:t>2)Деревянные </a:t>
            </a:r>
            <a:r>
              <a:rPr lang="ru-RU" sz="2400" dirty="0"/>
              <a:t>пластины со штырем для крепления на доске-основе.</a:t>
            </a:r>
          </a:p>
          <a:p>
            <a:r>
              <a:rPr lang="ru-RU" sz="2400" dirty="0" smtClean="0"/>
              <a:t>3)Воротца </a:t>
            </a:r>
            <a:r>
              <a:rPr lang="ru-RU" sz="2400" dirty="0"/>
              <a:t>с большими и малыми отверстиями.</a:t>
            </a:r>
          </a:p>
          <a:p>
            <a:r>
              <a:rPr lang="ru-RU" sz="2400" dirty="0" smtClean="0"/>
              <a:t>4)Резинки </a:t>
            </a:r>
            <a:r>
              <a:rPr lang="ru-RU" sz="2400" dirty="0"/>
              <a:t>с пробками на конце.</a:t>
            </a:r>
          </a:p>
          <a:p>
            <a:r>
              <a:rPr lang="ru-RU" sz="2400" dirty="0" smtClean="0"/>
              <a:t>5)Деревянные </a:t>
            </a:r>
            <a:r>
              <a:rPr lang="ru-RU" sz="2400" dirty="0"/>
              <a:t>флажки с конусным штырьком.</a:t>
            </a:r>
          </a:p>
        </p:txBody>
      </p:sp>
    </p:spTree>
    <p:extLst>
      <p:ext uri="{BB962C8B-B14F-4D97-AF65-F5344CB8AC3E}">
        <p14:creationId xmlns:p14="http://schemas.microsoft.com/office/powerpoint/2010/main" val="3562696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49490" y="396551"/>
            <a:ext cx="696063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+mj-lt"/>
              </a:rPr>
              <a:t>Варианты </a:t>
            </a:r>
            <a:r>
              <a:rPr lang="ru-RU" sz="2400" b="1" dirty="0">
                <a:latin typeface="+mj-lt"/>
              </a:rPr>
              <a:t>игровых упражнений</a:t>
            </a:r>
            <a:r>
              <a:rPr lang="ru-RU" sz="2400" dirty="0" smtClean="0">
                <a:latin typeface="+mj-lt"/>
              </a:rPr>
              <a:t>:</a:t>
            </a:r>
          </a:p>
          <a:p>
            <a:pPr algn="ctr"/>
            <a:endParaRPr lang="ru-RU" sz="2400" dirty="0" smtClean="0">
              <a:latin typeface="+mj-lt"/>
            </a:endParaRPr>
          </a:p>
          <a:p>
            <a:r>
              <a:rPr lang="ru-RU" sz="2400" dirty="0">
                <a:latin typeface="+mj-lt"/>
              </a:rPr>
              <a:t>1.Повторение заданной фигуры.</a:t>
            </a:r>
          </a:p>
          <a:p>
            <a:r>
              <a:rPr lang="ru-RU" sz="2400" dirty="0">
                <a:latin typeface="+mj-lt"/>
              </a:rPr>
              <a:t>2.Наложенные фигуры. Ребенок отгадывает фигуры путем наложения или при помощи зрения.</a:t>
            </a:r>
          </a:p>
          <a:p>
            <a:r>
              <a:rPr lang="ru-RU" sz="2400" dirty="0">
                <a:latin typeface="+mj-lt"/>
              </a:rPr>
              <a:t>3.Пространственные узоры. Ребенок повторяет заданные узоры из деревянных флажков.</a:t>
            </a:r>
          </a:p>
          <a:p>
            <a:r>
              <a:rPr lang="ru-RU" sz="2400" dirty="0">
                <a:latin typeface="+mj-lt"/>
              </a:rPr>
              <a:t>4.Соотнесение фигур по размеру.</a:t>
            </a:r>
          </a:p>
          <a:p>
            <a:r>
              <a:rPr lang="ru-RU" sz="2400" dirty="0">
                <a:latin typeface="+mj-lt"/>
              </a:rPr>
              <a:t>5.Конструирование фигур по образцу и </a:t>
            </a:r>
            <a:r>
              <a:rPr lang="ru-RU" sz="2400" dirty="0" smtClean="0">
                <a:latin typeface="+mj-lt"/>
              </a:rPr>
              <a:t>самостоятельно.</a:t>
            </a:r>
            <a:endParaRPr lang="ru-RU" sz="2400" dirty="0">
              <a:latin typeface="+mj-lt"/>
            </a:endParaRPr>
          </a:p>
          <a:p>
            <a:pPr algn="ctr"/>
            <a:endParaRPr lang="ru-RU" sz="2400" dirty="0" smtClean="0">
              <a:latin typeface="+mj-lt"/>
            </a:endParaRPr>
          </a:p>
          <a:p>
            <a:pPr algn="ctr"/>
            <a:endParaRPr lang="ru-RU" sz="2400" dirty="0">
              <a:latin typeface="+mj-lt"/>
            </a:endParaRPr>
          </a:p>
          <a:p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301" y="4422257"/>
            <a:ext cx="2597965" cy="167063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90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81834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b="1" dirty="0"/>
              <a:t>Игровой набор 5 «</a:t>
            </a:r>
            <a:r>
              <a:rPr lang="ru-RU" sz="3600" b="1" dirty="0" err="1"/>
              <a:t>Grafomotorik</a:t>
            </a:r>
            <a:r>
              <a:rPr lang="ru-RU" sz="3600" b="1" dirty="0"/>
              <a:t>»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b="1" dirty="0"/>
              <a:t>От каракуль к каллиграфии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11" y="2086058"/>
            <a:ext cx="4231408" cy="2382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502021" y="1997839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/>
              <a:t>Состав набора: </a:t>
            </a:r>
          </a:p>
          <a:p>
            <a:r>
              <a:rPr lang="ru-RU" sz="2400" dirty="0" smtClean="0"/>
              <a:t>1)Деревянные </a:t>
            </a:r>
            <a:r>
              <a:rPr lang="ru-RU" sz="2400" dirty="0"/>
              <a:t>пластины с пазом на лицевой стороне и соответствующим </a:t>
            </a:r>
            <a:r>
              <a:rPr lang="ru-RU" sz="2400" dirty="0" smtClean="0"/>
              <a:t> </a:t>
            </a:r>
            <a:r>
              <a:rPr lang="ru-RU" sz="2400" dirty="0"/>
              <a:t>рисунком на оборотной стороне.</a:t>
            </a:r>
          </a:p>
          <a:p>
            <a:r>
              <a:rPr lang="ru-RU" sz="2400" dirty="0" smtClean="0"/>
              <a:t>2)Деревянные </a:t>
            </a:r>
            <a:r>
              <a:rPr lang="ru-RU" sz="2400" dirty="0" smtClean="0"/>
              <a:t>пластины-направляющие.</a:t>
            </a:r>
            <a:endParaRPr lang="ru-RU" sz="2400" dirty="0"/>
          </a:p>
          <a:p>
            <a:r>
              <a:rPr lang="ru-RU" sz="2400" dirty="0" smtClean="0"/>
              <a:t>3)Разноцветные </a:t>
            </a:r>
            <a:r>
              <a:rPr lang="ru-RU" sz="2400" dirty="0"/>
              <a:t>фигурки машинок.</a:t>
            </a:r>
          </a:p>
          <a:p>
            <a:r>
              <a:rPr lang="ru-RU" sz="2400" dirty="0" smtClean="0"/>
              <a:t>4)Магнитный </a:t>
            </a:r>
            <a:r>
              <a:rPr lang="ru-RU" sz="2400" dirty="0"/>
              <a:t>штифт.</a:t>
            </a:r>
          </a:p>
          <a:p>
            <a:r>
              <a:rPr lang="ru-RU" sz="2400" dirty="0" smtClean="0"/>
              <a:t>5)Резиновые </a:t>
            </a:r>
            <a:r>
              <a:rPr lang="ru-RU" sz="2400" dirty="0"/>
              <a:t>ленты.</a:t>
            </a:r>
          </a:p>
          <a:p>
            <a:r>
              <a:rPr lang="ru-RU" sz="2400" dirty="0" smtClean="0"/>
              <a:t>6)Оргстекло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137106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92899" y="783772"/>
            <a:ext cx="6955971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+mj-lt"/>
              </a:rPr>
              <a:t>Варианты  </a:t>
            </a:r>
            <a:r>
              <a:rPr lang="ru-RU" sz="2400" b="1" dirty="0">
                <a:latin typeface="+mj-lt"/>
              </a:rPr>
              <a:t>игровых </a:t>
            </a:r>
            <a:r>
              <a:rPr lang="ru-RU" sz="2400" b="1" dirty="0" smtClean="0">
                <a:latin typeface="+mj-lt"/>
              </a:rPr>
              <a:t>упражнений:</a:t>
            </a:r>
          </a:p>
          <a:p>
            <a:pPr algn="ctr"/>
            <a:endParaRPr lang="ru-RU" sz="2400" dirty="0">
              <a:latin typeface="+mj-lt"/>
            </a:endParaRPr>
          </a:p>
          <a:p>
            <a:r>
              <a:rPr lang="ru-RU" sz="2000" dirty="0" smtClean="0">
                <a:latin typeface="+mj-lt"/>
              </a:rPr>
              <a:t>1.Из </a:t>
            </a:r>
            <a:r>
              <a:rPr lang="ru-RU" sz="2000" dirty="0">
                <a:latin typeface="+mj-lt"/>
              </a:rPr>
              <a:t>набора деталей, ребенок образует линии (продольную,</a:t>
            </a:r>
          </a:p>
          <a:p>
            <a:r>
              <a:rPr lang="ru-RU" sz="2000" dirty="0">
                <a:latin typeface="+mj-lt"/>
              </a:rPr>
              <a:t>поперечные, изогнутые)</a:t>
            </a:r>
          </a:p>
          <a:p>
            <a:r>
              <a:rPr lang="ru-RU" sz="2000" dirty="0" smtClean="0">
                <a:latin typeface="+mj-lt"/>
              </a:rPr>
              <a:t>2.Детали </a:t>
            </a:r>
            <a:r>
              <a:rPr lang="ru-RU" sz="2000" dirty="0">
                <a:latin typeface="+mj-lt"/>
              </a:rPr>
              <a:t>размещаются на доске-основе так чтобы можно </a:t>
            </a:r>
            <a:r>
              <a:rPr lang="ru-RU" sz="2000" dirty="0" smtClean="0">
                <a:latin typeface="+mj-lt"/>
              </a:rPr>
              <a:t>было организовать </a:t>
            </a:r>
            <a:r>
              <a:rPr lang="ru-RU" sz="2000" dirty="0">
                <a:latin typeface="+mj-lt"/>
              </a:rPr>
              <a:t>продвижение человечков, машинок, шариков </a:t>
            </a:r>
            <a:r>
              <a:rPr lang="ru-RU" sz="2000" dirty="0" smtClean="0">
                <a:latin typeface="+mj-lt"/>
              </a:rPr>
              <a:t>по желобкам.</a:t>
            </a:r>
            <a:endParaRPr lang="ru-RU" sz="2000" dirty="0">
              <a:latin typeface="+mj-lt"/>
            </a:endParaRPr>
          </a:p>
          <a:p>
            <a:r>
              <a:rPr lang="ru-RU" sz="2000" dirty="0" smtClean="0">
                <a:latin typeface="+mj-lt"/>
              </a:rPr>
              <a:t>3.Собранные </a:t>
            </a:r>
            <a:r>
              <a:rPr lang="ru-RU" sz="2000" dirty="0">
                <a:latin typeface="+mj-lt"/>
              </a:rPr>
              <a:t>детали покрываются листом оргстекла. При</a:t>
            </a:r>
          </a:p>
          <a:p>
            <a:r>
              <a:rPr lang="ru-RU" sz="2000" dirty="0">
                <a:latin typeface="+mj-lt"/>
              </a:rPr>
              <a:t>помощи магнитного штифта проводят стальной шарик по</a:t>
            </a:r>
          </a:p>
          <a:p>
            <a:r>
              <a:rPr lang="ru-RU" sz="2000" dirty="0">
                <a:latin typeface="+mj-lt"/>
              </a:rPr>
              <a:t>д</a:t>
            </a:r>
            <a:r>
              <a:rPr lang="ru-RU" sz="2000" dirty="0" smtClean="0">
                <a:latin typeface="+mj-lt"/>
              </a:rPr>
              <a:t>ороге.</a:t>
            </a:r>
            <a:endParaRPr lang="ru-RU" sz="2000" dirty="0">
              <a:latin typeface="+mj-lt"/>
            </a:endParaRPr>
          </a:p>
          <a:p>
            <a:endParaRPr lang="ru-RU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7174" y="4043578"/>
            <a:ext cx="3293707" cy="21909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254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98216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b="1" dirty="0"/>
              <a:t>Игровой набор 6 «</a:t>
            </a:r>
            <a:r>
              <a:rPr lang="ru-RU" sz="3600" b="1" dirty="0" err="1"/>
              <a:t>Handgeschiklichkeit</a:t>
            </a:r>
            <a:r>
              <a:rPr lang="ru-RU" sz="3600" b="1" dirty="0"/>
              <a:t>»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b="1" dirty="0"/>
              <a:t>От хватания к схватыванию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81" y="2099388"/>
            <a:ext cx="4241512" cy="2588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572000" y="2080356"/>
            <a:ext cx="4572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/>
              <a:t>Состав набора: </a:t>
            </a:r>
          </a:p>
          <a:p>
            <a:r>
              <a:rPr lang="ru-RU" sz="2400" dirty="0" smtClean="0"/>
              <a:t>1)Доска-основа с </a:t>
            </a:r>
            <a:r>
              <a:rPr lang="ru-RU" sz="2400" dirty="0"/>
              <a:t>280 отверстиями.</a:t>
            </a:r>
          </a:p>
          <a:p>
            <a:r>
              <a:rPr lang="ru-RU" sz="2400" dirty="0" smtClean="0"/>
              <a:t>2)Деревянные </a:t>
            </a:r>
            <a:r>
              <a:rPr lang="ru-RU" sz="2400" dirty="0"/>
              <a:t>цилиндры со штырьками для закрепления на доске-основе.</a:t>
            </a:r>
          </a:p>
          <a:p>
            <a:r>
              <a:rPr lang="ru-RU" sz="2400" dirty="0" smtClean="0"/>
              <a:t>3)Короткие </a:t>
            </a:r>
            <a:r>
              <a:rPr lang="ru-RU" sz="2400" dirty="0"/>
              <a:t>и длинные штырьки.</a:t>
            </a:r>
          </a:p>
          <a:p>
            <a:r>
              <a:rPr lang="ru-RU" sz="2400" dirty="0" smtClean="0"/>
              <a:t>4)Цилиндры</a:t>
            </a:r>
            <a:r>
              <a:rPr lang="ru-RU" sz="2400" dirty="0"/>
              <a:t>, прищепки, шайбы и бусины с отверстиями.</a:t>
            </a:r>
          </a:p>
          <a:p>
            <a:r>
              <a:rPr lang="ru-RU" sz="2400" dirty="0" smtClean="0"/>
              <a:t>5)Блоки</a:t>
            </a:r>
            <a:r>
              <a:rPr lang="ru-RU" sz="2400" dirty="0"/>
              <a:t>, шнуры, резинки.</a:t>
            </a:r>
          </a:p>
          <a:p>
            <a:r>
              <a:rPr lang="ru-RU" sz="2400" dirty="0" smtClean="0"/>
              <a:t>6)Стальные </a:t>
            </a:r>
            <a:r>
              <a:rPr lang="ru-RU" sz="2400" dirty="0"/>
              <a:t>шарики.</a:t>
            </a:r>
          </a:p>
        </p:txBody>
      </p:sp>
    </p:spTree>
    <p:extLst>
      <p:ext uri="{BB962C8B-B14F-4D97-AF65-F5344CB8AC3E}">
        <p14:creationId xmlns:p14="http://schemas.microsoft.com/office/powerpoint/2010/main" val="8368821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37726" y="196030"/>
            <a:ext cx="7123923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+mj-lt"/>
              </a:rPr>
              <a:t>Варианты  игровых упражнений</a:t>
            </a:r>
            <a:r>
              <a:rPr lang="ru-RU" sz="2400" b="1" dirty="0" smtClean="0">
                <a:latin typeface="+mj-lt"/>
              </a:rPr>
              <a:t>:</a:t>
            </a:r>
          </a:p>
          <a:p>
            <a:r>
              <a:rPr lang="ru-RU" sz="2400" dirty="0">
                <a:latin typeface="+mj-lt"/>
              </a:rPr>
              <a:t> </a:t>
            </a:r>
          </a:p>
          <a:p>
            <a:r>
              <a:rPr lang="ru-RU" sz="2400" dirty="0" smtClean="0">
                <a:latin typeface="+mj-lt"/>
              </a:rPr>
              <a:t>1.Захват </a:t>
            </a:r>
            <a:r>
              <a:rPr lang="ru-RU" sz="2400" dirty="0">
                <a:latin typeface="+mj-lt"/>
              </a:rPr>
              <a:t>кольца кончиками </a:t>
            </a:r>
            <a:r>
              <a:rPr lang="ru-RU" sz="2400" dirty="0" smtClean="0">
                <a:latin typeface="+mj-lt"/>
              </a:rPr>
              <a:t>пальцев.</a:t>
            </a:r>
            <a:endParaRPr lang="ru-RU" sz="2400" dirty="0">
              <a:latin typeface="+mj-lt"/>
            </a:endParaRPr>
          </a:p>
          <a:p>
            <a:r>
              <a:rPr lang="ru-RU" sz="2400" dirty="0" smtClean="0">
                <a:latin typeface="+mj-lt"/>
              </a:rPr>
              <a:t>2.Боковой захват.</a:t>
            </a:r>
            <a:endParaRPr lang="ru-RU" sz="2400" dirty="0">
              <a:latin typeface="+mj-lt"/>
            </a:endParaRPr>
          </a:p>
          <a:p>
            <a:r>
              <a:rPr lang="ru-RU" sz="2400" dirty="0" smtClean="0">
                <a:latin typeface="+mj-lt"/>
              </a:rPr>
              <a:t>3.Растягивание </a:t>
            </a:r>
            <a:r>
              <a:rPr lang="ru-RU" sz="2400" dirty="0">
                <a:latin typeface="+mj-lt"/>
              </a:rPr>
              <a:t>резинки </a:t>
            </a:r>
            <a:r>
              <a:rPr lang="ru-RU" sz="2400" dirty="0" smtClean="0">
                <a:latin typeface="+mj-lt"/>
              </a:rPr>
              <a:t>пальцами.</a:t>
            </a:r>
            <a:endParaRPr lang="ru-RU" sz="2400" dirty="0">
              <a:latin typeface="+mj-lt"/>
            </a:endParaRPr>
          </a:p>
          <a:p>
            <a:r>
              <a:rPr lang="ru-RU" sz="2400" dirty="0" smtClean="0">
                <a:latin typeface="+mj-lt"/>
              </a:rPr>
              <a:t>4.Удержание </a:t>
            </a:r>
            <a:r>
              <a:rPr lang="ru-RU" sz="2400" dirty="0">
                <a:latin typeface="+mj-lt"/>
              </a:rPr>
              <a:t>и вворачивание </a:t>
            </a:r>
            <a:r>
              <a:rPr lang="ru-RU" sz="2400" dirty="0" smtClean="0">
                <a:latin typeface="+mj-lt"/>
              </a:rPr>
              <a:t>цилиндра. </a:t>
            </a:r>
            <a:endParaRPr lang="ru-RU" sz="2400" dirty="0">
              <a:latin typeface="+mj-lt"/>
            </a:endParaRPr>
          </a:p>
          <a:p>
            <a:r>
              <a:rPr lang="ru-RU" sz="2400" dirty="0" smtClean="0">
                <a:latin typeface="+mj-lt"/>
              </a:rPr>
              <a:t>5.Перемещение </a:t>
            </a:r>
            <a:r>
              <a:rPr lang="ru-RU" sz="2400" dirty="0">
                <a:latin typeface="+mj-lt"/>
              </a:rPr>
              <a:t>шайбы между </a:t>
            </a:r>
            <a:r>
              <a:rPr lang="ru-RU" sz="2400" dirty="0" smtClean="0">
                <a:latin typeface="+mj-lt"/>
              </a:rPr>
              <a:t>кеглями.</a:t>
            </a:r>
            <a:endParaRPr lang="ru-RU" sz="2400" dirty="0">
              <a:latin typeface="+mj-lt"/>
            </a:endParaRPr>
          </a:p>
          <a:p>
            <a:r>
              <a:rPr lang="ru-RU" sz="2400" dirty="0" smtClean="0">
                <a:latin typeface="+mj-lt"/>
              </a:rPr>
              <a:t>6.Перемещение </a:t>
            </a:r>
            <a:r>
              <a:rPr lang="ru-RU" sz="2400" dirty="0">
                <a:latin typeface="+mj-lt"/>
              </a:rPr>
              <a:t>шайбы с фиксацией кисти</a:t>
            </a:r>
          </a:p>
          <a:p>
            <a:r>
              <a:rPr lang="ru-RU" sz="2400" dirty="0" smtClean="0">
                <a:latin typeface="+mj-lt"/>
              </a:rPr>
              <a:t>7.Удержание </a:t>
            </a:r>
            <a:r>
              <a:rPr lang="ru-RU" sz="2400" dirty="0">
                <a:latin typeface="+mj-lt"/>
              </a:rPr>
              <a:t>деталей пальцами, надевание шайбы на </a:t>
            </a:r>
            <a:r>
              <a:rPr lang="ru-RU" sz="2400" dirty="0" smtClean="0">
                <a:latin typeface="+mj-lt"/>
              </a:rPr>
              <a:t>шнур.</a:t>
            </a:r>
            <a:endParaRPr lang="ru-RU" sz="2400" dirty="0">
              <a:latin typeface="+mj-lt"/>
            </a:endParaRPr>
          </a:p>
          <a:p>
            <a:r>
              <a:rPr lang="ru-RU" sz="2400" dirty="0" smtClean="0">
                <a:latin typeface="+mj-lt"/>
              </a:rPr>
              <a:t>8.Вставление </a:t>
            </a:r>
            <a:r>
              <a:rPr lang="ru-RU" sz="2400" dirty="0">
                <a:latin typeface="+mj-lt"/>
              </a:rPr>
              <a:t>штырьков с головками в отверстие. Упорядочение и </a:t>
            </a:r>
            <a:r>
              <a:rPr lang="ru-RU" sz="2400" dirty="0" smtClean="0">
                <a:latin typeface="+mj-lt"/>
              </a:rPr>
              <a:t>пересчет.</a:t>
            </a:r>
            <a:endParaRPr lang="ru-RU" sz="2400" dirty="0">
              <a:latin typeface="+mj-lt"/>
            </a:endParaRPr>
          </a:p>
          <a:p>
            <a:r>
              <a:rPr lang="ru-RU" sz="2400" dirty="0" smtClean="0">
                <a:latin typeface="+mj-lt"/>
              </a:rPr>
              <a:t>9.Воспроизведение </a:t>
            </a:r>
            <a:r>
              <a:rPr lang="ru-RU" sz="2400" dirty="0">
                <a:latin typeface="+mj-lt"/>
              </a:rPr>
              <a:t>на доске-основе образца составленного из штырей и резинового </a:t>
            </a:r>
            <a:r>
              <a:rPr lang="ru-RU" sz="2400" dirty="0" smtClean="0">
                <a:latin typeface="+mj-lt"/>
              </a:rPr>
              <a:t>шнура.</a:t>
            </a:r>
            <a:endParaRPr lang="ru-RU" sz="2400" dirty="0">
              <a:latin typeface="+mj-lt"/>
            </a:endParaRPr>
          </a:p>
          <a:p>
            <a:r>
              <a:rPr lang="ru-RU" sz="2400" dirty="0" smtClean="0">
                <a:latin typeface="+mj-lt"/>
              </a:rPr>
              <a:t>10.Плетение </a:t>
            </a:r>
            <a:r>
              <a:rPr lang="ru-RU" sz="2400" dirty="0">
                <a:latin typeface="+mj-lt"/>
              </a:rPr>
              <a:t>косички с использованием цветных </a:t>
            </a:r>
            <a:r>
              <a:rPr lang="ru-RU" sz="2400" dirty="0" smtClean="0">
                <a:latin typeface="+mj-lt"/>
              </a:rPr>
              <a:t>шнуров.</a:t>
            </a:r>
            <a:endParaRPr lang="ru-RU" sz="2400" dirty="0">
              <a:latin typeface="+mj-lt"/>
            </a:endParaRPr>
          </a:p>
          <a:p>
            <a:pPr algn="ctr"/>
            <a:endParaRPr lang="ru-RU" sz="2400" b="1" dirty="0">
              <a:latin typeface="+mj-lt"/>
            </a:endParaRPr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543" y="779107"/>
            <a:ext cx="2680526" cy="183993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90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50371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646" y="0"/>
            <a:ext cx="7848211" cy="155072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Игровой набор № 7 «</a:t>
            </a:r>
            <a:r>
              <a:rPr lang="ru-RU" sz="3600" b="1" dirty="0" err="1" smtClean="0"/>
              <a:t>Mathematik</a:t>
            </a:r>
            <a:r>
              <a:rPr lang="ru-RU" sz="3600" b="1" dirty="0" smtClean="0"/>
              <a:t>»</a:t>
            </a:r>
            <a:br>
              <a:rPr lang="ru-RU" sz="3600" b="1" dirty="0" smtClean="0"/>
            </a:br>
            <a:r>
              <a:rPr lang="ru-RU" sz="3600" b="1" dirty="0" smtClean="0"/>
              <a:t>Начальные математические знания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89" y="1810738"/>
            <a:ext cx="3800475" cy="207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366727" y="1714429"/>
            <a:ext cx="4572000" cy="470898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/>
              <a:t>Состав </a:t>
            </a:r>
            <a:r>
              <a:rPr lang="ru-RU" sz="2000" dirty="0"/>
              <a:t>набора:  </a:t>
            </a:r>
          </a:p>
          <a:p>
            <a:r>
              <a:rPr lang="ru-RU" sz="2000" dirty="0" smtClean="0"/>
              <a:t>1)Неокрашенные </a:t>
            </a:r>
            <a:r>
              <a:rPr lang="ru-RU" sz="2000" dirty="0"/>
              <a:t>дощечки с цифрами от 1 до 20.</a:t>
            </a:r>
          </a:p>
          <a:p>
            <a:r>
              <a:rPr lang="ru-RU" sz="2000" dirty="0" smtClean="0"/>
              <a:t>2)Планки </a:t>
            </a:r>
            <a:r>
              <a:rPr lang="ru-RU" sz="2000" dirty="0"/>
              <a:t>желтого цвета для оценивания длины.</a:t>
            </a:r>
          </a:p>
          <a:p>
            <a:r>
              <a:rPr lang="ru-RU" sz="2000" dirty="0" smtClean="0"/>
              <a:t>3)Набор </a:t>
            </a:r>
            <a:r>
              <a:rPr lang="ru-RU" sz="2000" dirty="0"/>
              <a:t>для построения числового луча.</a:t>
            </a:r>
          </a:p>
          <a:p>
            <a:r>
              <a:rPr lang="ru-RU" sz="2000" dirty="0" smtClean="0"/>
              <a:t>4)Рамки </a:t>
            </a:r>
            <a:r>
              <a:rPr lang="ru-RU" sz="2000" dirty="0"/>
              <a:t>для числового луча.</a:t>
            </a:r>
          </a:p>
          <a:p>
            <a:r>
              <a:rPr lang="ru-RU" sz="2000" dirty="0" smtClean="0"/>
              <a:t>5)Ключ </a:t>
            </a:r>
            <a:r>
              <a:rPr lang="ru-RU" sz="2000" dirty="0"/>
              <a:t>угловой.</a:t>
            </a:r>
          </a:p>
          <a:p>
            <a:r>
              <a:rPr lang="ru-RU" sz="2000" dirty="0" smtClean="0"/>
              <a:t>6)Стальные </a:t>
            </a:r>
            <a:r>
              <a:rPr lang="ru-RU" sz="2000" dirty="0"/>
              <a:t>шарики.</a:t>
            </a:r>
          </a:p>
          <a:p>
            <a:r>
              <a:rPr lang="ru-RU" sz="2000" dirty="0" smtClean="0"/>
              <a:t>7)Кубики </a:t>
            </a:r>
            <a:r>
              <a:rPr lang="ru-RU" sz="2000" dirty="0"/>
              <a:t>с точками и цифрами.</a:t>
            </a:r>
          </a:p>
          <a:p>
            <a:r>
              <a:rPr lang="ru-RU" sz="2000" dirty="0" smtClean="0"/>
              <a:t>8)Разноцветные </a:t>
            </a:r>
            <a:r>
              <a:rPr lang="ru-RU" sz="2000" dirty="0"/>
              <a:t>штырьки с отверстиями в головке.</a:t>
            </a:r>
          </a:p>
          <a:p>
            <a:r>
              <a:rPr lang="ru-RU" sz="2000" dirty="0" smtClean="0"/>
              <a:t>9)Доска </a:t>
            </a:r>
            <a:r>
              <a:rPr lang="ru-RU" sz="2000" dirty="0"/>
              <a:t>результатов (для проверки результатов умножения).</a:t>
            </a:r>
          </a:p>
        </p:txBody>
      </p:sp>
    </p:spTree>
    <p:extLst>
      <p:ext uri="{BB962C8B-B14F-4D97-AF65-F5344CB8AC3E}">
        <p14:creationId xmlns:p14="http://schemas.microsoft.com/office/powerpoint/2010/main" val="3553477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2229" y="443204"/>
            <a:ext cx="6606073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ru-RU" dirty="0" smtClean="0">
              <a:latin typeface="+mj-lt"/>
              <a:cs typeface="Times New Roman" pitchFamily="18" charset="0"/>
            </a:endParaRPr>
          </a:p>
          <a:p>
            <a:pPr algn="ctr"/>
            <a:r>
              <a:rPr lang="ru-RU" sz="2800" b="1" dirty="0">
                <a:latin typeface="+mj-lt"/>
              </a:rPr>
              <a:t>Варианты  игровых упражнений:</a:t>
            </a:r>
          </a:p>
          <a:p>
            <a:pPr lvl="0"/>
            <a:endParaRPr lang="ru-RU" dirty="0">
              <a:latin typeface="+mj-lt"/>
              <a:cs typeface="Times New Roman" pitchFamily="18" charset="0"/>
            </a:endParaRPr>
          </a:p>
          <a:p>
            <a:pPr lvl="0"/>
            <a:r>
              <a:rPr lang="ru-RU" sz="2400" dirty="0" smtClean="0">
                <a:latin typeface="+mj-lt"/>
                <a:cs typeface="Times New Roman" pitchFamily="18" charset="0"/>
              </a:rPr>
              <a:t>1.Выкладывание </a:t>
            </a:r>
            <a:r>
              <a:rPr lang="ru-RU" sz="2400" dirty="0">
                <a:latin typeface="+mj-lt"/>
                <a:cs typeface="Times New Roman" pitchFamily="18" charset="0"/>
              </a:rPr>
              <a:t>башенок из штырьков разного цвета под цифрами. Каждой цифре будет соответствовать башенка определенного цвета с соответствующим количеством штырьков.</a:t>
            </a:r>
          </a:p>
          <a:p>
            <a:pPr lvl="0"/>
            <a:r>
              <a:rPr lang="ru-RU" sz="2400" dirty="0" smtClean="0">
                <a:latin typeface="+mj-lt"/>
                <a:cs typeface="Times New Roman" pitchFamily="18" charset="0"/>
              </a:rPr>
              <a:t>2.Нанизывание </a:t>
            </a:r>
            <a:r>
              <a:rPr lang="ru-RU" sz="2400" dirty="0">
                <a:latin typeface="+mj-lt"/>
                <a:cs typeface="Times New Roman" pitchFamily="18" charset="0"/>
              </a:rPr>
              <a:t>разноцветных бусин на штырьки соответствующего цвета в количестве, указанном цифрой на выпавшем кубике.</a:t>
            </a:r>
          </a:p>
          <a:p>
            <a:pPr lvl="0"/>
            <a:r>
              <a:rPr lang="ru-RU" sz="2400" dirty="0" smtClean="0">
                <a:latin typeface="+mj-lt"/>
                <a:cs typeface="Times New Roman" pitchFamily="18" charset="0"/>
              </a:rPr>
              <a:t>3.Выкладывание </a:t>
            </a:r>
            <a:r>
              <a:rPr lang="ru-RU" sz="2400" dirty="0">
                <a:latin typeface="+mj-lt"/>
                <a:cs typeface="Times New Roman" pitchFamily="18" charset="0"/>
              </a:rPr>
              <a:t>лесенки из планок разного размера.</a:t>
            </a:r>
          </a:p>
          <a:p>
            <a:pPr lvl="0"/>
            <a:r>
              <a:rPr lang="ru-RU" sz="2400" smtClean="0">
                <a:latin typeface="+mj-lt"/>
                <a:cs typeface="Times New Roman" pitchFamily="18" charset="0"/>
              </a:rPr>
              <a:t>4.Измерение </a:t>
            </a:r>
            <a:r>
              <a:rPr lang="ru-RU" sz="2400" dirty="0">
                <a:latin typeface="+mj-lt"/>
                <a:cs typeface="Times New Roman" pitchFamily="18" charset="0"/>
              </a:rPr>
              <a:t>планок при помощи ленты.</a:t>
            </a:r>
          </a:p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644" y="4969587"/>
            <a:ext cx="2579170" cy="193506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048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323" y="4410082"/>
            <a:ext cx="2060381" cy="236394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2413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1558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5075853" cy="2387600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1708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Calibri"/>
              </a:rPr>
              <a:t>Игровой комплект разработан известным немецким педагогом Марианной </a:t>
            </a:r>
            <a:r>
              <a:rPr lang="ru-RU" b="1" dirty="0" err="1" smtClean="0">
                <a:latin typeface="Calibri"/>
              </a:rPr>
              <a:t>Фростиг</a:t>
            </a:r>
            <a:r>
              <a:rPr lang="ru-RU" b="1" dirty="0" smtClean="0">
                <a:latin typeface="Calibri"/>
              </a:rPr>
              <a:t>.</a:t>
            </a:r>
            <a:endParaRPr lang="ru-RU" b="1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4077" y="2278135"/>
            <a:ext cx="3023878" cy="2438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979338" y="4895852"/>
            <a:ext cx="30482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(1906-1985 гг.) </a:t>
            </a:r>
          </a:p>
        </p:txBody>
      </p:sp>
    </p:spTree>
    <p:extLst>
      <p:ext uri="{BB962C8B-B14F-4D97-AF65-F5344CB8AC3E}">
        <p14:creationId xmlns:p14="http://schemas.microsoft.com/office/powerpoint/2010/main" val="3188590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defTabSz="4572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</a:pPr>
            <a:r>
              <a:rPr lang="ru-RU" sz="1800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/>
            </a:r>
            <a:br>
              <a:rPr lang="ru-RU" sz="1800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9258" y="286074"/>
            <a:ext cx="7886700" cy="4351338"/>
          </a:xfrm>
        </p:spPr>
        <p:txBody>
          <a:bodyPr/>
          <a:lstStyle/>
          <a:p>
            <a:pPr marL="0" lvl="1" indent="0">
              <a:spcBef>
                <a:spcPts val="1000"/>
              </a:spcBef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Комплект «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Пертра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» состоит из семи наборов игровых средств в чемоданах, двух досок – основ и мобильного стеллажа, в котором они размещены. В комплект поставки также входит  книга с методическими рекомендациями с описанием упражнений и вариантов индивидуальной и групповой работы.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98" y="2255579"/>
            <a:ext cx="2962275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1039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8001" y="66805"/>
            <a:ext cx="78867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поверхности доски-основы можно укладывать любые детали, достраивать начатые узоры, повторять узоры, созданные другим ребенком или педагогом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составлять их зеркальное изображение.</a:t>
            </a:r>
          </a:p>
          <a:p>
            <a:pPr marL="0" lvl="1" indent="0" defTabSz="457200">
              <a:lnSpc>
                <a:spcPct val="100000"/>
              </a:lnSpc>
              <a:spcBef>
                <a:spcPct val="20000"/>
              </a:spcBef>
              <a:buClr>
                <a:prstClr val="black">
                  <a:lumMod val="75000"/>
                  <a:lumOff val="25000"/>
                </a:prstClr>
              </a:buClr>
              <a:buNone/>
            </a:pPr>
            <a:endParaRPr lang="ru-RU" dirty="0"/>
          </a:p>
        </p:txBody>
      </p:sp>
      <p:pic>
        <p:nvPicPr>
          <p:cNvPr id="8197" name="Picture 5" descr="C:\Users\Haxna\OneDrive\Desktop\pertra-doska-osnov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388" y="1624347"/>
            <a:ext cx="3598730" cy="3152927"/>
          </a:xfrm>
          <a:prstGeom prst="rect">
            <a:avLst/>
          </a:prstGeom>
          <a:noFill/>
          <a:effectLst>
            <a:softEdge rad="279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Haxna\OneDrive\Desktop\1456-800x8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216" y="1576874"/>
            <a:ext cx="3615613" cy="3615613"/>
          </a:xfrm>
          <a:prstGeom prst="rect">
            <a:avLst/>
          </a:prstGeom>
          <a:noFill/>
          <a:effectLst>
            <a:softEdge rad="254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5978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1976" y="248493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/>
              <a:t>          Игровой </a:t>
            </a:r>
            <a:r>
              <a:rPr lang="ru-RU" sz="3600" b="1" dirty="0"/>
              <a:t>набор </a:t>
            </a:r>
            <a:r>
              <a:rPr lang="ru-RU" sz="3600" b="1" dirty="0" smtClean="0"/>
              <a:t>№1 </a:t>
            </a:r>
            <a:r>
              <a:rPr lang="ru-RU" sz="3600" b="1" dirty="0"/>
              <a:t>«</a:t>
            </a:r>
            <a:r>
              <a:rPr lang="ru-RU" sz="3600" b="1" dirty="0" err="1" smtClean="0"/>
              <a:t>Konstruktion</a:t>
            </a:r>
            <a:r>
              <a:rPr lang="ru-RU" sz="3600" b="1" dirty="0" smtClean="0"/>
              <a:t>»</a:t>
            </a:r>
            <a:r>
              <a:rPr lang="ru-RU" sz="3600" dirty="0" smtClean="0"/>
              <a:t> </a:t>
            </a:r>
            <a:br>
              <a:rPr lang="ru-RU" sz="3600" dirty="0" smtClean="0"/>
            </a:br>
            <a:r>
              <a:rPr lang="ru-RU" sz="3600" b="1" dirty="0" smtClean="0"/>
              <a:t>           Пространство </a:t>
            </a:r>
            <a:r>
              <a:rPr lang="ru-RU" sz="3600" b="1" dirty="0"/>
              <a:t>на </a:t>
            </a:r>
            <a:r>
              <a:rPr lang="ru-RU" sz="3600" b="1" dirty="0" smtClean="0"/>
              <a:t>плоскости</a:t>
            </a:r>
            <a:r>
              <a:rPr lang="ru-RU" sz="2700" dirty="0"/>
              <a:t/>
            </a:r>
            <a:br>
              <a:rPr lang="ru-RU" sz="2700" dirty="0"/>
            </a:br>
            <a:endParaRPr lang="ru-RU" sz="27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97" y="1884354"/>
            <a:ext cx="3923809" cy="2190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520682" y="1904533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/>
              <a:t>Состав набора: </a:t>
            </a:r>
          </a:p>
          <a:p>
            <a:r>
              <a:rPr lang="ru-RU" sz="2400" dirty="0" smtClean="0"/>
              <a:t>1)Комплект </a:t>
            </a:r>
            <a:r>
              <a:rPr lang="ru-RU" sz="2400" dirty="0"/>
              <a:t>пластин с фигурными и прямыми пазами на лицевой стороне и соответствующим рисунком на оборотной стороне.</a:t>
            </a:r>
          </a:p>
          <a:p>
            <a:r>
              <a:rPr lang="ru-RU" sz="2400" dirty="0" smtClean="0"/>
              <a:t>2)Машинки </a:t>
            </a:r>
            <a:r>
              <a:rPr lang="ru-RU" sz="2400" dirty="0"/>
              <a:t>с одним и двумя фиксирующими </a:t>
            </a:r>
            <a:r>
              <a:rPr lang="ru-RU" sz="2400" dirty="0" smtClean="0"/>
              <a:t>штырьками.</a:t>
            </a:r>
            <a:endParaRPr lang="ru-RU" sz="2400" dirty="0"/>
          </a:p>
          <a:p>
            <a:r>
              <a:rPr lang="ru-RU" sz="2400" dirty="0" smtClean="0"/>
              <a:t>3)Фигурки </a:t>
            </a:r>
            <a:r>
              <a:rPr lang="ru-RU" sz="2400" dirty="0"/>
              <a:t>людей со штырьками и без штырьков.</a:t>
            </a:r>
          </a:p>
          <a:p>
            <a:r>
              <a:rPr lang="ru-RU" sz="2400" dirty="0"/>
              <a:t>4</a:t>
            </a:r>
            <a:r>
              <a:rPr lang="ru-RU" sz="2400" dirty="0" smtClean="0"/>
              <a:t>)Набор </a:t>
            </a:r>
            <a:r>
              <a:rPr lang="ru-RU" sz="2400" dirty="0"/>
              <a:t>шариков.</a:t>
            </a:r>
          </a:p>
        </p:txBody>
      </p:sp>
    </p:spTree>
    <p:extLst>
      <p:ext uri="{BB962C8B-B14F-4D97-AF65-F5344CB8AC3E}">
        <p14:creationId xmlns:p14="http://schemas.microsoft.com/office/powerpoint/2010/main" val="3022275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3000" y="643812"/>
            <a:ext cx="7609114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+mj-lt"/>
              </a:rPr>
              <a:t>Варианты игровых упражнений:</a:t>
            </a:r>
          </a:p>
          <a:p>
            <a:r>
              <a:rPr lang="ru-RU" sz="2400" dirty="0" smtClean="0">
                <a:latin typeface="+mj-lt"/>
              </a:rPr>
              <a:t>1.Построение </a:t>
            </a:r>
            <a:r>
              <a:rPr lang="ru-RU" sz="2400" dirty="0">
                <a:latin typeface="+mj-lt"/>
              </a:rPr>
              <a:t>дороги, узоров из линий, букв, цифр по образцу</a:t>
            </a:r>
          </a:p>
          <a:p>
            <a:r>
              <a:rPr lang="ru-RU" sz="2400" dirty="0">
                <a:latin typeface="+mj-lt"/>
              </a:rPr>
              <a:t>2.Прослеживание пути по построенной дороге, дороге-</a:t>
            </a:r>
          </a:p>
          <a:p>
            <a:r>
              <a:rPr lang="ru-RU" sz="2400" dirty="0">
                <a:latin typeface="+mj-lt"/>
              </a:rPr>
              <a:t>лабиринту:</a:t>
            </a:r>
          </a:p>
          <a:p>
            <a:r>
              <a:rPr lang="ru-RU" sz="2400" dirty="0">
                <a:latin typeface="+mj-lt"/>
              </a:rPr>
              <a:t>-взглядом</a:t>
            </a:r>
          </a:p>
          <a:p>
            <a:r>
              <a:rPr lang="ru-RU" sz="2400" dirty="0">
                <a:latin typeface="+mj-lt"/>
              </a:rPr>
              <a:t>-сопровождая движением</a:t>
            </a:r>
          </a:p>
          <a:p>
            <a:r>
              <a:rPr lang="ru-RU" sz="2400" dirty="0">
                <a:latin typeface="+mj-lt"/>
              </a:rPr>
              <a:t>-движение по дороге, дороге-лабиринту, линиям с</a:t>
            </a:r>
          </a:p>
          <a:p>
            <a:r>
              <a:rPr lang="ru-RU" sz="2400" dirty="0">
                <a:latin typeface="+mj-lt"/>
              </a:rPr>
              <a:t>использованием человечков, машин или бусин </a:t>
            </a:r>
            <a:r>
              <a:rPr lang="ru-RU" sz="2400" dirty="0" smtClean="0">
                <a:latin typeface="+mj-lt"/>
              </a:rPr>
              <a:t>подходящего диаметра </a:t>
            </a:r>
            <a:r>
              <a:rPr lang="ru-RU" sz="2400" dirty="0">
                <a:latin typeface="+mj-lt"/>
              </a:rPr>
              <a:t>(игра «перевоз грузов»)</a:t>
            </a:r>
          </a:p>
          <a:p>
            <a:r>
              <a:rPr lang="ru-RU" sz="2400" dirty="0">
                <a:latin typeface="+mj-lt"/>
              </a:rPr>
              <a:t>-прохождение дороги с закрытыми</a:t>
            </a:r>
          </a:p>
          <a:p>
            <a:r>
              <a:rPr lang="ru-RU" sz="2400" dirty="0">
                <a:latin typeface="+mj-lt"/>
              </a:rPr>
              <a:t>глазами, с последующим графическим</a:t>
            </a:r>
          </a:p>
          <a:p>
            <a:r>
              <a:rPr lang="ru-RU" sz="2400" dirty="0">
                <a:latin typeface="+mj-lt"/>
              </a:rPr>
              <a:t>воспроизведением</a:t>
            </a:r>
          </a:p>
          <a:p>
            <a:r>
              <a:rPr lang="ru-RU" sz="2400" dirty="0">
                <a:latin typeface="+mj-lt"/>
              </a:rPr>
              <a:t>-задания с использованием </a:t>
            </a:r>
            <a:r>
              <a:rPr lang="ru-RU" sz="2400" dirty="0" smtClean="0">
                <a:latin typeface="+mj-lt"/>
              </a:rPr>
              <a:t>селектора</a:t>
            </a:r>
            <a:endParaRPr lang="ru-RU" sz="2400" dirty="0">
              <a:latin typeface="+mj-lt"/>
            </a:endParaRP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158" y="4428507"/>
            <a:ext cx="2792963" cy="18608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90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9503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87845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Игровой </a:t>
            </a:r>
            <a:r>
              <a:rPr lang="ru-RU" sz="3200" b="1" dirty="0"/>
              <a:t>набор 2 «</a:t>
            </a:r>
            <a:r>
              <a:rPr lang="ru-RU" sz="3200" b="1" dirty="0" err="1"/>
              <a:t>Klassifikation</a:t>
            </a:r>
            <a:r>
              <a:rPr lang="ru-RU" sz="3200" b="1" dirty="0"/>
              <a:t>»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b="1" dirty="0"/>
              <a:t>Упорядочение элементов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b="1" dirty="0"/>
              <a:t/>
            </a:r>
            <a:br>
              <a:rPr lang="ru-RU" sz="2800" b="1" dirty="0"/>
            </a:br>
            <a:endParaRPr lang="ru-RU" sz="2800" b="1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16" y="1978090"/>
            <a:ext cx="4316160" cy="2354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469364" y="1437430"/>
            <a:ext cx="45720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/>
              <a:t>Состав набора: </a:t>
            </a:r>
          </a:p>
          <a:p>
            <a:r>
              <a:rPr lang="ru-RU" sz="2000" dirty="0" smtClean="0"/>
              <a:t>1)Маленькие </a:t>
            </a:r>
            <a:r>
              <a:rPr lang="ru-RU" sz="2000" dirty="0"/>
              <a:t>квадраты, в центре одних изображен квадрат, других треугольник или круг разных цветов, оборотная сторона одноцветная. </a:t>
            </a:r>
          </a:p>
          <a:p>
            <a:r>
              <a:rPr lang="ru-RU" sz="2000" dirty="0" smtClean="0"/>
              <a:t>2)Равнобедренные </a:t>
            </a:r>
            <a:r>
              <a:rPr lang="ru-RU" sz="2000" dirty="0" smtClean="0"/>
              <a:t>треугольники, </a:t>
            </a:r>
            <a:r>
              <a:rPr lang="ru-RU" sz="2000" dirty="0"/>
              <a:t>р</a:t>
            </a:r>
            <a:r>
              <a:rPr lang="ru-RU" sz="2000" dirty="0" smtClean="0"/>
              <a:t>авнобедренные </a:t>
            </a:r>
            <a:r>
              <a:rPr lang="ru-RU" sz="2000" dirty="0"/>
              <a:t>прямоугольные треугольники.</a:t>
            </a:r>
          </a:p>
          <a:p>
            <a:r>
              <a:rPr lang="ru-RU" sz="2000" dirty="0" smtClean="0"/>
              <a:t>3)Большие </a:t>
            </a:r>
            <a:r>
              <a:rPr lang="ru-RU" sz="2000" dirty="0" smtClean="0"/>
              <a:t>квадраты, </a:t>
            </a:r>
            <a:r>
              <a:rPr lang="ru-RU" sz="2000" dirty="0"/>
              <a:t>п</a:t>
            </a:r>
            <a:r>
              <a:rPr lang="ru-RU" sz="2000" dirty="0" smtClean="0"/>
              <a:t>рямоугольные </a:t>
            </a:r>
            <a:r>
              <a:rPr lang="ru-RU" sz="2000" dirty="0"/>
              <a:t>пластины, длинная сторона которых равна стороне большого квадрата.</a:t>
            </a:r>
          </a:p>
          <a:p>
            <a:r>
              <a:rPr lang="ru-RU" sz="2000" dirty="0" smtClean="0"/>
              <a:t>4)Прямоугольные </a:t>
            </a:r>
            <a:r>
              <a:rPr lang="ru-RU" sz="2000" dirty="0"/>
              <a:t>пластины, длинная сторона которых равна стороне маленького квадрата.</a:t>
            </a:r>
          </a:p>
          <a:p>
            <a:r>
              <a:rPr lang="ru-RU" sz="2000" dirty="0" smtClean="0"/>
              <a:t>5)Деревянные </a:t>
            </a:r>
            <a:r>
              <a:rPr lang="ru-RU" sz="2000" dirty="0"/>
              <a:t>рамки для составления квадратов из разных фигур.</a:t>
            </a:r>
          </a:p>
        </p:txBody>
      </p:sp>
    </p:spTree>
    <p:extLst>
      <p:ext uri="{BB962C8B-B14F-4D97-AF65-F5344CB8AC3E}">
        <p14:creationId xmlns:p14="http://schemas.microsoft.com/office/powerpoint/2010/main" val="2101236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40971" y="517849"/>
            <a:ext cx="762777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+mj-lt"/>
              </a:rPr>
              <a:t>Варианты игровых упражнений</a:t>
            </a:r>
            <a:r>
              <a:rPr lang="ru-RU" sz="2400" b="1" dirty="0" smtClean="0">
                <a:latin typeface="+mj-lt"/>
              </a:rPr>
              <a:t>:</a:t>
            </a:r>
          </a:p>
          <a:p>
            <a:r>
              <a:rPr lang="ru-RU" sz="2400" dirty="0">
                <a:latin typeface="+mj-lt"/>
              </a:rPr>
              <a:t>1.Выкладывание фигур по зрительному образцу, </a:t>
            </a:r>
            <a:r>
              <a:rPr lang="ru-RU" sz="2400" dirty="0" smtClean="0">
                <a:latin typeface="+mj-lt"/>
              </a:rPr>
              <a:t>составленному педагогом</a:t>
            </a:r>
            <a:r>
              <a:rPr lang="ru-RU" sz="2400" dirty="0">
                <a:latin typeface="+mj-lt"/>
              </a:rPr>
              <a:t>.</a:t>
            </a:r>
          </a:p>
          <a:p>
            <a:r>
              <a:rPr lang="ru-RU" sz="2400" dirty="0">
                <a:latin typeface="+mj-lt"/>
              </a:rPr>
              <a:t>2.Определение на ощупь фигуры.</a:t>
            </a:r>
          </a:p>
          <a:p>
            <a:r>
              <a:rPr lang="ru-RU" sz="2400" dirty="0">
                <a:latin typeface="+mj-lt"/>
              </a:rPr>
              <a:t>3.Собрать определенную фигуру согласно </a:t>
            </a:r>
            <a:r>
              <a:rPr lang="ru-RU" sz="2400" dirty="0" smtClean="0">
                <a:latin typeface="+mj-lt"/>
              </a:rPr>
              <a:t>инструкции.</a:t>
            </a:r>
            <a:endParaRPr lang="ru-RU" sz="2400" dirty="0">
              <a:latin typeface="+mj-lt"/>
            </a:endParaRPr>
          </a:p>
          <a:p>
            <a:r>
              <a:rPr lang="ru-RU" sz="2400" dirty="0">
                <a:latin typeface="+mj-lt"/>
              </a:rPr>
              <a:t>4.Собрать узор из геометрических фигур по зрительному</a:t>
            </a:r>
          </a:p>
          <a:p>
            <a:r>
              <a:rPr lang="ru-RU" sz="2400" dirty="0">
                <a:latin typeface="+mj-lt"/>
              </a:rPr>
              <a:t>о</a:t>
            </a:r>
            <a:r>
              <a:rPr lang="ru-RU" sz="2400" dirty="0" smtClean="0">
                <a:latin typeface="+mj-lt"/>
              </a:rPr>
              <a:t>бразцу.</a:t>
            </a:r>
            <a:endParaRPr lang="ru-RU" sz="2400" dirty="0">
              <a:latin typeface="+mj-lt"/>
            </a:endParaRPr>
          </a:p>
          <a:p>
            <a:r>
              <a:rPr lang="ru-RU" sz="2400" dirty="0">
                <a:latin typeface="+mj-lt"/>
              </a:rPr>
              <a:t>5 Поиск сходств и отличий между выложенными </a:t>
            </a:r>
            <a:r>
              <a:rPr lang="ru-RU" sz="2400" dirty="0" smtClean="0">
                <a:latin typeface="+mj-lt"/>
              </a:rPr>
              <a:t>фигурами.</a:t>
            </a:r>
            <a:endParaRPr lang="ru-RU" sz="2400" dirty="0">
              <a:latin typeface="+mj-lt"/>
            </a:endParaRPr>
          </a:p>
          <a:p>
            <a:r>
              <a:rPr lang="ru-RU" sz="2400" dirty="0">
                <a:latin typeface="+mj-lt"/>
              </a:rPr>
              <a:t>6 Игры на развитие мыслительных операций</a:t>
            </a:r>
          </a:p>
          <a:p>
            <a:r>
              <a:rPr lang="ru-RU" sz="2400" dirty="0">
                <a:latin typeface="+mj-lt"/>
              </a:rPr>
              <a:t>(классификация, закономерности, выбор лишней </a:t>
            </a:r>
            <a:r>
              <a:rPr lang="ru-RU" sz="2400" dirty="0" smtClean="0">
                <a:latin typeface="+mj-lt"/>
              </a:rPr>
              <a:t>фигуры).</a:t>
            </a:r>
            <a:endParaRPr lang="ru-RU" sz="2400" dirty="0">
              <a:latin typeface="+mj-lt"/>
            </a:endParaRPr>
          </a:p>
          <a:p>
            <a:pPr algn="ctr"/>
            <a:endParaRPr lang="ru-RU" b="1" dirty="0"/>
          </a:p>
          <a:p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183" y="4548719"/>
            <a:ext cx="3591217" cy="210711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508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5816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 defTabSz="4572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</a:pPr>
            <a:r>
              <a:rPr lang="ru-RU" sz="2800" b="1" u="sng" dirty="0">
                <a:solidFill>
                  <a:srgbClr val="002060"/>
                </a:solidFill>
                <a:latin typeface="Calibri"/>
                <a:ea typeface="+mn-ea"/>
                <a:cs typeface="+mn-cs"/>
              </a:rPr>
              <a:t/>
            </a:r>
            <a:br>
              <a:rPr lang="ru-RU" sz="2800" b="1" u="sng" dirty="0">
                <a:solidFill>
                  <a:srgbClr val="002060"/>
                </a:solidFill>
                <a:latin typeface="Calibri"/>
                <a:ea typeface="+mn-ea"/>
                <a:cs typeface="+mn-cs"/>
              </a:rPr>
            </a:br>
            <a:r>
              <a:rPr lang="ru-RU" sz="3600" b="1" dirty="0">
                <a:ea typeface="+mn-ea"/>
                <a:cs typeface="+mn-cs"/>
              </a:rPr>
              <a:t>Игровой набор 3 «</a:t>
            </a:r>
            <a:r>
              <a:rPr lang="ru-RU" sz="3600" b="1" dirty="0" err="1">
                <a:ea typeface="+mn-ea"/>
                <a:cs typeface="+mn-cs"/>
              </a:rPr>
              <a:t>Diskrimination</a:t>
            </a:r>
            <a:r>
              <a:rPr lang="ru-RU" sz="3600" b="1" dirty="0">
                <a:ea typeface="+mn-ea"/>
                <a:cs typeface="+mn-cs"/>
              </a:rPr>
              <a:t>»</a:t>
            </a:r>
            <a:br>
              <a:rPr lang="ru-RU" sz="3600" b="1" dirty="0">
                <a:ea typeface="+mn-ea"/>
                <a:cs typeface="+mn-cs"/>
              </a:rPr>
            </a:br>
            <a:r>
              <a:rPr lang="ru-RU" sz="3600" b="1" dirty="0">
                <a:ea typeface="+mn-ea"/>
                <a:cs typeface="+mn-cs"/>
              </a:rPr>
              <a:t>Одинаковое и разное</a:t>
            </a:r>
            <a:r>
              <a:rPr lang="ru-RU" sz="2800" b="1" u="sng" dirty="0">
                <a:solidFill>
                  <a:srgbClr val="002060"/>
                </a:solidFill>
                <a:latin typeface="Calibri"/>
                <a:ea typeface="+mn-ea"/>
                <a:cs typeface="+mn-cs"/>
              </a:rPr>
              <a:t/>
            </a:r>
            <a:br>
              <a:rPr lang="ru-RU" sz="2800" b="1" u="sng" dirty="0">
                <a:solidFill>
                  <a:srgbClr val="002060"/>
                </a:solidFill>
                <a:latin typeface="Calibri"/>
                <a:ea typeface="+mn-ea"/>
                <a:cs typeface="+mn-cs"/>
              </a:rPr>
            </a:b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69" y="1908110"/>
            <a:ext cx="4017788" cy="2244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371392" y="2032242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/>
              <a:t>Состав набора:</a:t>
            </a:r>
          </a:p>
          <a:p>
            <a:r>
              <a:rPr lang="ru-RU" sz="2400" dirty="0" smtClean="0"/>
              <a:t>1)Бусины </a:t>
            </a:r>
            <a:r>
              <a:rPr lang="ru-RU" sz="2400" dirty="0"/>
              <a:t>(шайбы, втулки и т. п.) разных цветов, размеров, форм.</a:t>
            </a:r>
          </a:p>
          <a:p>
            <a:r>
              <a:rPr lang="ru-RU" sz="2400" dirty="0" smtClean="0"/>
              <a:t>2)Деревянные </a:t>
            </a:r>
            <a:r>
              <a:rPr lang="ru-RU" sz="2400" dirty="0"/>
              <a:t>стержни разной длины.</a:t>
            </a:r>
          </a:p>
          <a:p>
            <a:r>
              <a:rPr lang="ru-RU" sz="2400" dirty="0" smtClean="0"/>
              <a:t>3)Кубики </a:t>
            </a:r>
            <a:r>
              <a:rPr lang="ru-RU" sz="2400" dirty="0"/>
              <a:t>со сквозными отверстиями, диаметр которых совпадает с диаметром деревянных стержней.</a:t>
            </a:r>
          </a:p>
          <a:p>
            <a:r>
              <a:rPr lang="ru-RU" sz="2400" dirty="0" smtClean="0"/>
              <a:t>4)Шнуры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049700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350</TotalTime>
  <Words>790</Words>
  <Application>Microsoft Office PowerPoint</Application>
  <PresentationFormat>Экран (4:3)</PresentationFormat>
  <Paragraphs>134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Office Theme</vt:lpstr>
      <vt:lpstr>«Возможности использования игрового комплекта Пертра»</vt:lpstr>
      <vt:lpstr>Игровой комплект разработан известным немецким педагогом Марианной Фростиг.</vt:lpstr>
      <vt:lpstr> </vt:lpstr>
      <vt:lpstr>Презентация PowerPoint</vt:lpstr>
      <vt:lpstr>          Игровой набор №1 «Konstruktion»             Пространство на плоскости </vt:lpstr>
      <vt:lpstr>Презентация PowerPoint</vt:lpstr>
      <vt:lpstr> Игровой набор 2 «Klassifikation» Упорядочение элементов  </vt:lpstr>
      <vt:lpstr>Презентация PowerPoint</vt:lpstr>
      <vt:lpstr> Игровой набор 3 «Diskrimination» Одинаковое и разное </vt:lpstr>
      <vt:lpstr>Презентация PowerPoint</vt:lpstr>
      <vt:lpstr>   </vt:lpstr>
      <vt:lpstr>Презентация PowerPoint</vt:lpstr>
      <vt:lpstr>Игровой набор 5 «Grafomotorik» От каракуль к каллиграфии </vt:lpstr>
      <vt:lpstr>Презентация PowerPoint</vt:lpstr>
      <vt:lpstr>Игровой набор 6 «Handgeschiklichkeit» От хватания к схватыванию </vt:lpstr>
      <vt:lpstr>Презентация PowerPoint</vt:lpstr>
      <vt:lpstr> Игровой набор № 7 «Mathematik» Начальные математические знания 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Haxna</cp:lastModifiedBy>
  <cp:revision>30</cp:revision>
  <dcterms:created xsi:type="dcterms:W3CDTF">2020-01-16T11:38:51Z</dcterms:created>
  <dcterms:modified xsi:type="dcterms:W3CDTF">2022-03-20T16:33:41Z</dcterms:modified>
</cp:coreProperties>
</file>