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handoutMasterIdLst>
    <p:handoutMasterId r:id="rId26"/>
  </p:handoutMasterIdLst>
  <p:sldIdLst>
    <p:sldId id="256" r:id="rId2"/>
    <p:sldId id="288" r:id="rId3"/>
    <p:sldId id="258" r:id="rId4"/>
    <p:sldId id="260" r:id="rId5"/>
    <p:sldId id="259" r:id="rId6"/>
    <p:sldId id="261" r:id="rId7"/>
    <p:sldId id="270" r:id="rId8"/>
    <p:sldId id="271" r:id="rId9"/>
    <p:sldId id="272" r:id="rId10"/>
    <p:sldId id="262" r:id="rId11"/>
    <p:sldId id="267" r:id="rId12"/>
    <p:sldId id="275" r:id="rId13"/>
    <p:sldId id="276" r:id="rId14"/>
    <p:sldId id="283" r:id="rId15"/>
    <p:sldId id="278" r:id="rId16"/>
    <p:sldId id="279" r:id="rId17"/>
    <p:sldId id="280" r:id="rId18"/>
    <p:sldId id="281" r:id="rId19"/>
    <p:sldId id="277" r:id="rId20"/>
    <p:sldId id="284" r:id="rId21"/>
    <p:sldId id="285" r:id="rId22"/>
    <p:sldId id="286" r:id="rId23"/>
    <p:sldId id="287" r:id="rId24"/>
    <p:sldId id="268" r:id="rId2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990099"/>
    <a:srgbClr val="5B9BD5"/>
    <a:srgbClr val="26819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53" autoAdjust="0"/>
    <p:restoredTop sz="96459" autoAdjust="0"/>
  </p:normalViewPr>
  <p:slideViewPr>
    <p:cSldViewPr snapToGrid="0">
      <p:cViewPr>
        <p:scale>
          <a:sx n="100" d="100"/>
          <a:sy n="100" d="100"/>
        </p:scale>
        <p:origin x="-835" y="40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5D21C0-D364-4B88-85A6-157FE7E2D881}" type="datetimeFigureOut">
              <a:rPr lang="ru-RU" smtClean="0"/>
              <a:t>28.01.2022</a:t>
            </a:fld>
            <a:endParaRPr lang="ru-RU"/>
          </a:p>
        </p:txBody>
      </p:sp>
      <p:sp>
        <p:nvSpPr>
          <p:cNvPr id="4" name="Нижний колонтитул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34423C1-5439-4328-9F22-D3396EDA592A}" type="slidenum">
              <a:rPr lang="ru-RU" smtClean="0"/>
              <a:t>‹#›</a:t>
            </a:fld>
            <a:endParaRPr lang="ru-RU"/>
          </a:p>
        </p:txBody>
      </p:sp>
    </p:spTree>
    <p:extLst>
      <p:ext uri="{BB962C8B-B14F-4D97-AF65-F5344CB8AC3E}">
        <p14:creationId xmlns:p14="http://schemas.microsoft.com/office/powerpoint/2010/main" val="1318048099"/>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t>28.01.2022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795389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t>28.01.2022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677201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t>28.01.2022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319314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9389A218-1BD9-44B7-AD25-60C2204205A7}" type="datetimeFigureOut">
              <a:rPr lang="ru-RU" smtClean="0"/>
              <a:t>28.01.2022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36619137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9389A218-1BD9-44B7-AD25-60C2204205A7}" type="datetimeFigureOut">
              <a:rPr lang="ru-RU" smtClean="0"/>
              <a:t>28.01.2022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31944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9389A218-1BD9-44B7-AD25-60C2204205A7}" type="datetimeFigureOut">
              <a:rPr lang="ru-RU" smtClean="0"/>
              <a:t>28.01.2022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587040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9389A218-1BD9-44B7-AD25-60C2204205A7}" type="datetimeFigureOut">
              <a:rPr lang="ru-RU" smtClean="0"/>
              <a:t>28.01.2022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9098864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9389A218-1BD9-44B7-AD25-60C2204205A7}" type="datetimeFigureOut">
              <a:rPr lang="ru-RU" smtClean="0"/>
              <a:t>28.01.2022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530264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389A218-1BD9-44B7-AD25-60C2204205A7}" type="datetimeFigureOut">
              <a:rPr lang="ru-RU" smtClean="0"/>
              <a:t>28.01.2022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714396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t>28.01.2022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14267339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9389A218-1BD9-44B7-AD25-60C2204205A7}" type="datetimeFigureOut">
              <a:rPr lang="ru-RU" smtClean="0"/>
              <a:t>28.01.2022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1C5C7EFC-FB93-4B0A-97A4-5DFF6022B23C}" type="slidenum">
              <a:rPr lang="ru-RU" smtClean="0"/>
              <a:t>‹#›</a:t>
            </a:fld>
            <a:endParaRPr lang="ru-RU"/>
          </a:p>
        </p:txBody>
      </p:sp>
    </p:spTree>
    <p:extLst>
      <p:ext uri="{BB962C8B-B14F-4D97-AF65-F5344CB8AC3E}">
        <p14:creationId xmlns:p14="http://schemas.microsoft.com/office/powerpoint/2010/main" val="41744860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9A218-1BD9-44B7-AD25-60C2204205A7}" type="datetimeFigureOut">
              <a:rPr lang="ru-RU" smtClean="0"/>
              <a:t>28.01.2022</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5C7EFC-FB93-4B0A-97A4-5DFF6022B23C}" type="slidenum">
              <a:rPr lang="ru-RU" smtClean="0"/>
              <a:t>‹#›</a:t>
            </a:fld>
            <a:endParaRPr lang="ru-RU"/>
          </a:p>
        </p:txBody>
      </p:sp>
    </p:spTree>
    <p:extLst>
      <p:ext uri="{BB962C8B-B14F-4D97-AF65-F5344CB8AC3E}">
        <p14:creationId xmlns:p14="http://schemas.microsoft.com/office/powerpoint/2010/main" val="27461779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jpeg"/><Relationship Id="rId7"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F3A9EAD4-EC6E-CA49-A962-E5E7FE3B20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5266607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557365" y="559189"/>
            <a:ext cx="4499950" cy="584775"/>
          </a:xfrm>
          <a:prstGeom prst="rect">
            <a:avLst/>
          </a:prstGeom>
        </p:spPr>
        <p:txBody>
          <a:bodyPr wrap="none">
            <a:spAutoFit/>
          </a:bodyPr>
          <a:lstStyle/>
          <a:p>
            <a:r>
              <a:rPr lang="ru-RU" sz="3200" b="1" dirty="0">
                <a:solidFill>
                  <a:schemeClr val="accent6">
                    <a:lumMod val="50000"/>
                  </a:schemeClr>
                </a:solidFill>
                <a:latin typeface="Comic Sans MS" panose="030F0702030302020204" pitchFamily="66" charset="0"/>
                <a:ea typeface="Tahoma" panose="020B0604030504040204" pitchFamily="34" charset="0"/>
                <a:cs typeface="Tahoma" panose="020B0604030504040204" pitchFamily="34" charset="0"/>
              </a:rPr>
              <a:t>ПОДВИЖНЫЕ ИГРЫ</a:t>
            </a:r>
          </a:p>
        </p:txBody>
      </p:sp>
      <p:pic>
        <p:nvPicPr>
          <p:cNvPr id="5" name="Рисунок 4" descr="https://pp.userapi.com/c845418/v845418432/11c6b/djGQnCs7VQ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20980116">
            <a:off x="1087016" y="1425099"/>
            <a:ext cx="3657976" cy="2794180"/>
          </a:xfrm>
          <a:prstGeom prst="rect">
            <a:avLst/>
          </a:prstGeom>
          <a:noFill/>
          <a:ln>
            <a:noFill/>
          </a:ln>
        </p:spPr>
      </p:pic>
      <p:pic>
        <p:nvPicPr>
          <p:cNvPr id="7" name="Рисунок 6" descr="https://pp.userapi.com/c841638/v841638432/7da47/2bNoRVTc9jw.jpg"/>
          <p:cNvPicPr/>
          <p:nvPr/>
        </p:nvPicPr>
        <p:blipFill>
          <a:blip r:embed="rId3">
            <a:extLst>
              <a:ext uri="{28A0092B-C50C-407E-A947-70E740481C1C}">
                <a14:useLocalDpi xmlns:a14="http://schemas.microsoft.com/office/drawing/2010/main" val="0"/>
              </a:ext>
            </a:extLst>
          </a:blip>
          <a:srcRect/>
          <a:stretch>
            <a:fillRect/>
          </a:stretch>
        </p:blipFill>
        <p:spPr bwMode="auto">
          <a:xfrm rot="807464">
            <a:off x="4893267" y="3425170"/>
            <a:ext cx="3883202" cy="3022460"/>
          </a:xfrm>
          <a:prstGeom prst="rect">
            <a:avLst/>
          </a:prstGeom>
          <a:noFill/>
          <a:ln>
            <a:noFill/>
          </a:ln>
        </p:spPr>
      </p:pic>
      <p:pic>
        <p:nvPicPr>
          <p:cNvPr id="2" name="Рисунок 1"/>
          <p:cNvPicPr>
            <a:picLocks noChangeAspect="1"/>
          </p:cNvPicPr>
          <p:nvPr/>
        </p:nvPicPr>
        <p:blipFill>
          <a:blip r:embed="rId4"/>
          <a:stretch>
            <a:fillRect/>
          </a:stretch>
        </p:blipFill>
        <p:spPr>
          <a:xfrm>
            <a:off x="-793" y="0"/>
            <a:ext cx="9144793" cy="6858594"/>
          </a:xfrm>
          <a:prstGeom prst="rect">
            <a:avLst/>
          </a:prstGeom>
        </p:spPr>
      </p:pic>
      <p:sp>
        <p:nvSpPr>
          <p:cNvPr id="4" name="Прямоугольник 3"/>
          <p:cNvSpPr/>
          <p:nvPr/>
        </p:nvSpPr>
        <p:spPr>
          <a:xfrm>
            <a:off x="1232783" y="558892"/>
            <a:ext cx="6845144" cy="461665"/>
          </a:xfrm>
          <a:prstGeom prst="rect">
            <a:avLst/>
          </a:prstGeom>
        </p:spPr>
        <p:txBody>
          <a:bodyPr wrap="none">
            <a:spAutoFit/>
          </a:bodyPr>
          <a:lstStyle/>
          <a:p>
            <a:r>
              <a:rPr lang="ru-RU" sz="2400" b="1" dirty="0">
                <a:solidFill>
                  <a:srgbClr val="C00000"/>
                </a:solidFill>
                <a:latin typeface="Comic Sans MS" panose="030F0702030302020204" pitchFamily="66" charset="0"/>
              </a:rPr>
              <a:t>Упражнения с координационной лестницей</a:t>
            </a:r>
          </a:p>
        </p:txBody>
      </p:sp>
      <p:sp>
        <p:nvSpPr>
          <p:cNvPr id="6" name="TextBox 5">
            <a:extLst>
              <a:ext uri="{FF2B5EF4-FFF2-40B4-BE49-F238E27FC236}">
                <a16:creationId xmlns:a16="http://schemas.microsoft.com/office/drawing/2014/main" xmlns="" id="{EA9AF170-740C-4641-BCBA-B0C9EA9C0C61}"/>
              </a:ext>
            </a:extLst>
          </p:cNvPr>
          <p:cNvSpPr txBox="1"/>
          <p:nvPr/>
        </p:nvSpPr>
        <p:spPr>
          <a:xfrm>
            <a:off x="3951512" y="1355792"/>
            <a:ext cx="4326373" cy="1754326"/>
          </a:xfrm>
          <a:prstGeom prst="rect">
            <a:avLst/>
          </a:prstGeom>
          <a:noFill/>
        </p:spPr>
        <p:txBody>
          <a:bodyPr wrap="square" rtlCol="0">
            <a:spAutoFit/>
          </a:bodyPr>
          <a:lstStyle/>
          <a:p>
            <a:r>
              <a:rPr lang="ru-RU" b="1" i="0" dirty="0" smtClean="0">
                <a:solidFill>
                  <a:srgbClr val="002060"/>
                </a:solidFill>
                <a:effectLst/>
                <a:latin typeface="Times New Roman" panose="02020603050405020304" pitchFamily="18" charset="0"/>
                <a:cs typeface="Times New Roman" panose="02020603050405020304" pitchFamily="18" charset="0"/>
              </a:rPr>
              <a:t>«Прыжки </a:t>
            </a:r>
            <a:r>
              <a:rPr lang="ru-RU" b="1" i="0" dirty="0">
                <a:solidFill>
                  <a:srgbClr val="002060"/>
                </a:solidFill>
                <a:effectLst/>
                <a:latin typeface="Times New Roman" panose="02020603050405020304" pitchFamily="18" charset="0"/>
                <a:cs typeface="Times New Roman" panose="02020603050405020304" pitchFamily="18" charset="0"/>
              </a:rPr>
              <a:t>ноги врозь-вместе с броском теннисного </a:t>
            </a:r>
            <a:r>
              <a:rPr lang="ru-RU" b="1" i="0" dirty="0" smtClean="0">
                <a:solidFill>
                  <a:srgbClr val="002060"/>
                </a:solidFill>
                <a:effectLst/>
                <a:latin typeface="Times New Roman" panose="02020603050405020304" pitchFamily="18" charset="0"/>
                <a:cs typeface="Times New Roman" panose="02020603050405020304" pitchFamily="18" charset="0"/>
              </a:rPr>
              <a:t>мяча».</a:t>
            </a:r>
            <a:r>
              <a:rPr lang="ru-RU" b="1" i="0" dirty="0">
                <a:solidFill>
                  <a:srgbClr val="002060"/>
                </a:solidFill>
                <a:effectLst/>
                <a:latin typeface="Times New Roman" panose="02020603050405020304" pitchFamily="18" charset="0"/>
                <a:cs typeface="Times New Roman" panose="02020603050405020304" pitchFamily="18" charset="0"/>
              </a:rPr>
              <a:t> </a:t>
            </a:r>
            <a:endParaRPr lang="ru-RU" b="1" dirty="0">
              <a:solidFill>
                <a:srgbClr val="002060"/>
              </a:solidFill>
              <a:effectLst/>
              <a:latin typeface="Times New Roman" panose="02020603050405020304" pitchFamily="18" charset="0"/>
              <a:cs typeface="Times New Roman" panose="02020603050405020304" pitchFamily="18" charset="0"/>
            </a:endParaRPr>
          </a:p>
          <a:p>
            <a:r>
              <a:rPr lang="ru-RU" i="0" dirty="0">
                <a:solidFill>
                  <a:srgbClr val="002060"/>
                </a:solidFill>
                <a:effectLst/>
                <a:latin typeface="Times New Roman" panose="02020603050405020304" pitchFamily="18" charset="0"/>
                <a:cs typeface="Times New Roman" panose="02020603050405020304" pitchFamily="18" charset="0"/>
              </a:rPr>
              <a:t>Развивает ловкость, активизирует мозговую деятельность при одновременной работе ног и рук.</a:t>
            </a:r>
            <a:endParaRPr lang="ru-RU" dirty="0">
              <a:solidFill>
                <a:srgbClr val="002060"/>
              </a:solidFill>
              <a:effectLst/>
              <a:latin typeface="Times New Roman" panose="02020603050405020304" pitchFamily="18" charset="0"/>
              <a:cs typeface="Times New Roman" panose="02020603050405020304" pitchFamily="18" charset="0"/>
            </a:endParaRPr>
          </a:p>
          <a:p>
            <a:pPr algn="l"/>
            <a:endParaRPr lang="ru-RU" b="1" dirty="0">
              <a:solidFill>
                <a:srgbClr val="FF0000"/>
              </a:solidFill>
              <a:latin typeface="Times New Roman" panose="02020603050405020304" pitchFamily="18" charset="0"/>
              <a:cs typeface="Times New Roman" panose="02020603050405020304" pitchFamily="18" charset="0"/>
            </a:endParaRPr>
          </a:p>
        </p:txBody>
      </p:sp>
      <p:pic>
        <p:nvPicPr>
          <p:cNvPr id="11" name="Рисунок 11">
            <a:extLst>
              <a:ext uri="{FF2B5EF4-FFF2-40B4-BE49-F238E27FC236}">
                <a16:creationId xmlns:a16="http://schemas.microsoft.com/office/drawing/2014/main" xmlns="" id="{A48BCFC0-B1E4-924C-AB45-AD31DAE795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325" y="1329384"/>
            <a:ext cx="1357199" cy="1807143"/>
          </a:xfrm>
          <a:prstGeom prst="rect">
            <a:avLst/>
          </a:prstGeom>
        </p:spPr>
      </p:pic>
      <p:pic>
        <p:nvPicPr>
          <p:cNvPr id="12" name="Рисунок 12">
            <a:extLst>
              <a:ext uri="{FF2B5EF4-FFF2-40B4-BE49-F238E27FC236}">
                <a16:creationId xmlns:a16="http://schemas.microsoft.com/office/drawing/2014/main" xmlns="" id="{4A50859B-888F-E440-9E0C-A9EB2F7F1E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00165" y="1329383"/>
            <a:ext cx="1357200" cy="1807144"/>
          </a:xfrm>
          <a:prstGeom prst="rect">
            <a:avLst/>
          </a:prstGeom>
        </p:spPr>
      </p:pic>
      <p:pic>
        <p:nvPicPr>
          <p:cNvPr id="13" name="Рисунок 13">
            <a:extLst>
              <a:ext uri="{FF2B5EF4-FFF2-40B4-BE49-F238E27FC236}">
                <a16:creationId xmlns:a16="http://schemas.microsoft.com/office/drawing/2014/main" xmlns="" id="{E5446772-80A2-1946-8245-C39693B0B7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8325" y="3310301"/>
            <a:ext cx="1357202" cy="1807144"/>
          </a:xfrm>
          <a:prstGeom prst="rect">
            <a:avLst/>
          </a:prstGeom>
        </p:spPr>
      </p:pic>
      <p:pic>
        <p:nvPicPr>
          <p:cNvPr id="14" name="Рисунок 14">
            <a:extLst>
              <a:ext uri="{FF2B5EF4-FFF2-40B4-BE49-F238E27FC236}">
                <a16:creationId xmlns:a16="http://schemas.microsoft.com/office/drawing/2014/main" xmlns="" id="{DB17ED22-678C-F44F-9ADE-991DB59C99D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00165" y="3310301"/>
            <a:ext cx="1357202" cy="1807144"/>
          </a:xfrm>
          <a:prstGeom prst="rect">
            <a:avLst/>
          </a:prstGeom>
        </p:spPr>
      </p:pic>
      <p:sp>
        <p:nvSpPr>
          <p:cNvPr id="15" name="TextBox 14">
            <a:extLst>
              <a:ext uri="{FF2B5EF4-FFF2-40B4-BE49-F238E27FC236}">
                <a16:creationId xmlns:a16="http://schemas.microsoft.com/office/drawing/2014/main" xmlns="" id="{845973ED-2AFD-BA40-9A25-9350D4C5F34B}"/>
              </a:ext>
            </a:extLst>
          </p:cNvPr>
          <p:cNvSpPr txBox="1"/>
          <p:nvPr/>
        </p:nvSpPr>
        <p:spPr>
          <a:xfrm>
            <a:off x="3951513" y="3386309"/>
            <a:ext cx="4398170" cy="1754326"/>
          </a:xfrm>
          <a:prstGeom prst="rect">
            <a:avLst/>
          </a:prstGeom>
          <a:noFill/>
        </p:spPr>
        <p:txBody>
          <a:bodyPr wrap="square" rtlCol="0">
            <a:spAutoFit/>
          </a:bodyPr>
          <a:lstStyle/>
          <a:p>
            <a:r>
              <a:rPr lang="ru-RU" b="1" i="0" dirty="0" smtClean="0">
                <a:solidFill>
                  <a:srgbClr val="002060"/>
                </a:solidFill>
                <a:effectLst/>
                <a:latin typeface="Comic Sans MS" panose="030F0702030302020204" pitchFamily="66" charset="0"/>
              </a:rPr>
              <a:t>«По </a:t>
            </a:r>
            <a:r>
              <a:rPr lang="ru-RU" b="1" i="0" dirty="0">
                <a:solidFill>
                  <a:srgbClr val="002060"/>
                </a:solidFill>
                <a:effectLst/>
                <a:latin typeface="Comic Sans MS" panose="030F0702030302020204" pitchFamily="66" charset="0"/>
              </a:rPr>
              <a:t>переменные прыжки </a:t>
            </a:r>
            <a:r>
              <a:rPr lang="ru-RU" b="1" i="0" dirty="0" smtClean="0">
                <a:solidFill>
                  <a:srgbClr val="002060"/>
                </a:solidFill>
                <a:effectLst/>
                <a:latin typeface="Comic Sans MS" panose="030F0702030302020204" pitchFamily="66" charset="0"/>
              </a:rPr>
              <a:t>боком».</a:t>
            </a:r>
            <a:r>
              <a:rPr lang="ru-RU" i="0" dirty="0">
                <a:solidFill>
                  <a:srgbClr val="002060"/>
                </a:solidFill>
                <a:effectLst/>
                <a:latin typeface="Comic Sans MS" panose="030F0702030302020204" pitchFamily="66" charset="0"/>
              </a:rPr>
              <a:t> </a:t>
            </a:r>
            <a:endParaRPr lang="ru-RU" dirty="0">
              <a:solidFill>
                <a:srgbClr val="002060"/>
              </a:solidFill>
              <a:effectLst/>
              <a:latin typeface="Comic Sans MS" panose="030F0702030302020204" pitchFamily="66" charset="0"/>
            </a:endParaRPr>
          </a:p>
          <a:p>
            <a:r>
              <a:rPr lang="ru-RU" i="0" dirty="0">
                <a:solidFill>
                  <a:srgbClr val="002060"/>
                </a:solidFill>
                <a:effectLst/>
                <a:latin typeface="Comic Sans MS" panose="030F0702030302020204" pitchFamily="66" charset="0"/>
              </a:rPr>
              <a:t>Развивает пространственное перемещение боком, что очень полезно в игровых видах спорта, а также развивает боковое зрение</a:t>
            </a:r>
            <a:endParaRPr lang="ru-RU" dirty="0">
              <a:solidFill>
                <a:srgbClr val="002060"/>
              </a:solidFill>
              <a:effectLst/>
              <a:latin typeface="Comic Sans MS" panose="030F0702030302020204" pitchFamily="66" charset="0"/>
            </a:endParaRPr>
          </a:p>
          <a:p>
            <a:pPr algn="l"/>
            <a:endParaRPr lang="ru-RU" b="1" dirty="0">
              <a:solidFill>
                <a:schemeClr val="accent6"/>
              </a:solidFill>
              <a:latin typeface="Comic Sans MS" panose="030F0702030302020204" pitchFamily="66" charset="0"/>
            </a:endParaRPr>
          </a:p>
        </p:txBody>
      </p:sp>
    </p:spTree>
    <p:extLst>
      <p:ext uri="{BB962C8B-B14F-4D97-AF65-F5344CB8AC3E}">
        <p14:creationId xmlns:p14="http://schemas.microsoft.com/office/powerpoint/2010/main" val="303944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anim calcmode="lin" valueType="num">
                                      <p:cBhvr>
                                        <p:cTn id="14" dur="1000" fill="hold"/>
                                        <p:tgtEl>
                                          <p:spTgt spid="7"/>
                                        </p:tgtEl>
                                        <p:attrNameLst>
                                          <p:attrName>ppt_x</p:attrName>
                                        </p:attrNameLst>
                                      </p:cBhvr>
                                      <p:tavLst>
                                        <p:tav tm="0">
                                          <p:val>
                                            <p:strVal val="#ppt_x"/>
                                          </p:val>
                                        </p:tav>
                                        <p:tav tm="100000">
                                          <p:val>
                                            <p:strVal val="#ppt_x"/>
                                          </p:val>
                                        </p:tav>
                                      </p:tavLst>
                                    </p:anim>
                                    <p:anim calcmode="lin" valueType="num">
                                      <p:cBhvr>
                                        <p:cTn id="15"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0" y="-594"/>
            <a:ext cx="9144793" cy="6858594"/>
          </a:xfrm>
          <a:prstGeom prst="rect">
            <a:avLst/>
          </a:prstGeom>
        </p:spPr>
      </p:pic>
      <p:sp>
        <p:nvSpPr>
          <p:cNvPr id="4" name="TextBox 3">
            <a:extLst>
              <a:ext uri="{FF2B5EF4-FFF2-40B4-BE49-F238E27FC236}">
                <a16:creationId xmlns:a16="http://schemas.microsoft.com/office/drawing/2014/main" xmlns="" id="{1AC7FB63-B30E-CC4C-8B8E-461261F06F1A}"/>
              </a:ext>
            </a:extLst>
          </p:cNvPr>
          <p:cNvSpPr txBox="1"/>
          <p:nvPr/>
        </p:nvSpPr>
        <p:spPr>
          <a:xfrm>
            <a:off x="3657600" y="2514600"/>
            <a:ext cx="1828800" cy="1828800"/>
          </a:xfrm>
          <a:prstGeom prst="rect">
            <a:avLst/>
          </a:prstGeom>
          <a:noFill/>
        </p:spPr>
        <p:txBody>
          <a:bodyPr wrap="square" rtlCol="0">
            <a:spAutoFit/>
          </a:bodyPr>
          <a:lstStyle/>
          <a:p>
            <a:pPr algn="l"/>
            <a:endParaRPr lang="ru-RU" dirty="0"/>
          </a:p>
        </p:txBody>
      </p:sp>
      <p:sp>
        <p:nvSpPr>
          <p:cNvPr id="5" name="Прямоугольник 4">
            <a:extLst>
              <a:ext uri="{FF2B5EF4-FFF2-40B4-BE49-F238E27FC236}">
                <a16:creationId xmlns:a16="http://schemas.microsoft.com/office/drawing/2014/main" xmlns="" id="{77F8ACF8-88AE-E343-B6D1-A4F0FB42CD7E}"/>
              </a:ext>
            </a:extLst>
          </p:cNvPr>
          <p:cNvSpPr/>
          <p:nvPr/>
        </p:nvSpPr>
        <p:spPr>
          <a:xfrm>
            <a:off x="1232783" y="558892"/>
            <a:ext cx="184731" cy="461665"/>
          </a:xfrm>
          <a:prstGeom prst="rect">
            <a:avLst/>
          </a:prstGeom>
        </p:spPr>
        <p:txBody>
          <a:bodyPr wrap="none">
            <a:spAutoFit/>
          </a:bodyPr>
          <a:lstStyle/>
          <a:p>
            <a:endParaRPr lang="ru-RU" sz="2400" b="1" dirty="0">
              <a:solidFill>
                <a:srgbClr val="C00000"/>
              </a:solidFill>
              <a:latin typeface="Comic Sans MS" panose="030F0702030302020204" pitchFamily="66" charset="0"/>
            </a:endParaRPr>
          </a:p>
        </p:txBody>
      </p:sp>
      <p:pic>
        <p:nvPicPr>
          <p:cNvPr id="6" name="Рисунок 13">
            <a:extLst>
              <a:ext uri="{FF2B5EF4-FFF2-40B4-BE49-F238E27FC236}">
                <a16:creationId xmlns:a16="http://schemas.microsoft.com/office/drawing/2014/main" xmlns="" id="{7739FD0A-9052-1B42-996D-DB7D6D7713D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684" y="777902"/>
            <a:ext cx="1422103" cy="1893561"/>
          </a:xfrm>
          <a:prstGeom prst="rect">
            <a:avLst/>
          </a:prstGeom>
        </p:spPr>
      </p:pic>
      <p:pic>
        <p:nvPicPr>
          <p:cNvPr id="14" name="Рисунок 14">
            <a:extLst>
              <a:ext uri="{FF2B5EF4-FFF2-40B4-BE49-F238E27FC236}">
                <a16:creationId xmlns:a16="http://schemas.microsoft.com/office/drawing/2014/main" xmlns="" id="{423A6B52-83B6-B543-8D00-2A060D5F893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50338" y="761778"/>
            <a:ext cx="1422103" cy="1893561"/>
          </a:xfrm>
          <a:prstGeom prst="rect">
            <a:avLst/>
          </a:prstGeom>
        </p:spPr>
      </p:pic>
      <p:sp>
        <p:nvSpPr>
          <p:cNvPr id="15" name="TextBox 14">
            <a:extLst>
              <a:ext uri="{FF2B5EF4-FFF2-40B4-BE49-F238E27FC236}">
                <a16:creationId xmlns:a16="http://schemas.microsoft.com/office/drawing/2014/main" xmlns="" id="{8928A373-AA7B-E246-8EE9-D85A1719ACD9}"/>
              </a:ext>
            </a:extLst>
          </p:cNvPr>
          <p:cNvSpPr txBox="1"/>
          <p:nvPr/>
        </p:nvSpPr>
        <p:spPr>
          <a:xfrm>
            <a:off x="4083832" y="1052555"/>
            <a:ext cx="4554159" cy="1754326"/>
          </a:xfrm>
          <a:prstGeom prst="rect">
            <a:avLst/>
          </a:prstGeom>
          <a:noFill/>
        </p:spPr>
        <p:txBody>
          <a:bodyPr wrap="square" rtlCol="0">
            <a:spAutoFit/>
          </a:bodyPr>
          <a:lstStyle/>
          <a:p>
            <a:r>
              <a:rPr lang="ru-RU" b="1" i="0" dirty="0" smtClean="0">
                <a:solidFill>
                  <a:srgbClr val="002060"/>
                </a:solidFill>
                <a:effectLst/>
                <a:latin typeface="Times New Roman" panose="02020603050405020304" pitchFamily="18" charset="0"/>
                <a:cs typeface="Times New Roman" panose="02020603050405020304" pitchFamily="18" charset="0"/>
              </a:rPr>
              <a:t>«Прыжки вперёд </a:t>
            </a:r>
            <a:r>
              <a:rPr lang="ru-RU" b="1" i="0" dirty="0">
                <a:solidFill>
                  <a:srgbClr val="002060"/>
                </a:solidFill>
                <a:effectLst/>
                <a:latin typeface="Times New Roman" panose="02020603050405020304" pitchFamily="18" charset="0"/>
                <a:cs typeface="Times New Roman" panose="02020603050405020304" pitchFamily="18" charset="0"/>
              </a:rPr>
              <a:t>-назад </a:t>
            </a:r>
            <a:r>
              <a:rPr lang="ru-RU" b="1" i="0" dirty="0" smtClean="0">
                <a:solidFill>
                  <a:srgbClr val="002060"/>
                </a:solidFill>
                <a:effectLst/>
                <a:latin typeface="Times New Roman" panose="02020603050405020304" pitchFamily="18" charset="0"/>
                <a:cs typeface="Times New Roman" panose="02020603050405020304" pitchFamily="18" charset="0"/>
              </a:rPr>
              <a:t>двумя ногами»</a:t>
            </a:r>
            <a:endParaRPr lang="ru-RU" b="1" dirty="0">
              <a:solidFill>
                <a:srgbClr val="002060"/>
              </a:solidFill>
              <a:effectLst/>
              <a:latin typeface="Times New Roman" panose="02020603050405020304" pitchFamily="18" charset="0"/>
              <a:cs typeface="Times New Roman" panose="02020603050405020304" pitchFamily="18" charset="0"/>
            </a:endParaRPr>
          </a:p>
          <a:p>
            <a:r>
              <a:rPr lang="ru-RU" i="0" dirty="0" smtClean="0">
                <a:solidFill>
                  <a:srgbClr val="002060"/>
                </a:solidFill>
                <a:effectLst/>
                <a:latin typeface="Times New Roman" panose="02020603050405020304" pitchFamily="18" charset="0"/>
                <a:cs typeface="Times New Roman" panose="02020603050405020304" pitchFamily="18" charset="0"/>
              </a:rPr>
              <a:t>Нельзя </a:t>
            </a:r>
            <a:r>
              <a:rPr lang="ru-RU" i="0" dirty="0">
                <a:solidFill>
                  <a:srgbClr val="002060"/>
                </a:solidFill>
                <a:effectLst/>
                <a:latin typeface="Times New Roman" panose="02020603050405020304" pitchFamily="18" charset="0"/>
                <a:cs typeface="Times New Roman" panose="02020603050405020304" pitchFamily="18" charset="0"/>
              </a:rPr>
              <a:t>забывать и о переносе двигательных навыков, например, обучение отталкиванию в прыжках в высоту способствует овладению элементов техники баскетбола.</a:t>
            </a:r>
            <a:endParaRPr lang="ru-RU" dirty="0">
              <a:solidFill>
                <a:srgbClr val="002060"/>
              </a:solidFill>
              <a:effectLst/>
              <a:latin typeface="Times New Roman" panose="02020603050405020304" pitchFamily="18" charset="0"/>
              <a:cs typeface="Times New Roman" panose="02020603050405020304" pitchFamily="18" charset="0"/>
            </a:endParaRPr>
          </a:p>
          <a:p>
            <a:pPr algn="l"/>
            <a:endParaRPr lang="ru-RU" b="1" dirty="0">
              <a:solidFill>
                <a:srgbClr val="0070C0"/>
              </a:solidFill>
              <a:latin typeface="Comic Sans MS" panose="030F0702030302020204" pitchFamily="66" charset="0"/>
            </a:endParaRPr>
          </a:p>
        </p:txBody>
      </p:sp>
      <p:pic>
        <p:nvPicPr>
          <p:cNvPr id="16" name="Рисунок 16">
            <a:extLst>
              <a:ext uri="{FF2B5EF4-FFF2-40B4-BE49-F238E27FC236}">
                <a16:creationId xmlns:a16="http://schemas.microsoft.com/office/drawing/2014/main" xmlns="" id="{277443C6-7A29-8F4D-8E88-756866C76D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0363" y="3331856"/>
            <a:ext cx="1417610" cy="1887579"/>
          </a:xfrm>
          <a:prstGeom prst="rect">
            <a:avLst/>
          </a:prstGeom>
        </p:spPr>
      </p:pic>
      <p:pic>
        <p:nvPicPr>
          <p:cNvPr id="17" name="Рисунок 17">
            <a:extLst>
              <a:ext uri="{FF2B5EF4-FFF2-40B4-BE49-F238E27FC236}">
                <a16:creationId xmlns:a16="http://schemas.microsoft.com/office/drawing/2014/main" xmlns="" id="{1BA1DA49-7B66-794B-9F5E-70085A679E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0339" y="3317315"/>
            <a:ext cx="1428531" cy="1902120"/>
          </a:xfrm>
          <a:prstGeom prst="rect">
            <a:avLst/>
          </a:prstGeom>
        </p:spPr>
      </p:pic>
      <p:sp>
        <p:nvSpPr>
          <p:cNvPr id="18" name="TextBox 17">
            <a:extLst>
              <a:ext uri="{FF2B5EF4-FFF2-40B4-BE49-F238E27FC236}">
                <a16:creationId xmlns:a16="http://schemas.microsoft.com/office/drawing/2014/main" xmlns="" id="{BE9246DE-E2E1-644B-8F1B-C4CF1187968B}"/>
              </a:ext>
            </a:extLst>
          </p:cNvPr>
          <p:cNvSpPr txBox="1"/>
          <p:nvPr/>
        </p:nvSpPr>
        <p:spPr>
          <a:xfrm>
            <a:off x="4230982" y="3742107"/>
            <a:ext cx="3846945" cy="1477328"/>
          </a:xfrm>
          <a:prstGeom prst="rect">
            <a:avLst/>
          </a:prstGeom>
          <a:noFill/>
        </p:spPr>
        <p:txBody>
          <a:bodyPr wrap="square" rtlCol="0">
            <a:spAutoFit/>
          </a:bodyPr>
          <a:lstStyle/>
          <a:p>
            <a:r>
              <a:rPr lang="ru-RU" b="1" i="0" dirty="0" smtClean="0">
                <a:solidFill>
                  <a:srgbClr val="002060"/>
                </a:solidFill>
                <a:effectLst/>
                <a:latin typeface="Times New Roman" panose="02020603050405020304" pitchFamily="18" charset="0"/>
                <a:cs typeface="Times New Roman" panose="02020603050405020304" pitchFamily="18" charset="0"/>
              </a:rPr>
              <a:t>«Прыжки </a:t>
            </a:r>
            <a:r>
              <a:rPr lang="ru-RU" b="1" i="0" dirty="0">
                <a:solidFill>
                  <a:srgbClr val="002060"/>
                </a:solidFill>
                <a:effectLst/>
                <a:latin typeface="Times New Roman" panose="02020603050405020304" pitchFamily="18" charset="0"/>
                <a:cs typeface="Times New Roman" panose="02020603050405020304" pitchFamily="18" charset="0"/>
              </a:rPr>
              <a:t>ноги </a:t>
            </a:r>
            <a:r>
              <a:rPr lang="ru-RU" b="1" i="0" dirty="0" smtClean="0">
                <a:solidFill>
                  <a:srgbClr val="002060"/>
                </a:solidFill>
                <a:effectLst/>
                <a:latin typeface="Times New Roman" panose="02020603050405020304" pitchFamily="18" charset="0"/>
                <a:cs typeface="Times New Roman" panose="02020603050405020304" pitchFamily="18" charset="0"/>
              </a:rPr>
              <a:t>врозь-вместе»</a:t>
            </a:r>
            <a:r>
              <a:rPr lang="ru-RU" i="0" dirty="0">
                <a:solidFill>
                  <a:srgbClr val="002060"/>
                </a:solidFill>
                <a:effectLst/>
                <a:latin typeface="Times New Roman" panose="02020603050405020304" pitchFamily="18" charset="0"/>
                <a:cs typeface="Times New Roman" panose="02020603050405020304" pitchFamily="18" charset="0"/>
              </a:rPr>
              <a:t> </a:t>
            </a:r>
            <a:endParaRPr lang="ru-RU" dirty="0">
              <a:solidFill>
                <a:srgbClr val="002060"/>
              </a:solidFill>
              <a:effectLst/>
              <a:latin typeface="Times New Roman" panose="02020603050405020304" pitchFamily="18" charset="0"/>
              <a:cs typeface="Times New Roman" panose="02020603050405020304" pitchFamily="18" charset="0"/>
            </a:endParaRPr>
          </a:p>
          <a:p>
            <a:r>
              <a:rPr lang="ru-RU" i="0" dirty="0">
                <a:solidFill>
                  <a:srgbClr val="002060"/>
                </a:solidFill>
                <a:effectLst/>
                <a:latin typeface="Times New Roman" panose="02020603050405020304" pitchFamily="18" charset="0"/>
                <a:cs typeface="Times New Roman" panose="02020603050405020304" pitchFamily="18" charset="0"/>
              </a:rPr>
              <a:t>Развивает : координационные способности, чувство контроля перемещения</a:t>
            </a:r>
            <a:endParaRPr lang="ru-RU" dirty="0">
              <a:solidFill>
                <a:srgbClr val="002060"/>
              </a:solidFill>
              <a:effectLst/>
              <a:latin typeface="Times New Roman" panose="02020603050405020304" pitchFamily="18" charset="0"/>
              <a:cs typeface="Times New Roman" panose="02020603050405020304" pitchFamily="18" charset="0"/>
            </a:endParaRPr>
          </a:p>
          <a:p>
            <a:pPr algn="l"/>
            <a:endParaRPr lang="ru-RU" dirty="0">
              <a:solidFill>
                <a:srgbClr val="990099"/>
              </a:solidFill>
              <a:latin typeface="Comic Sans MS" panose="030F0702030302020204" pitchFamily="66" charset="0"/>
            </a:endParaRPr>
          </a:p>
        </p:txBody>
      </p:sp>
    </p:spTree>
    <p:extLst>
      <p:ext uri="{BB962C8B-B14F-4D97-AF65-F5344CB8AC3E}">
        <p14:creationId xmlns:p14="http://schemas.microsoft.com/office/powerpoint/2010/main" val="24310784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C4D217E8-17E0-2349-A297-DE80B28617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9157148" cy="6858000"/>
          </a:xfrm>
          <a:prstGeom prst="rect">
            <a:avLst/>
          </a:prstGeom>
        </p:spPr>
      </p:pic>
      <p:sp>
        <p:nvSpPr>
          <p:cNvPr id="3" name="TextBox 2">
            <a:extLst>
              <a:ext uri="{FF2B5EF4-FFF2-40B4-BE49-F238E27FC236}">
                <a16:creationId xmlns:a16="http://schemas.microsoft.com/office/drawing/2014/main" xmlns="" id="{1F4AF011-766A-0D48-A04E-00C4D84D8317}"/>
              </a:ext>
            </a:extLst>
          </p:cNvPr>
          <p:cNvSpPr txBox="1"/>
          <p:nvPr/>
        </p:nvSpPr>
        <p:spPr>
          <a:xfrm>
            <a:off x="3657600" y="2514600"/>
            <a:ext cx="1828800" cy="1828800"/>
          </a:xfrm>
          <a:prstGeom prst="rect">
            <a:avLst/>
          </a:prstGeom>
          <a:noFill/>
        </p:spPr>
        <p:txBody>
          <a:bodyPr wrap="square" rtlCol="0">
            <a:spAutoFit/>
          </a:bodyPr>
          <a:lstStyle/>
          <a:p>
            <a:pPr algn="l"/>
            <a:endParaRPr lang="ru-RU" dirty="0"/>
          </a:p>
        </p:txBody>
      </p:sp>
      <p:pic>
        <p:nvPicPr>
          <p:cNvPr id="6" name="Рисунок 6">
            <a:extLst>
              <a:ext uri="{FF2B5EF4-FFF2-40B4-BE49-F238E27FC236}">
                <a16:creationId xmlns:a16="http://schemas.microsoft.com/office/drawing/2014/main" xmlns="" id="{3DA8D7B0-5BE2-8645-972C-247D560E46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3463" y="595269"/>
            <a:ext cx="1647090" cy="2127254"/>
          </a:xfrm>
          <a:prstGeom prst="rect">
            <a:avLst/>
          </a:prstGeom>
        </p:spPr>
      </p:pic>
      <p:pic>
        <p:nvPicPr>
          <p:cNvPr id="8" name="Рисунок 8">
            <a:extLst>
              <a:ext uri="{FF2B5EF4-FFF2-40B4-BE49-F238E27FC236}">
                <a16:creationId xmlns:a16="http://schemas.microsoft.com/office/drawing/2014/main" xmlns="" id="{F1C5A0B4-81A1-9F47-B42B-90C5CB193A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63134" y="595269"/>
            <a:ext cx="1622090" cy="2127254"/>
          </a:xfrm>
          <a:prstGeom prst="rect">
            <a:avLst/>
          </a:prstGeom>
        </p:spPr>
      </p:pic>
      <p:sp>
        <p:nvSpPr>
          <p:cNvPr id="9" name="TextBox 8">
            <a:extLst>
              <a:ext uri="{FF2B5EF4-FFF2-40B4-BE49-F238E27FC236}">
                <a16:creationId xmlns:a16="http://schemas.microsoft.com/office/drawing/2014/main" xmlns="" id="{6A6277FD-3C87-1143-B3C7-C9D7977F8116}"/>
              </a:ext>
            </a:extLst>
          </p:cNvPr>
          <p:cNvSpPr txBox="1"/>
          <p:nvPr/>
        </p:nvSpPr>
        <p:spPr>
          <a:xfrm>
            <a:off x="4578574" y="1058731"/>
            <a:ext cx="4193309" cy="1200329"/>
          </a:xfrm>
          <a:prstGeom prst="rect">
            <a:avLst/>
          </a:prstGeom>
          <a:noFill/>
        </p:spPr>
        <p:txBody>
          <a:bodyPr wrap="square" rtlCol="0">
            <a:spAutoFit/>
          </a:bodyPr>
          <a:lstStyle/>
          <a:p>
            <a:r>
              <a:rPr lang="ru-RU" b="1" dirty="0" smtClean="0">
                <a:solidFill>
                  <a:srgbClr val="002060"/>
                </a:solidFill>
                <a:latin typeface="Times New Roman" panose="02020603050405020304" pitchFamily="18" charset="0"/>
                <a:cs typeface="Times New Roman" panose="02020603050405020304" pitchFamily="18" charset="0"/>
              </a:rPr>
              <a:t>«</a:t>
            </a:r>
            <a:r>
              <a:rPr lang="ru-RU" b="1" dirty="0">
                <a:solidFill>
                  <a:srgbClr val="002060"/>
                </a:solidFill>
                <a:latin typeface="Times New Roman" panose="02020603050405020304" pitchFamily="18" charset="0"/>
                <a:cs typeface="Times New Roman" panose="02020603050405020304" pitchFamily="18" charset="0"/>
              </a:rPr>
              <a:t>П</a:t>
            </a:r>
            <a:r>
              <a:rPr lang="ru-RU" b="1" i="0" dirty="0" smtClean="0">
                <a:solidFill>
                  <a:srgbClr val="002060"/>
                </a:solidFill>
                <a:effectLst/>
                <a:latin typeface="Times New Roman" panose="02020603050405020304" pitchFamily="18" charset="0"/>
                <a:cs typeface="Times New Roman" panose="02020603050405020304" pitchFamily="18" charset="0"/>
              </a:rPr>
              <a:t>еремещение </a:t>
            </a:r>
            <a:r>
              <a:rPr lang="ru-RU" b="1" i="0" dirty="0">
                <a:solidFill>
                  <a:srgbClr val="002060"/>
                </a:solidFill>
                <a:effectLst/>
                <a:latin typeface="Times New Roman" panose="02020603050405020304" pitchFamily="18" charset="0"/>
                <a:cs typeface="Times New Roman" panose="02020603050405020304" pitchFamily="18" charset="0"/>
              </a:rPr>
              <a:t>влево </a:t>
            </a:r>
            <a:r>
              <a:rPr lang="ru-RU" b="1" i="0" dirty="0" smtClean="0">
                <a:solidFill>
                  <a:srgbClr val="002060"/>
                </a:solidFill>
                <a:effectLst/>
                <a:latin typeface="Times New Roman" panose="02020603050405020304" pitchFamily="18" charset="0"/>
                <a:cs typeface="Times New Roman" panose="02020603050405020304" pitchFamily="18" charset="0"/>
              </a:rPr>
              <a:t>–право».</a:t>
            </a:r>
            <a:r>
              <a:rPr lang="ru-RU" b="1" i="0" dirty="0">
                <a:solidFill>
                  <a:srgbClr val="002060"/>
                </a:solidFill>
                <a:effectLst/>
                <a:latin typeface="Times New Roman" panose="02020603050405020304" pitchFamily="18" charset="0"/>
                <a:cs typeface="Times New Roman" panose="02020603050405020304" pitchFamily="18" charset="0"/>
              </a:rPr>
              <a:t> </a:t>
            </a:r>
            <a:endParaRPr lang="ru-RU" b="1" dirty="0">
              <a:solidFill>
                <a:srgbClr val="002060"/>
              </a:solidFill>
              <a:effectLst/>
              <a:latin typeface="Times New Roman" panose="02020603050405020304" pitchFamily="18" charset="0"/>
              <a:cs typeface="Times New Roman" panose="02020603050405020304" pitchFamily="18" charset="0"/>
            </a:endParaRPr>
          </a:p>
          <a:p>
            <a:r>
              <a:rPr lang="ru-RU" i="0" dirty="0">
                <a:solidFill>
                  <a:srgbClr val="002060"/>
                </a:solidFill>
                <a:effectLst/>
                <a:latin typeface="Times New Roman" panose="02020603050405020304" pitchFamily="18" charset="0"/>
                <a:cs typeface="Times New Roman" panose="02020603050405020304" pitchFamily="18" charset="0"/>
              </a:rPr>
              <a:t>Развивает : скорость ног, реакции и быстроты движения.</a:t>
            </a:r>
            <a:endParaRPr lang="ru-RU" dirty="0">
              <a:solidFill>
                <a:srgbClr val="002060"/>
              </a:solidFill>
              <a:effectLst/>
              <a:latin typeface="Times New Roman" panose="02020603050405020304" pitchFamily="18" charset="0"/>
              <a:cs typeface="Times New Roman" panose="02020603050405020304" pitchFamily="18" charset="0"/>
            </a:endParaRPr>
          </a:p>
          <a:p>
            <a:pPr algn="l"/>
            <a:endParaRPr lang="ru-RU" dirty="0">
              <a:solidFill>
                <a:srgbClr val="003399"/>
              </a:solidFill>
              <a:latin typeface="Times New Roman" panose="02020603050405020304" pitchFamily="18" charset="0"/>
              <a:cs typeface="Times New Roman" panose="02020603050405020304" pitchFamily="18" charset="0"/>
            </a:endParaRPr>
          </a:p>
        </p:txBody>
      </p:sp>
      <p:pic>
        <p:nvPicPr>
          <p:cNvPr id="12" name="Рисунок 12">
            <a:extLst>
              <a:ext uri="{FF2B5EF4-FFF2-40B4-BE49-F238E27FC236}">
                <a16:creationId xmlns:a16="http://schemas.microsoft.com/office/drawing/2014/main" xmlns="" id="{F1468B1B-07CF-F342-A76F-DF9ABDFB70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3463" y="2939144"/>
            <a:ext cx="1647090" cy="2388710"/>
          </a:xfrm>
          <a:prstGeom prst="rect">
            <a:avLst/>
          </a:prstGeom>
        </p:spPr>
      </p:pic>
      <p:pic>
        <p:nvPicPr>
          <p:cNvPr id="15" name="Рисунок 15">
            <a:extLst>
              <a:ext uri="{FF2B5EF4-FFF2-40B4-BE49-F238E27FC236}">
                <a16:creationId xmlns:a16="http://schemas.microsoft.com/office/drawing/2014/main" xmlns="" id="{71597E5A-CD4A-844D-8182-007533D0F89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63134" y="2939144"/>
            <a:ext cx="1638995" cy="2404407"/>
          </a:xfrm>
          <a:prstGeom prst="rect">
            <a:avLst/>
          </a:prstGeom>
        </p:spPr>
      </p:pic>
      <p:sp>
        <p:nvSpPr>
          <p:cNvPr id="16" name="TextBox 15">
            <a:extLst>
              <a:ext uri="{FF2B5EF4-FFF2-40B4-BE49-F238E27FC236}">
                <a16:creationId xmlns:a16="http://schemas.microsoft.com/office/drawing/2014/main" xmlns="" id="{85E2BA55-2587-AD40-8AAC-3B134080EAE1}"/>
              </a:ext>
            </a:extLst>
          </p:cNvPr>
          <p:cNvSpPr txBox="1"/>
          <p:nvPr/>
        </p:nvSpPr>
        <p:spPr>
          <a:xfrm>
            <a:off x="4568270" y="3391763"/>
            <a:ext cx="4085873" cy="1754326"/>
          </a:xfrm>
          <a:prstGeom prst="rect">
            <a:avLst/>
          </a:prstGeom>
          <a:noFill/>
        </p:spPr>
        <p:txBody>
          <a:bodyPr wrap="square" rtlCol="0">
            <a:spAutoFit/>
          </a:bodyPr>
          <a:lstStyle/>
          <a:p>
            <a:r>
              <a:rPr lang="ru-RU" b="1" i="0" dirty="0" smtClean="0">
                <a:solidFill>
                  <a:srgbClr val="002060"/>
                </a:solidFill>
                <a:effectLst/>
                <a:latin typeface="Times New Roman" panose="02020603050405020304" pitchFamily="18" charset="0"/>
                <a:cs typeface="Times New Roman" panose="02020603050405020304" pitchFamily="18" charset="0"/>
              </a:rPr>
              <a:t>«Прыжки </a:t>
            </a:r>
            <a:r>
              <a:rPr lang="ru-RU" b="1" i="0" dirty="0">
                <a:solidFill>
                  <a:srgbClr val="002060"/>
                </a:solidFill>
                <a:effectLst/>
                <a:latin typeface="Times New Roman" panose="02020603050405020304" pitchFamily="18" charset="0"/>
                <a:cs typeface="Times New Roman" panose="02020603050405020304" pitchFamily="18" charset="0"/>
              </a:rPr>
              <a:t>на одной ноге влево </a:t>
            </a:r>
            <a:r>
              <a:rPr lang="ru-RU" b="1" i="0" dirty="0" smtClean="0">
                <a:solidFill>
                  <a:srgbClr val="002060"/>
                </a:solidFill>
                <a:effectLst/>
                <a:latin typeface="Times New Roman" panose="02020603050405020304" pitchFamily="18" charset="0"/>
                <a:cs typeface="Times New Roman" panose="02020603050405020304" pitchFamily="18" charset="0"/>
              </a:rPr>
              <a:t>–вправо»</a:t>
            </a:r>
            <a:endParaRPr lang="ru-RU" b="1" dirty="0">
              <a:solidFill>
                <a:srgbClr val="002060"/>
              </a:solidFill>
              <a:effectLst/>
              <a:latin typeface="Times New Roman" panose="02020603050405020304" pitchFamily="18" charset="0"/>
              <a:cs typeface="Times New Roman" panose="02020603050405020304" pitchFamily="18" charset="0"/>
            </a:endParaRPr>
          </a:p>
          <a:p>
            <a:r>
              <a:rPr lang="ru-RU" i="0" dirty="0">
                <a:solidFill>
                  <a:srgbClr val="002060"/>
                </a:solidFill>
                <a:effectLst/>
                <a:latin typeface="Times New Roman" panose="02020603050405020304" pitchFamily="18" charset="0"/>
                <a:cs typeface="Times New Roman" panose="02020603050405020304" pitchFamily="18" charset="0"/>
              </a:rPr>
              <a:t>Развивает координационные способности, укрепляем голеностопный сустав</a:t>
            </a:r>
            <a:endParaRPr lang="ru-RU" dirty="0">
              <a:solidFill>
                <a:srgbClr val="002060"/>
              </a:solidFill>
              <a:effectLst/>
              <a:latin typeface="Times New Roman" panose="02020603050405020304" pitchFamily="18" charset="0"/>
              <a:cs typeface="Times New Roman" panose="02020603050405020304" pitchFamily="18" charset="0"/>
            </a:endParaRPr>
          </a:p>
          <a:p>
            <a:pPr algn="l"/>
            <a:endParaRPr lang="ru-RU" b="1" dirty="0">
              <a:solidFill>
                <a:srgbClr val="002060"/>
              </a:solidFill>
              <a:latin typeface="Comic Sans MS" panose="030F0702030302020204" pitchFamily="66" charset="0"/>
            </a:endParaRPr>
          </a:p>
        </p:txBody>
      </p:sp>
    </p:spTree>
    <p:extLst>
      <p:ext uri="{BB962C8B-B14F-4D97-AF65-F5344CB8AC3E}">
        <p14:creationId xmlns:p14="http://schemas.microsoft.com/office/powerpoint/2010/main" val="1631693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E0520DE8-ED3A-254B-9A8A-E899E7D193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 y="0"/>
            <a:ext cx="9195828" cy="6858000"/>
          </a:xfrm>
          <a:prstGeom prst="rect">
            <a:avLst/>
          </a:prstGeom>
        </p:spPr>
      </p:pic>
      <p:pic>
        <p:nvPicPr>
          <p:cNvPr id="3" name="Рисунок 3">
            <a:extLst>
              <a:ext uri="{FF2B5EF4-FFF2-40B4-BE49-F238E27FC236}">
                <a16:creationId xmlns:a16="http://schemas.microsoft.com/office/drawing/2014/main" xmlns="" id="{53503FAF-6835-3F42-8715-2248FD2037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9344" y="500744"/>
            <a:ext cx="1649022" cy="2285999"/>
          </a:xfrm>
          <a:prstGeom prst="rect">
            <a:avLst/>
          </a:prstGeom>
        </p:spPr>
      </p:pic>
      <p:pic>
        <p:nvPicPr>
          <p:cNvPr id="4" name="Рисунок 4">
            <a:extLst>
              <a:ext uri="{FF2B5EF4-FFF2-40B4-BE49-F238E27FC236}">
                <a16:creationId xmlns:a16="http://schemas.microsoft.com/office/drawing/2014/main" xmlns="" id="{627F21F2-ED91-E640-9249-8319B2AF42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3951" y="500745"/>
            <a:ext cx="1649022" cy="2285998"/>
          </a:xfrm>
          <a:prstGeom prst="rect">
            <a:avLst/>
          </a:prstGeom>
        </p:spPr>
      </p:pic>
      <p:pic>
        <p:nvPicPr>
          <p:cNvPr id="5" name="Рисунок 5">
            <a:extLst>
              <a:ext uri="{FF2B5EF4-FFF2-40B4-BE49-F238E27FC236}">
                <a16:creationId xmlns:a16="http://schemas.microsoft.com/office/drawing/2014/main" xmlns="" id="{A7C57FD0-49C7-7247-AD6C-E076BCF41D7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342" y="2977911"/>
            <a:ext cx="1649023" cy="2258118"/>
          </a:xfrm>
          <a:prstGeom prst="rect">
            <a:avLst/>
          </a:prstGeom>
        </p:spPr>
      </p:pic>
      <p:pic>
        <p:nvPicPr>
          <p:cNvPr id="6" name="Рисунок 6">
            <a:extLst>
              <a:ext uri="{FF2B5EF4-FFF2-40B4-BE49-F238E27FC236}">
                <a16:creationId xmlns:a16="http://schemas.microsoft.com/office/drawing/2014/main" xmlns="" id="{B630D49E-1E25-DE48-92BE-A38178CC70C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33244" y="2926173"/>
            <a:ext cx="1610435" cy="2309856"/>
          </a:xfrm>
          <a:prstGeom prst="rect">
            <a:avLst/>
          </a:prstGeom>
        </p:spPr>
      </p:pic>
      <p:sp>
        <p:nvSpPr>
          <p:cNvPr id="7" name="TextBox 6">
            <a:extLst>
              <a:ext uri="{FF2B5EF4-FFF2-40B4-BE49-F238E27FC236}">
                <a16:creationId xmlns:a16="http://schemas.microsoft.com/office/drawing/2014/main" xmlns="" id="{C36BC61E-D822-D945-940F-1FBE38846317}"/>
              </a:ext>
            </a:extLst>
          </p:cNvPr>
          <p:cNvSpPr txBox="1"/>
          <p:nvPr/>
        </p:nvSpPr>
        <p:spPr>
          <a:xfrm>
            <a:off x="4595091" y="3657996"/>
            <a:ext cx="4095378" cy="1200329"/>
          </a:xfrm>
          <a:prstGeom prst="rect">
            <a:avLst/>
          </a:prstGeom>
          <a:noFill/>
        </p:spPr>
        <p:txBody>
          <a:bodyPr wrap="square" rtlCol="0">
            <a:spAutoFit/>
          </a:bodyPr>
          <a:lstStyle/>
          <a:p>
            <a:r>
              <a:rPr lang="ru-RU" b="1" i="0" dirty="0">
                <a:solidFill>
                  <a:srgbClr val="002060"/>
                </a:solidFill>
                <a:effectLst/>
                <a:latin typeface="Times New Roman" panose="02020603050405020304" pitchFamily="18" charset="0"/>
                <a:cs typeface="Times New Roman" panose="02020603050405020304" pitchFamily="18" charset="0"/>
              </a:rPr>
              <a:t>Ходьба влево право в упоре лёжа. </a:t>
            </a:r>
            <a:endParaRPr lang="ru-RU" b="1" dirty="0">
              <a:solidFill>
                <a:srgbClr val="002060"/>
              </a:solidFill>
              <a:effectLst/>
              <a:latin typeface="Times New Roman" panose="02020603050405020304" pitchFamily="18" charset="0"/>
              <a:cs typeface="Times New Roman" panose="02020603050405020304" pitchFamily="18" charset="0"/>
            </a:endParaRPr>
          </a:p>
          <a:p>
            <a:r>
              <a:rPr lang="ru-RU" b="1" i="0" dirty="0">
                <a:solidFill>
                  <a:srgbClr val="002060"/>
                </a:solidFill>
                <a:effectLst/>
                <a:latin typeface="Times New Roman" panose="02020603050405020304" pitchFamily="18" charset="0"/>
                <a:cs typeface="Times New Roman" panose="02020603050405020304" pitchFamily="18" charset="0"/>
              </a:rPr>
              <a:t>Развивает скорость рук, укрепляет плечевой пояс</a:t>
            </a:r>
            <a:endParaRPr lang="ru-RU" b="1" dirty="0">
              <a:solidFill>
                <a:srgbClr val="002060"/>
              </a:solidFill>
              <a:effectLst/>
              <a:latin typeface="Times New Roman" panose="02020603050405020304" pitchFamily="18" charset="0"/>
              <a:cs typeface="Times New Roman" panose="02020603050405020304" pitchFamily="18" charset="0"/>
            </a:endParaRPr>
          </a:p>
          <a:p>
            <a:pPr algn="l"/>
            <a:endParaRPr lang="ru-RU" b="1" dirty="0">
              <a:solidFill>
                <a:srgbClr val="002060"/>
              </a:solidFill>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xmlns="" id="{E5E74252-5DFB-924F-B6E3-38A9DF61C8F8}"/>
              </a:ext>
            </a:extLst>
          </p:cNvPr>
          <p:cNvSpPr txBox="1"/>
          <p:nvPr/>
        </p:nvSpPr>
        <p:spPr>
          <a:xfrm>
            <a:off x="4595091" y="970677"/>
            <a:ext cx="3242584" cy="646331"/>
          </a:xfrm>
          <a:prstGeom prst="rect">
            <a:avLst/>
          </a:prstGeom>
          <a:noFill/>
        </p:spPr>
        <p:txBody>
          <a:bodyPr wrap="square" rtlCol="0">
            <a:spAutoFit/>
          </a:bodyPr>
          <a:lstStyle/>
          <a:p>
            <a:r>
              <a:rPr lang="ru-RU" b="1" i="0" dirty="0">
                <a:solidFill>
                  <a:srgbClr val="002060"/>
                </a:solidFill>
                <a:effectLst/>
                <a:latin typeface="Times New Roman" panose="02020603050405020304" pitchFamily="18" charset="0"/>
                <a:cs typeface="Times New Roman" panose="02020603050405020304" pitchFamily="18" charset="0"/>
              </a:rPr>
              <a:t>Ходьба в упоре присев</a:t>
            </a:r>
            <a:endParaRPr lang="ru-RU" b="1" dirty="0">
              <a:solidFill>
                <a:srgbClr val="002060"/>
              </a:solidFill>
              <a:effectLst/>
              <a:latin typeface="Times New Roman" panose="02020603050405020304" pitchFamily="18" charset="0"/>
              <a:cs typeface="Times New Roman" panose="02020603050405020304" pitchFamily="18" charset="0"/>
            </a:endParaRPr>
          </a:p>
          <a:p>
            <a:pPr algn="l"/>
            <a:endParaRPr lang="ru-RU" b="1" dirty="0">
              <a:solidFill>
                <a:schemeClr val="accent4">
                  <a:lumMod val="75000"/>
                </a:schemeClr>
              </a:solidFill>
              <a:latin typeface="Comic Sans MS" panose="030F0702030302020204" pitchFamily="66" charset="0"/>
            </a:endParaRPr>
          </a:p>
        </p:txBody>
      </p:sp>
    </p:spTree>
    <p:extLst>
      <p:ext uri="{BB962C8B-B14F-4D97-AF65-F5344CB8AC3E}">
        <p14:creationId xmlns:p14="http://schemas.microsoft.com/office/powerpoint/2010/main" val="394759041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DB141B68-57F0-A243-97D0-355712A664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2" y="0"/>
            <a:ext cx="9167092" cy="6858001"/>
          </a:xfrm>
          <a:prstGeom prst="rect">
            <a:avLst/>
          </a:prstGeom>
        </p:spPr>
      </p:pic>
      <p:pic>
        <p:nvPicPr>
          <p:cNvPr id="3" name="Рисунок 3">
            <a:extLst>
              <a:ext uri="{FF2B5EF4-FFF2-40B4-BE49-F238E27FC236}">
                <a16:creationId xmlns:a16="http://schemas.microsoft.com/office/drawing/2014/main" xmlns="" id="{5667CA69-AC8E-9A4F-88C5-B9634B69B4F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9418" y="524829"/>
            <a:ext cx="1281855" cy="1992080"/>
          </a:xfrm>
          <a:prstGeom prst="rect">
            <a:avLst/>
          </a:prstGeom>
        </p:spPr>
      </p:pic>
      <p:sp>
        <p:nvSpPr>
          <p:cNvPr id="4" name="TextBox 3">
            <a:extLst>
              <a:ext uri="{FF2B5EF4-FFF2-40B4-BE49-F238E27FC236}">
                <a16:creationId xmlns:a16="http://schemas.microsoft.com/office/drawing/2014/main" xmlns="" id="{E36C7708-FBFD-564E-BE47-AB008D8CBEA8}"/>
              </a:ext>
            </a:extLst>
          </p:cNvPr>
          <p:cNvSpPr txBox="1"/>
          <p:nvPr/>
        </p:nvSpPr>
        <p:spPr>
          <a:xfrm>
            <a:off x="3646054" y="2514600"/>
            <a:ext cx="1828800" cy="1828800"/>
          </a:xfrm>
          <a:prstGeom prst="rect">
            <a:avLst/>
          </a:prstGeom>
          <a:noFill/>
        </p:spPr>
        <p:txBody>
          <a:bodyPr wrap="square" rtlCol="0">
            <a:spAutoFit/>
          </a:bodyPr>
          <a:lstStyle/>
          <a:p>
            <a:pPr algn="l"/>
            <a:endParaRPr lang="ru-RU" dirty="0"/>
          </a:p>
        </p:txBody>
      </p:sp>
      <p:pic>
        <p:nvPicPr>
          <p:cNvPr id="6" name="Рисунок 6">
            <a:extLst>
              <a:ext uri="{FF2B5EF4-FFF2-40B4-BE49-F238E27FC236}">
                <a16:creationId xmlns:a16="http://schemas.microsoft.com/office/drawing/2014/main" xmlns="" id="{F6F1AD51-F15C-CC49-BF20-311BE751CC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43418" y="524829"/>
            <a:ext cx="1281855" cy="1989771"/>
          </a:xfrm>
          <a:prstGeom prst="rect">
            <a:avLst/>
          </a:prstGeom>
        </p:spPr>
      </p:pic>
      <p:sp>
        <p:nvSpPr>
          <p:cNvPr id="7" name="TextBox 6">
            <a:extLst>
              <a:ext uri="{FF2B5EF4-FFF2-40B4-BE49-F238E27FC236}">
                <a16:creationId xmlns:a16="http://schemas.microsoft.com/office/drawing/2014/main" xmlns="" id="{48DFCCB5-66C7-8649-BA36-03D9B42126C7}"/>
              </a:ext>
            </a:extLst>
          </p:cNvPr>
          <p:cNvSpPr txBox="1"/>
          <p:nvPr/>
        </p:nvSpPr>
        <p:spPr>
          <a:xfrm>
            <a:off x="3886199" y="985513"/>
            <a:ext cx="4020128" cy="1754326"/>
          </a:xfrm>
          <a:prstGeom prst="rect">
            <a:avLst/>
          </a:prstGeom>
          <a:noFill/>
        </p:spPr>
        <p:txBody>
          <a:bodyPr wrap="square" rtlCol="0">
            <a:spAutoFit/>
          </a:bodyPr>
          <a:lstStyle/>
          <a:p>
            <a:r>
              <a:rPr lang="ru-RU" b="1" i="0" dirty="0" smtClean="0">
                <a:solidFill>
                  <a:srgbClr val="002060"/>
                </a:solidFill>
                <a:effectLst/>
                <a:latin typeface="Times New Roman" panose="02020603050405020304" pitchFamily="18" charset="0"/>
                <a:cs typeface="Times New Roman" panose="02020603050405020304" pitchFamily="18" charset="0"/>
              </a:rPr>
              <a:t>«</a:t>
            </a:r>
            <a:r>
              <a:rPr lang="ru-RU" b="1" dirty="0" smtClean="0">
                <a:solidFill>
                  <a:srgbClr val="002060"/>
                </a:solidFill>
                <a:latin typeface="Times New Roman" panose="02020603050405020304" pitchFamily="18" charset="0"/>
                <a:cs typeface="Times New Roman" panose="02020603050405020304" pitchFamily="18" charset="0"/>
              </a:rPr>
              <a:t>К</a:t>
            </a:r>
            <a:r>
              <a:rPr lang="ru-RU" b="1" i="0" dirty="0" smtClean="0">
                <a:solidFill>
                  <a:srgbClr val="002060"/>
                </a:solidFill>
                <a:effectLst/>
                <a:latin typeface="Times New Roman" panose="02020603050405020304" pitchFamily="18" charset="0"/>
                <a:cs typeface="Times New Roman" panose="02020603050405020304" pitchFamily="18" charset="0"/>
              </a:rPr>
              <a:t>аракатица». </a:t>
            </a:r>
          </a:p>
          <a:p>
            <a:r>
              <a:rPr lang="ru-RU" i="0" dirty="0" smtClean="0">
                <a:solidFill>
                  <a:srgbClr val="002060"/>
                </a:solidFill>
                <a:effectLst/>
                <a:latin typeface="Times New Roman" panose="02020603050405020304" pitchFamily="18" charset="0"/>
                <a:cs typeface="Times New Roman" panose="02020603050405020304" pitchFamily="18" charset="0"/>
              </a:rPr>
              <a:t>Руки </a:t>
            </a:r>
            <a:r>
              <a:rPr lang="ru-RU" i="0" dirty="0">
                <a:solidFill>
                  <a:srgbClr val="002060"/>
                </a:solidFill>
                <a:effectLst/>
                <a:latin typeface="Times New Roman" panose="02020603050405020304" pitchFamily="18" charset="0"/>
                <a:cs typeface="Times New Roman" panose="02020603050405020304" pitchFamily="18" charset="0"/>
              </a:rPr>
              <a:t>врозь-вместе </a:t>
            </a:r>
            <a:endParaRPr lang="ru-RU" dirty="0">
              <a:solidFill>
                <a:srgbClr val="002060"/>
              </a:solidFill>
              <a:effectLst/>
              <a:latin typeface="Times New Roman" panose="02020603050405020304" pitchFamily="18" charset="0"/>
              <a:cs typeface="Times New Roman" panose="02020603050405020304" pitchFamily="18" charset="0"/>
            </a:endParaRPr>
          </a:p>
          <a:p>
            <a:r>
              <a:rPr lang="ru-RU" i="0" dirty="0">
                <a:solidFill>
                  <a:srgbClr val="002060"/>
                </a:solidFill>
                <a:effectLst/>
                <a:latin typeface="Times New Roman" panose="02020603050405020304" pitchFamily="18" charset="0"/>
                <a:cs typeface="Times New Roman" panose="02020603050405020304" pitchFamily="18" charset="0"/>
              </a:rPr>
              <a:t>Развивает координационные способности рук , чувство дистанции и ловкость движений</a:t>
            </a:r>
            <a:endParaRPr lang="ru-RU" dirty="0">
              <a:solidFill>
                <a:srgbClr val="002060"/>
              </a:solidFill>
              <a:effectLst/>
              <a:latin typeface="Times New Roman" panose="02020603050405020304" pitchFamily="18" charset="0"/>
              <a:cs typeface="Times New Roman" panose="02020603050405020304" pitchFamily="18" charset="0"/>
            </a:endParaRPr>
          </a:p>
          <a:p>
            <a:pPr algn="l"/>
            <a:endParaRPr lang="ru-RU" b="1" dirty="0">
              <a:solidFill>
                <a:srgbClr val="990099"/>
              </a:solidFill>
              <a:latin typeface="Comic Sans MS" panose="030F0702030302020204" pitchFamily="66" charset="0"/>
            </a:endParaRPr>
          </a:p>
        </p:txBody>
      </p:sp>
      <p:pic>
        <p:nvPicPr>
          <p:cNvPr id="8" name="Рисунок 8">
            <a:extLst>
              <a:ext uri="{FF2B5EF4-FFF2-40B4-BE49-F238E27FC236}">
                <a16:creationId xmlns:a16="http://schemas.microsoft.com/office/drawing/2014/main" xmlns="" id="{8E532D61-D5CC-D54A-9ED4-B1C3DEB115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9416" y="2817764"/>
            <a:ext cx="1281855" cy="2245542"/>
          </a:xfrm>
          <a:prstGeom prst="rect">
            <a:avLst/>
          </a:prstGeom>
        </p:spPr>
      </p:pic>
      <p:pic>
        <p:nvPicPr>
          <p:cNvPr id="11" name="Рисунок 11">
            <a:extLst>
              <a:ext uri="{FF2B5EF4-FFF2-40B4-BE49-F238E27FC236}">
                <a16:creationId xmlns:a16="http://schemas.microsoft.com/office/drawing/2014/main" xmlns="" id="{CEFD3994-3C30-AE4E-BA26-1DB3173C80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02300" y="2817764"/>
            <a:ext cx="1243754" cy="2245542"/>
          </a:xfrm>
          <a:prstGeom prst="rect">
            <a:avLst/>
          </a:prstGeom>
        </p:spPr>
      </p:pic>
      <p:sp>
        <p:nvSpPr>
          <p:cNvPr id="5" name="TextBox 4">
            <a:extLst>
              <a:ext uri="{FF2B5EF4-FFF2-40B4-BE49-F238E27FC236}">
                <a16:creationId xmlns:a16="http://schemas.microsoft.com/office/drawing/2014/main" xmlns="" id="{E489EDCE-B08B-D448-8010-048D8C3569CB}"/>
              </a:ext>
            </a:extLst>
          </p:cNvPr>
          <p:cNvSpPr txBox="1"/>
          <p:nvPr/>
        </p:nvSpPr>
        <p:spPr>
          <a:xfrm>
            <a:off x="3886199" y="3743235"/>
            <a:ext cx="4310744" cy="1200329"/>
          </a:xfrm>
          <a:prstGeom prst="rect">
            <a:avLst/>
          </a:prstGeom>
          <a:noFill/>
        </p:spPr>
        <p:txBody>
          <a:bodyPr wrap="square" rtlCol="0">
            <a:spAutoFit/>
          </a:bodyPr>
          <a:lstStyle/>
          <a:p>
            <a:r>
              <a:rPr lang="ru-RU" b="1" i="0" dirty="0" smtClean="0">
                <a:solidFill>
                  <a:srgbClr val="002060"/>
                </a:solidFill>
                <a:effectLst/>
                <a:latin typeface="Times New Roman" panose="02020603050405020304" pitchFamily="18" charset="0"/>
                <a:cs typeface="Times New Roman" panose="02020603050405020304" pitchFamily="18" charset="0"/>
              </a:rPr>
              <a:t>«Прыжки </a:t>
            </a:r>
            <a:r>
              <a:rPr lang="ru-RU" b="1" i="0" dirty="0">
                <a:solidFill>
                  <a:srgbClr val="002060"/>
                </a:solidFill>
                <a:effectLst/>
                <a:latin typeface="Times New Roman" panose="02020603050405020304" pitchFamily="18" charset="0"/>
                <a:cs typeface="Times New Roman" panose="02020603050405020304" pitchFamily="18" charset="0"/>
              </a:rPr>
              <a:t>руками врозь </a:t>
            </a:r>
            <a:r>
              <a:rPr lang="ru-RU" b="1" i="0" dirty="0" smtClean="0">
                <a:solidFill>
                  <a:srgbClr val="002060"/>
                </a:solidFill>
                <a:effectLst/>
                <a:latin typeface="Times New Roman" panose="02020603050405020304" pitchFamily="18" charset="0"/>
                <a:cs typeface="Times New Roman" panose="02020603050405020304" pitchFamily="18" charset="0"/>
              </a:rPr>
              <a:t>вместе».</a:t>
            </a:r>
            <a:r>
              <a:rPr lang="ru-RU" b="1" i="0" dirty="0">
                <a:solidFill>
                  <a:srgbClr val="002060"/>
                </a:solidFill>
                <a:effectLst/>
                <a:latin typeface="Times New Roman" panose="02020603050405020304" pitchFamily="18" charset="0"/>
                <a:cs typeface="Times New Roman" panose="02020603050405020304" pitchFamily="18" charset="0"/>
              </a:rPr>
              <a:t> </a:t>
            </a:r>
            <a:endParaRPr lang="ru-RU" b="1" dirty="0">
              <a:solidFill>
                <a:srgbClr val="002060"/>
              </a:solidFill>
              <a:effectLst/>
              <a:latin typeface="Times New Roman" panose="02020603050405020304" pitchFamily="18" charset="0"/>
              <a:cs typeface="Times New Roman" panose="02020603050405020304" pitchFamily="18" charset="0"/>
            </a:endParaRPr>
          </a:p>
          <a:p>
            <a:r>
              <a:rPr lang="ru-RU" i="0" dirty="0">
                <a:solidFill>
                  <a:srgbClr val="002060"/>
                </a:solidFill>
                <a:effectLst/>
                <a:latin typeface="Times New Roman" panose="02020603050405020304" pitchFamily="18" charset="0"/>
                <a:cs typeface="Times New Roman" panose="02020603050405020304" pitchFamily="18" charset="0"/>
              </a:rPr>
              <a:t>Развивает скорость рук и быстроту движений</a:t>
            </a:r>
            <a:endParaRPr lang="ru-RU" dirty="0">
              <a:solidFill>
                <a:srgbClr val="002060"/>
              </a:solidFill>
              <a:effectLst/>
              <a:latin typeface="Times New Roman" panose="02020603050405020304" pitchFamily="18" charset="0"/>
              <a:cs typeface="Times New Roman" panose="02020603050405020304" pitchFamily="18" charset="0"/>
            </a:endParaRPr>
          </a:p>
          <a:p>
            <a:pPr algn="l"/>
            <a:endParaRPr lang="ru-RU" dirty="0">
              <a:solidFill>
                <a:srgbClr val="003399"/>
              </a:solidFill>
              <a:latin typeface="Comic Sans MS" panose="030F0702030302020204" pitchFamily="66" charset="0"/>
            </a:endParaRPr>
          </a:p>
        </p:txBody>
      </p:sp>
    </p:spTree>
    <p:extLst>
      <p:ext uri="{BB962C8B-B14F-4D97-AF65-F5344CB8AC3E}">
        <p14:creationId xmlns:p14="http://schemas.microsoft.com/office/powerpoint/2010/main" val="3744872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8A7B7DA3-2CFE-EA4B-A25F-80BFAF15A77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19348"/>
          </a:xfrm>
          <a:prstGeom prst="rect">
            <a:avLst/>
          </a:prstGeom>
        </p:spPr>
      </p:pic>
      <p:pic>
        <p:nvPicPr>
          <p:cNvPr id="8" name="Рисунок 7">
            <a:extLst>
              <a:ext uri="{FF2B5EF4-FFF2-40B4-BE49-F238E27FC236}">
                <a16:creationId xmlns:a16="http://schemas.microsoft.com/office/drawing/2014/main" xmlns="" id="{36E67697-AFEE-4147-8CB9-F480447405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670" y="4205173"/>
            <a:ext cx="4249599" cy="2097656"/>
          </a:xfrm>
          <a:prstGeom prst="rect">
            <a:avLst/>
          </a:prstGeom>
        </p:spPr>
      </p:pic>
      <p:sp>
        <p:nvSpPr>
          <p:cNvPr id="14" name="Прямоугольник 13">
            <a:extLst>
              <a:ext uri="{FF2B5EF4-FFF2-40B4-BE49-F238E27FC236}">
                <a16:creationId xmlns:a16="http://schemas.microsoft.com/office/drawing/2014/main" xmlns="" id="{8C1B69E9-32BF-274F-A573-3DD2EEDFF76E}"/>
              </a:ext>
            </a:extLst>
          </p:cNvPr>
          <p:cNvSpPr/>
          <p:nvPr/>
        </p:nvSpPr>
        <p:spPr>
          <a:xfrm>
            <a:off x="955343" y="366477"/>
            <a:ext cx="7233313" cy="461665"/>
          </a:xfrm>
          <a:prstGeom prst="rect">
            <a:avLst/>
          </a:prstGeom>
        </p:spPr>
        <p:txBody>
          <a:bodyPr wrap="square">
            <a:spAutoFit/>
          </a:bodyPr>
          <a:lstStyle/>
          <a:p>
            <a:pPr algn="ctr"/>
            <a:r>
              <a:rPr lang="ru-RU" sz="2400" b="1" dirty="0">
                <a:solidFill>
                  <a:srgbClr val="C00000"/>
                </a:solidFill>
                <a:latin typeface="Comic Sans MS" panose="030F0702030302020204" pitchFamily="66" charset="0"/>
              </a:rPr>
              <a:t>Игры на координацию.</a:t>
            </a:r>
          </a:p>
        </p:txBody>
      </p:sp>
      <p:sp>
        <p:nvSpPr>
          <p:cNvPr id="15" name="TextBox 14">
            <a:extLst>
              <a:ext uri="{FF2B5EF4-FFF2-40B4-BE49-F238E27FC236}">
                <a16:creationId xmlns:a16="http://schemas.microsoft.com/office/drawing/2014/main" xmlns="" id="{56794042-B001-7C46-9F34-8A7538ABDF7E}"/>
              </a:ext>
            </a:extLst>
          </p:cNvPr>
          <p:cNvSpPr txBox="1"/>
          <p:nvPr/>
        </p:nvSpPr>
        <p:spPr>
          <a:xfrm>
            <a:off x="503377" y="876601"/>
            <a:ext cx="7920183" cy="3231654"/>
          </a:xfrm>
          <a:prstGeom prst="rect">
            <a:avLst/>
          </a:prstGeom>
          <a:noFill/>
        </p:spPr>
        <p:txBody>
          <a:bodyPr wrap="square" rtlCol="0">
            <a:spAutoFit/>
          </a:bodyPr>
          <a:lstStyle/>
          <a:p>
            <a:r>
              <a:rPr lang="ru-RU" sz="1200" b="1" i="0" u="none" strike="noStrike" dirty="0">
                <a:solidFill>
                  <a:srgbClr val="002060"/>
                </a:solidFill>
                <a:effectLst/>
                <a:latin typeface="Comic Sans MS" panose="030F0702030302020204" pitchFamily="66" charset="0"/>
              </a:rPr>
              <a:t>1.</a:t>
            </a:r>
            <a:r>
              <a:rPr lang="ru-RU" sz="1200" i="0" u="none" strike="noStrike" dirty="0">
                <a:solidFill>
                  <a:srgbClr val="002060"/>
                </a:solidFill>
                <a:effectLst/>
                <a:latin typeface="Comic Sans MS" panose="030F0702030302020204" pitchFamily="66" charset="0"/>
              </a:rPr>
              <a:t> </a:t>
            </a:r>
            <a:r>
              <a:rPr lang="ru-RU" sz="1200" b="1" i="0" u="none" strike="noStrike" dirty="0">
                <a:solidFill>
                  <a:srgbClr val="002060"/>
                </a:solidFill>
                <a:effectLst/>
                <a:latin typeface="Comic Sans MS" panose="030F0702030302020204" pitchFamily="66" charset="0"/>
              </a:rPr>
              <a:t>«Кошки и мышки»</a:t>
            </a:r>
          </a:p>
          <a:p>
            <a:r>
              <a:rPr lang="ru-RU" sz="1200" i="0" u="none" strike="noStrike" dirty="0">
                <a:solidFill>
                  <a:srgbClr val="002060"/>
                </a:solidFill>
                <a:effectLst/>
                <a:latin typeface="Comic Sans MS" panose="030F0702030302020204" pitchFamily="66" charset="0"/>
              </a:rPr>
              <a:t>  Необходимый инвентарь: мягкие или резиновые (пластмассовые) игрушки, изображающие мышку и кошку. Персонажи можно заменить любой другой парой: лиса и заяц, собака и кошка и т. д.</a:t>
            </a:r>
          </a:p>
          <a:p>
            <a:r>
              <a:rPr lang="ru-RU" sz="1200" i="0" u="none" strike="noStrike" dirty="0">
                <a:solidFill>
                  <a:srgbClr val="002060"/>
                </a:solidFill>
                <a:effectLst/>
                <a:latin typeface="Comic Sans MS" panose="030F0702030302020204" pitchFamily="66" charset="0"/>
              </a:rPr>
              <a:t>Дети становятся в круг. Двум детям, стоящим друг напротив друга, дают игрушки: одному — мышку, другому — кошку. По сигналу взрослого дети начинают передавать игрушки по кругу. Мышка убегает, а кошка ее догоняет.</a:t>
            </a:r>
          </a:p>
          <a:p>
            <a:endParaRPr lang="ru-RU" sz="1200" i="0" u="none" strike="noStrike" dirty="0">
              <a:solidFill>
                <a:srgbClr val="002060"/>
              </a:solidFill>
              <a:effectLst/>
              <a:latin typeface="Comic Sans MS" panose="030F0702030302020204" pitchFamily="66" charset="0"/>
            </a:endParaRPr>
          </a:p>
          <a:p>
            <a:r>
              <a:rPr lang="ru-RU" sz="1200" b="1" i="0" u="none" strike="noStrike" dirty="0">
                <a:solidFill>
                  <a:srgbClr val="002060"/>
                </a:solidFill>
                <a:effectLst/>
                <a:latin typeface="Comic Sans MS" panose="030F0702030302020204" pitchFamily="66" charset="0"/>
              </a:rPr>
              <a:t>2. «Мяч в корзинке»</a:t>
            </a:r>
          </a:p>
          <a:p>
            <a:r>
              <a:rPr lang="ru-RU" sz="1200" i="0" u="none" strike="noStrike" dirty="0">
                <a:solidFill>
                  <a:srgbClr val="002060"/>
                </a:solidFill>
                <a:effectLst/>
                <a:latin typeface="Comic Sans MS" panose="030F0702030302020204" pitchFamily="66" charset="0"/>
              </a:rPr>
              <a:t>  Необходимый инвентарь: любая большая корзина или ведро, мяч средних размеров.</a:t>
            </a:r>
          </a:p>
          <a:p>
            <a:r>
              <a:rPr lang="ru-RU" sz="1200" i="0" u="none" strike="noStrike" dirty="0">
                <a:solidFill>
                  <a:srgbClr val="002060"/>
                </a:solidFill>
                <a:effectLst/>
                <a:latin typeface="Comic Sans MS" panose="030F0702030302020204" pitchFamily="66" charset="0"/>
              </a:rPr>
              <a:t>Можно разбить детей на группы-команды, а можно просто каждому ребенку по очереди бросать мяч в корзину.</a:t>
            </a:r>
          </a:p>
          <a:p>
            <a:r>
              <a:rPr lang="ru-RU" sz="1200" i="0" u="none" strike="noStrike" dirty="0">
                <a:solidFill>
                  <a:srgbClr val="002060"/>
                </a:solidFill>
                <a:effectLst/>
                <a:latin typeface="Comic Sans MS" panose="030F0702030302020204" pitchFamily="66" charset="0"/>
              </a:rPr>
              <a:t>Начинать надо с простого: ребенок просто должен попасть мячом в корзинку. Постепенно взрослый отходит с корзиной назад на один, два, три шага, увеличивая расстояние между корзиной и ребенком.</a:t>
            </a:r>
          </a:p>
          <a:p>
            <a:r>
              <a:rPr lang="ru-RU" sz="1200" i="0" u="none" strike="noStrike" dirty="0">
                <a:solidFill>
                  <a:srgbClr val="002060"/>
                </a:solidFill>
                <a:effectLst/>
                <a:latin typeface="Comic Sans MS" panose="030F0702030302020204" pitchFamily="66" charset="0"/>
              </a:rPr>
              <a:t>Можно усложнить задание, вводя новые элементы упражнений. Например, попробовать забросить мяч не снизу, а сверху. Забросить мяч одной рукой. Сначала подбросить мяч вверх, поймать его и только затем бросить его в корзину и т. д.</a:t>
            </a:r>
          </a:p>
          <a:p>
            <a:pPr algn="l"/>
            <a:endParaRPr lang="ru-RU" sz="1200" dirty="0">
              <a:solidFill>
                <a:srgbClr val="003399"/>
              </a:solidFill>
              <a:latin typeface="Comic Sans MS" panose="030F0702030302020204" pitchFamily="66" charset="0"/>
            </a:endParaRPr>
          </a:p>
        </p:txBody>
      </p:sp>
    </p:spTree>
    <p:extLst>
      <p:ext uri="{BB962C8B-B14F-4D97-AF65-F5344CB8AC3E}">
        <p14:creationId xmlns:p14="http://schemas.microsoft.com/office/powerpoint/2010/main" val="102583342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8AF86605-C9FF-C44D-90BE-A9F886AB72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xmlns="" id="{BDB4777A-2595-B44A-B4D9-BBC95614B85A}"/>
              </a:ext>
            </a:extLst>
          </p:cNvPr>
          <p:cNvSpPr txBox="1"/>
          <p:nvPr/>
        </p:nvSpPr>
        <p:spPr>
          <a:xfrm>
            <a:off x="432614" y="549592"/>
            <a:ext cx="8278771" cy="3462486"/>
          </a:xfrm>
          <a:prstGeom prst="rect">
            <a:avLst/>
          </a:prstGeom>
          <a:noFill/>
        </p:spPr>
        <p:txBody>
          <a:bodyPr wrap="square" rtlCol="0">
            <a:spAutoFit/>
          </a:bodyPr>
          <a:lstStyle/>
          <a:p>
            <a:r>
              <a:rPr lang="ru-RU" sz="1200" b="1" i="0" u="none" strike="noStrike" dirty="0">
                <a:solidFill>
                  <a:srgbClr val="002060"/>
                </a:solidFill>
                <a:effectLst/>
                <a:latin typeface="Times New Roman" panose="02020603050405020304" pitchFamily="18" charset="0"/>
                <a:cs typeface="Times New Roman" panose="02020603050405020304" pitchFamily="18" charset="0"/>
              </a:rPr>
              <a:t>3</a:t>
            </a:r>
            <a:r>
              <a:rPr lang="ru-RU" sz="1200" b="0" i="0" u="none" strike="noStrike" dirty="0">
                <a:solidFill>
                  <a:srgbClr val="002060"/>
                </a:solidFill>
                <a:effectLst/>
                <a:latin typeface="Times New Roman" panose="02020603050405020304" pitchFamily="18" charset="0"/>
                <a:cs typeface="Times New Roman" panose="02020603050405020304" pitchFamily="18" charset="0"/>
              </a:rPr>
              <a:t>. «</a:t>
            </a:r>
            <a:r>
              <a:rPr lang="ru-RU" sz="1200" b="1" i="0" u="none" strike="noStrike" dirty="0">
                <a:solidFill>
                  <a:srgbClr val="002060"/>
                </a:solidFill>
                <a:effectLst/>
                <a:latin typeface="Times New Roman" panose="02020603050405020304" pitchFamily="18" charset="0"/>
                <a:cs typeface="Times New Roman" panose="02020603050405020304" pitchFamily="18" charset="0"/>
              </a:rPr>
              <a:t>Баскетболисты»</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200" b="0" i="0" u="none" strike="noStrike" dirty="0">
                <a:solidFill>
                  <a:srgbClr val="002060"/>
                </a:solidFill>
                <a:effectLst/>
                <a:latin typeface="Times New Roman" panose="02020603050405020304" pitchFamily="18" charset="0"/>
                <a:cs typeface="Times New Roman" panose="02020603050405020304" pitchFamily="18" charset="0"/>
              </a:rPr>
              <a:t>  Необходимый инвентарь: мяч, корзина (или ведро).</a:t>
            </a:r>
          </a:p>
          <a:p>
            <a:r>
              <a:rPr lang="ru-RU" sz="1200" b="0" i="0" u="none" strike="noStrike" dirty="0">
                <a:solidFill>
                  <a:srgbClr val="002060"/>
                </a:solidFill>
                <a:effectLst/>
                <a:latin typeface="Times New Roman" panose="02020603050405020304" pitchFamily="18" charset="0"/>
                <a:cs typeface="Times New Roman" panose="02020603050405020304" pitchFamily="18" charset="0"/>
              </a:rPr>
              <a:t>Установите в подходящем месте большую корзину или пластмассовое ведро. Встав достаточно близко, покажите ребенку, как забрасывать туда мяч.</a:t>
            </a:r>
          </a:p>
          <a:p>
            <a:r>
              <a:rPr lang="ru-RU" sz="1200" b="0" i="0" u="none" strike="noStrike" dirty="0">
                <a:solidFill>
                  <a:srgbClr val="002060"/>
                </a:solidFill>
                <a:effectLst/>
                <a:latin typeface="Times New Roman" panose="02020603050405020304" pitchFamily="18" charset="0"/>
                <a:cs typeface="Times New Roman" panose="02020603050405020304" pitchFamily="18" charset="0"/>
              </a:rPr>
              <a:t>После каждого точного попадания игрок делает шаг назад. Не попавший передает мяч другому.</a:t>
            </a:r>
            <a:br>
              <a:rPr lang="ru-RU" sz="1200" b="0" i="0" u="none" strike="noStrike" dirty="0">
                <a:solidFill>
                  <a:srgbClr val="002060"/>
                </a:solidFill>
                <a:effectLst/>
                <a:latin typeface="Times New Roman" panose="02020603050405020304" pitchFamily="18" charset="0"/>
                <a:cs typeface="Times New Roman" panose="02020603050405020304" pitchFamily="18" charset="0"/>
              </a:rPr>
            </a:br>
            <a:r>
              <a:rPr lang="ru-RU" sz="1200" b="0" i="0" u="none" strike="noStrike" dirty="0">
                <a:solidFill>
                  <a:srgbClr val="002060"/>
                </a:solidFill>
                <a:effectLst/>
                <a:latin typeface="Times New Roman" panose="02020603050405020304" pitchFamily="18" charset="0"/>
                <a:cs typeface="Times New Roman" panose="02020603050405020304" pitchFamily="18" charset="0"/>
              </a:rPr>
              <a:t>Победит тот, кто окажется дальше всех от корзины.</a:t>
            </a:r>
          </a:p>
          <a:p>
            <a:r>
              <a:rPr lang="ru-RU" sz="1200" b="1" i="0" u="none" strike="noStrike" dirty="0">
                <a:solidFill>
                  <a:srgbClr val="002060"/>
                </a:solidFill>
                <a:effectLst/>
                <a:latin typeface="Times New Roman" panose="02020603050405020304" pitchFamily="18" charset="0"/>
                <a:cs typeface="Times New Roman" panose="02020603050405020304" pitchFamily="18" charset="0"/>
              </a:rPr>
              <a:t>4.</a:t>
            </a:r>
            <a:r>
              <a:rPr lang="ru-RU" sz="1200" b="0" i="0" u="none" strike="noStrike" dirty="0">
                <a:solidFill>
                  <a:srgbClr val="002060"/>
                </a:solidFill>
                <a:effectLst/>
                <a:latin typeface="Times New Roman" panose="02020603050405020304" pitchFamily="18" charset="0"/>
                <a:cs typeface="Times New Roman" panose="02020603050405020304" pitchFamily="18" charset="0"/>
              </a:rPr>
              <a:t> </a:t>
            </a:r>
            <a:r>
              <a:rPr lang="ru-RU" sz="1200" b="1" i="0" u="none" strike="noStrike" dirty="0">
                <a:solidFill>
                  <a:srgbClr val="002060"/>
                </a:solidFill>
                <a:effectLst/>
                <a:latin typeface="Times New Roman" panose="02020603050405020304" pitchFamily="18" charset="0"/>
                <a:cs typeface="Times New Roman" panose="02020603050405020304" pitchFamily="18" charset="0"/>
              </a:rPr>
              <a:t>«Острова»</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200" b="0" i="0" u="none" strike="noStrike" dirty="0">
                <a:solidFill>
                  <a:srgbClr val="002060"/>
                </a:solidFill>
                <a:effectLst/>
                <a:latin typeface="Times New Roman" panose="02020603050405020304" pitchFamily="18" charset="0"/>
                <a:cs typeface="Times New Roman" panose="02020603050405020304" pitchFamily="18" charset="0"/>
              </a:rPr>
              <a:t>  Необходимый инвентарь: небольшие коврики-пазлы.</a:t>
            </a:r>
          </a:p>
          <a:p>
            <a:r>
              <a:rPr lang="ru-RU" sz="1200" b="0" i="0" u="none" strike="noStrike" dirty="0">
                <a:solidFill>
                  <a:srgbClr val="002060"/>
                </a:solidFill>
                <a:effectLst/>
                <a:latin typeface="Times New Roman" panose="02020603050405020304" pitchFamily="18" charset="0"/>
                <a:cs typeface="Times New Roman" panose="02020603050405020304" pitchFamily="18" charset="0"/>
              </a:rPr>
              <a:t>Разложите коврики на полу в разных местах на расстоянии 30 см друг от друга. Покажите, как нужно перепрыгивать с коврика на коврик. После того как ребенок выполнит задание, попробуйте разложить коврики квадратом, кругом, зигзагом и т. д.</a:t>
            </a:r>
          </a:p>
          <a:p>
            <a:r>
              <a:rPr lang="ru-RU" sz="1200" b="0" i="0" u="none" strike="noStrike" dirty="0">
                <a:solidFill>
                  <a:srgbClr val="002060"/>
                </a:solidFill>
                <a:effectLst/>
                <a:latin typeface="Times New Roman" panose="02020603050405020304" pitchFamily="18" charset="0"/>
                <a:cs typeface="Times New Roman" panose="02020603050405020304" pitchFamily="18" charset="0"/>
              </a:rPr>
              <a:t>Для усложнения задания можно просить ребенка прыгать на одной ноге, с прихлопами и т. д.</a:t>
            </a:r>
          </a:p>
          <a:p>
            <a:r>
              <a:rPr lang="ru-RU" sz="1200" b="1" i="0" u="none" strike="noStrike" dirty="0">
                <a:solidFill>
                  <a:srgbClr val="002060"/>
                </a:solidFill>
                <a:effectLst/>
                <a:latin typeface="Times New Roman" panose="02020603050405020304" pitchFamily="18" charset="0"/>
                <a:cs typeface="Times New Roman" panose="02020603050405020304" pitchFamily="18" charset="0"/>
              </a:rPr>
              <a:t>5. «Мостик»</a:t>
            </a:r>
            <a:endParaRPr lang="ru-RU" sz="12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200" b="0" i="0" u="none" strike="noStrike" dirty="0">
                <a:solidFill>
                  <a:srgbClr val="002060"/>
                </a:solidFill>
                <a:effectLst/>
                <a:latin typeface="Times New Roman" panose="02020603050405020304" pitchFamily="18" charset="0"/>
                <a:cs typeface="Times New Roman" panose="02020603050405020304" pitchFamily="18" charset="0"/>
              </a:rPr>
              <a:t>  Необходимый инвентарь: скакалка или ремень, </a:t>
            </a:r>
            <a:r>
              <a:rPr lang="ru-RU" sz="1200" b="0" i="0" u="none" strike="noStrike" dirty="0" smtClean="0">
                <a:solidFill>
                  <a:srgbClr val="002060"/>
                </a:solidFill>
                <a:effectLst/>
                <a:latin typeface="Times New Roman" panose="02020603050405020304" pitchFamily="18" charset="0"/>
                <a:cs typeface="Times New Roman" panose="02020603050405020304" pitchFamily="18" charset="0"/>
              </a:rPr>
              <a:t>небольшие коврики-</a:t>
            </a:r>
            <a:r>
              <a:rPr lang="ru-RU" sz="1200" b="0" i="0" u="none" strike="noStrike" dirty="0" err="1" smtClean="0">
                <a:solidFill>
                  <a:srgbClr val="002060"/>
                </a:solidFill>
                <a:effectLst/>
                <a:latin typeface="Times New Roman" panose="02020603050405020304" pitchFamily="18" charset="0"/>
                <a:cs typeface="Times New Roman" panose="02020603050405020304" pitchFamily="18" charset="0"/>
              </a:rPr>
              <a:t>пазлы</a:t>
            </a:r>
            <a:r>
              <a:rPr lang="ru-RU" sz="1200" b="0" i="0" u="none" strike="noStrike" dirty="0">
                <a:solidFill>
                  <a:srgbClr val="002060"/>
                </a:solidFill>
                <a:effectLst/>
                <a:latin typeface="Times New Roman" panose="02020603050405020304" pitchFamily="18" charset="0"/>
                <a:cs typeface="Times New Roman" panose="02020603050405020304" pitchFamily="18" charset="0"/>
              </a:rPr>
              <a:t>,</a:t>
            </a:r>
          </a:p>
          <a:p>
            <a:r>
              <a:rPr lang="ru-RU" sz="1200" b="0" i="0" u="none" strike="noStrike" dirty="0">
                <a:solidFill>
                  <a:srgbClr val="002060"/>
                </a:solidFill>
                <a:effectLst/>
                <a:latin typeface="Times New Roman" panose="02020603050405020304" pitchFamily="18" charset="0"/>
                <a:cs typeface="Times New Roman" panose="02020603050405020304" pitchFamily="18" charset="0"/>
              </a:rPr>
              <a:t>Коврики раскладываются на полу на расстоянии метра друг от друга. Это островки посреди реки. А ребенок — это отважный путешественник. С помощью скакалки, которую он перекидывает с островка на островок, он прокладывает себе путь на другой берег.</a:t>
            </a:r>
          </a:p>
          <a:p>
            <a:pPr algn="l"/>
            <a:endParaRPr lang="ru-RU" sz="1500" dirty="0">
              <a:solidFill>
                <a:schemeClr val="accent6"/>
              </a:solidFill>
              <a:latin typeface="Comic Sans MS" panose="030F0702030302020204" pitchFamily="66" charset="0"/>
            </a:endParaRPr>
          </a:p>
        </p:txBody>
      </p:sp>
      <p:pic>
        <p:nvPicPr>
          <p:cNvPr id="14" name="Рисунок 14">
            <a:extLst>
              <a:ext uri="{FF2B5EF4-FFF2-40B4-BE49-F238E27FC236}">
                <a16:creationId xmlns:a16="http://schemas.microsoft.com/office/drawing/2014/main" xmlns="" id="{5C905BB1-D565-9740-A507-2860216EDD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31756" y="4071949"/>
            <a:ext cx="4680487" cy="2100943"/>
          </a:xfrm>
          <a:prstGeom prst="rect">
            <a:avLst/>
          </a:prstGeom>
        </p:spPr>
      </p:pic>
    </p:spTree>
    <p:extLst>
      <p:ext uri="{BB962C8B-B14F-4D97-AF65-F5344CB8AC3E}">
        <p14:creationId xmlns:p14="http://schemas.microsoft.com/office/powerpoint/2010/main" val="342233569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8631631F-EEF5-0D4B-854C-EF69FEB3A7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xmlns="" id="{158D08BA-DE20-AD45-8585-2209A7D7411D}"/>
              </a:ext>
            </a:extLst>
          </p:cNvPr>
          <p:cNvSpPr txBox="1"/>
          <p:nvPr/>
        </p:nvSpPr>
        <p:spPr>
          <a:xfrm>
            <a:off x="3657600" y="2514600"/>
            <a:ext cx="1828800" cy="1828800"/>
          </a:xfrm>
          <a:prstGeom prst="rect">
            <a:avLst/>
          </a:prstGeom>
          <a:noFill/>
        </p:spPr>
        <p:txBody>
          <a:bodyPr wrap="square" rtlCol="0">
            <a:spAutoFit/>
          </a:bodyPr>
          <a:lstStyle/>
          <a:p>
            <a:pPr algn="l"/>
            <a:endParaRPr lang="ru-RU" dirty="0"/>
          </a:p>
        </p:txBody>
      </p:sp>
      <p:sp>
        <p:nvSpPr>
          <p:cNvPr id="6" name="TextBox 5">
            <a:extLst>
              <a:ext uri="{FF2B5EF4-FFF2-40B4-BE49-F238E27FC236}">
                <a16:creationId xmlns:a16="http://schemas.microsoft.com/office/drawing/2014/main" xmlns="" id="{2984E662-B3BB-A449-86C8-00A87E8BF1B3}"/>
              </a:ext>
            </a:extLst>
          </p:cNvPr>
          <p:cNvSpPr txBox="1"/>
          <p:nvPr/>
        </p:nvSpPr>
        <p:spPr>
          <a:xfrm>
            <a:off x="565727" y="496812"/>
            <a:ext cx="8012546" cy="4247317"/>
          </a:xfrm>
          <a:prstGeom prst="rect">
            <a:avLst/>
          </a:prstGeom>
          <a:noFill/>
        </p:spPr>
        <p:txBody>
          <a:bodyPr wrap="square" rtlCol="0">
            <a:spAutoFit/>
          </a:bodyPr>
          <a:lstStyle/>
          <a:p>
            <a:r>
              <a:rPr lang="ru-RU" sz="1500" b="1" i="0" u="none" strike="noStrike" dirty="0">
                <a:solidFill>
                  <a:srgbClr val="003399"/>
                </a:solidFill>
                <a:effectLst/>
                <a:latin typeface="Times New Roman" panose="02020603050405020304" pitchFamily="18" charset="0"/>
                <a:cs typeface="Times New Roman" panose="02020603050405020304" pitchFamily="18" charset="0"/>
              </a:rPr>
              <a:t>6</a:t>
            </a:r>
            <a:r>
              <a:rPr lang="ru-RU" sz="1500" b="1" i="0" u="none" strike="noStrike" dirty="0">
                <a:solidFill>
                  <a:srgbClr val="002060"/>
                </a:solidFill>
                <a:effectLst/>
                <a:latin typeface="Times New Roman" panose="02020603050405020304" pitchFamily="18" charset="0"/>
                <a:cs typeface="Times New Roman" panose="02020603050405020304" pitchFamily="18" charset="0"/>
              </a:rPr>
              <a:t>. «Пирамидка»</a:t>
            </a:r>
            <a:endParaRPr lang="ru-RU" sz="15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500" b="0" i="0" u="none" strike="noStrike" dirty="0">
                <a:solidFill>
                  <a:srgbClr val="002060"/>
                </a:solidFill>
                <a:effectLst/>
                <a:latin typeface="Times New Roman" panose="02020603050405020304" pitchFamily="18" charset="0"/>
                <a:cs typeface="Times New Roman" panose="02020603050405020304" pitchFamily="18" charset="0"/>
              </a:rPr>
              <a:t>  Необходимый инвентарь: кубики.</a:t>
            </a:r>
          </a:p>
          <a:p>
            <a:r>
              <a:rPr lang="ru-RU" sz="1500" b="0" i="0" u="none" strike="noStrike" dirty="0">
                <a:solidFill>
                  <a:srgbClr val="002060"/>
                </a:solidFill>
                <a:effectLst/>
                <a:latin typeface="Times New Roman" panose="02020603050405020304" pitchFamily="18" charset="0"/>
                <a:cs typeface="Times New Roman" panose="02020603050405020304" pitchFamily="18" charset="0"/>
              </a:rPr>
              <a:t>Число игроков — от 2 до 5. Игроки по очереди ставят кубики один на другой. Проигрывает тот, после кого пирамидка обвалилась.</a:t>
            </a:r>
          </a:p>
          <a:p>
            <a:r>
              <a:rPr lang="ru-RU" sz="1500" b="1" i="0" u="none" strike="noStrike" dirty="0">
                <a:solidFill>
                  <a:srgbClr val="002060"/>
                </a:solidFill>
                <a:effectLst/>
                <a:latin typeface="Times New Roman" panose="02020603050405020304" pitchFamily="18" charset="0"/>
                <a:cs typeface="Times New Roman" panose="02020603050405020304" pitchFamily="18" charset="0"/>
              </a:rPr>
              <a:t>7</a:t>
            </a:r>
            <a:r>
              <a:rPr lang="ru-RU" sz="1500" b="0" i="0" u="none" strike="noStrike" dirty="0">
                <a:solidFill>
                  <a:srgbClr val="002060"/>
                </a:solidFill>
                <a:effectLst/>
                <a:latin typeface="Times New Roman" panose="02020603050405020304" pitchFamily="18" charset="0"/>
                <a:cs typeface="Times New Roman" panose="02020603050405020304" pitchFamily="18" charset="0"/>
              </a:rPr>
              <a:t>. «</a:t>
            </a:r>
            <a:r>
              <a:rPr lang="ru-RU" sz="1500" b="1" i="0" u="none" strike="noStrike" dirty="0">
                <a:solidFill>
                  <a:srgbClr val="002060"/>
                </a:solidFill>
                <a:effectLst/>
                <a:latin typeface="Times New Roman" panose="02020603050405020304" pitchFamily="18" charset="0"/>
                <a:cs typeface="Times New Roman" panose="02020603050405020304" pitchFamily="18" charset="0"/>
              </a:rPr>
              <a:t>Запрещенное движение»</a:t>
            </a:r>
            <a:endParaRPr lang="ru-RU" sz="15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500" b="0" i="0" u="none" strike="noStrike" dirty="0">
                <a:solidFill>
                  <a:srgbClr val="002060"/>
                </a:solidFill>
                <a:effectLst/>
                <a:latin typeface="Times New Roman" panose="02020603050405020304" pitchFamily="18" charset="0"/>
                <a:cs typeface="Times New Roman" panose="02020603050405020304" pitchFamily="18" charset="0"/>
              </a:rPr>
              <a:t>  Играющие вместе с руководителем встают в круг. Руководитель выходит на шаг вперед, чтобы быть заметнее. Если играющих мало, то можно построить их в шеренгу, а самому встать перед ними. Руководитель предлагает ребятам выполнять за ним все движения, за исключением запрещенного, заранее им установленного. Например, запрещено выполнять движение "руки на пояс". Руководитель под музыку начинает делать разные движения, а все играющие повторяют их. Неожиданно руководитель выполняет запрещенное движение. Участник игры, повторяющий его, делает шаг вперед, а затем продолжает играть.</a:t>
            </a:r>
          </a:p>
          <a:p>
            <a:r>
              <a:rPr lang="ru-RU" sz="1500" b="1" i="0" u="none" strike="noStrike" dirty="0">
                <a:solidFill>
                  <a:srgbClr val="002060"/>
                </a:solidFill>
                <a:effectLst/>
                <a:latin typeface="Times New Roman" panose="02020603050405020304" pitchFamily="18" charset="0"/>
                <a:cs typeface="Times New Roman" panose="02020603050405020304" pitchFamily="18" charset="0"/>
              </a:rPr>
              <a:t>8.</a:t>
            </a:r>
            <a:r>
              <a:rPr lang="ru-RU" sz="1500" b="0" i="0" u="none" strike="noStrike" dirty="0">
                <a:solidFill>
                  <a:srgbClr val="002060"/>
                </a:solidFill>
                <a:effectLst/>
                <a:latin typeface="Times New Roman" panose="02020603050405020304" pitchFamily="18" charset="0"/>
                <a:cs typeface="Times New Roman" panose="02020603050405020304" pitchFamily="18" charset="0"/>
              </a:rPr>
              <a:t> </a:t>
            </a:r>
            <a:r>
              <a:rPr lang="ru-RU" sz="1500" b="1" i="0" u="none" strike="noStrike" dirty="0">
                <a:solidFill>
                  <a:srgbClr val="002060"/>
                </a:solidFill>
                <a:effectLst/>
                <a:latin typeface="Times New Roman" panose="02020603050405020304" pitchFamily="18" charset="0"/>
                <a:cs typeface="Times New Roman" panose="02020603050405020304" pitchFamily="18" charset="0"/>
              </a:rPr>
              <a:t>«Слушай сигнал»</a:t>
            </a:r>
            <a:endParaRPr lang="ru-RU" sz="15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500" b="0" i="0" u="none" strike="noStrike" dirty="0">
                <a:solidFill>
                  <a:srgbClr val="002060"/>
                </a:solidFill>
                <a:effectLst/>
                <a:latin typeface="Times New Roman" panose="02020603050405020304" pitchFamily="18" charset="0"/>
                <a:cs typeface="Times New Roman" panose="02020603050405020304" pitchFamily="18" charset="0"/>
              </a:rPr>
              <a:t>  Играющие по команде бегут вокруг зала. Внезапно подается условный сигнал. Если звучит один свисток, то играющие должны остановиться, а если два – бежать в противоположную сторону. Игравший, допустивший ошибку, становится в колонну последним. Побеждают игроки, не допустившие ошибки.</a:t>
            </a:r>
          </a:p>
          <a:p>
            <a:pPr algn="l"/>
            <a:endParaRPr lang="ru-RU" sz="1500" dirty="0">
              <a:solidFill>
                <a:schemeClr val="accent2">
                  <a:lumMod val="75000"/>
                </a:schemeClr>
              </a:solidFill>
              <a:latin typeface="Comic Sans MS" panose="030F0702030302020204" pitchFamily="66" charset="0"/>
            </a:endParaRPr>
          </a:p>
        </p:txBody>
      </p:sp>
      <p:pic>
        <p:nvPicPr>
          <p:cNvPr id="7" name="Рисунок 7">
            <a:extLst>
              <a:ext uri="{FF2B5EF4-FFF2-40B4-BE49-F238E27FC236}">
                <a16:creationId xmlns:a16="http://schemas.microsoft.com/office/drawing/2014/main" xmlns="" id="{C7802697-92A1-2F48-BB16-CF5AF9F512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1901" y="4517571"/>
            <a:ext cx="4612598" cy="1986809"/>
          </a:xfrm>
          <a:prstGeom prst="rect">
            <a:avLst/>
          </a:prstGeom>
        </p:spPr>
      </p:pic>
    </p:spTree>
    <p:extLst>
      <p:ext uri="{BB962C8B-B14F-4D97-AF65-F5344CB8AC3E}">
        <p14:creationId xmlns:p14="http://schemas.microsoft.com/office/powerpoint/2010/main" val="257480135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5681E8BD-12A9-214A-A6F9-B9B8466B649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23" y="-16476"/>
            <a:ext cx="9195828" cy="6874475"/>
          </a:xfrm>
          <a:prstGeom prst="rect">
            <a:avLst/>
          </a:prstGeom>
        </p:spPr>
      </p:pic>
      <p:sp>
        <p:nvSpPr>
          <p:cNvPr id="3" name="TextBox 2">
            <a:extLst>
              <a:ext uri="{FF2B5EF4-FFF2-40B4-BE49-F238E27FC236}">
                <a16:creationId xmlns:a16="http://schemas.microsoft.com/office/drawing/2014/main" xmlns="" id="{9F32EE7A-1727-2045-A029-57B3D6819016}"/>
              </a:ext>
            </a:extLst>
          </p:cNvPr>
          <p:cNvSpPr txBox="1"/>
          <p:nvPr/>
        </p:nvSpPr>
        <p:spPr>
          <a:xfrm>
            <a:off x="3680691" y="2514600"/>
            <a:ext cx="1828800" cy="1828800"/>
          </a:xfrm>
          <a:prstGeom prst="rect">
            <a:avLst/>
          </a:prstGeom>
          <a:noFill/>
        </p:spPr>
        <p:txBody>
          <a:bodyPr wrap="square" rtlCol="0">
            <a:spAutoFit/>
          </a:bodyPr>
          <a:lstStyle/>
          <a:p>
            <a:pPr algn="l"/>
            <a:endParaRPr lang="ru-RU" dirty="0"/>
          </a:p>
        </p:txBody>
      </p:sp>
      <p:sp>
        <p:nvSpPr>
          <p:cNvPr id="6" name="TextBox 5">
            <a:extLst>
              <a:ext uri="{FF2B5EF4-FFF2-40B4-BE49-F238E27FC236}">
                <a16:creationId xmlns:a16="http://schemas.microsoft.com/office/drawing/2014/main" xmlns="" id="{43B68281-95C9-7546-8550-5454C1CAE71B}"/>
              </a:ext>
            </a:extLst>
          </p:cNvPr>
          <p:cNvSpPr txBox="1"/>
          <p:nvPr/>
        </p:nvSpPr>
        <p:spPr>
          <a:xfrm>
            <a:off x="870215" y="214920"/>
            <a:ext cx="7403565" cy="4278094"/>
          </a:xfrm>
          <a:prstGeom prst="rect">
            <a:avLst/>
          </a:prstGeom>
          <a:noFill/>
        </p:spPr>
        <p:txBody>
          <a:bodyPr wrap="square" rtlCol="0">
            <a:spAutoFit/>
          </a:bodyPr>
          <a:lstStyle/>
          <a:p>
            <a:endParaRPr lang="ru-RU" sz="1600" b="1" i="0" u="none" strike="noStrike" dirty="0" smtClean="0">
              <a:solidFill>
                <a:srgbClr val="003399"/>
              </a:solidFill>
              <a:effectLst/>
              <a:latin typeface="Times New Roman" panose="02020603050405020304" pitchFamily="18" charset="0"/>
              <a:cs typeface="Times New Roman" panose="02020603050405020304" pitchFamily="18" charset="0"/>
            </a:endParaRPr>
          </a:p>
          <a:p>
            <a:r>
              <a:rPr lang="ru-RU" sz="1600" b="1" i="0" u="none" strike="noStrike" dirty="0" smtClean="0">
                <a:solidFill>
                  <a:srgbClr val="002060"/>
                </a:solidFill>
                <a:effectLst/>
                <a:latin typeface="Times New Roman" panose="02020603050405020304" pitchFamily="18" charset="0"/>
                <a:cs typeface="Times New Roman" panose="02020603050405020304" pitchFamily="18" charset="0"/>
              </a:rPr>
              <a:t>9</a:t>
            </a:r>
            <a:r>
              <a:rPr lang="ru-RU" sz="1600" b="1" i="0" u="none" strike="noStrike" dirty="0">
                <a:solidFill>
                  <a:srgbClr val="002060"/>
                </a:solidFill>
                <a:effectLst/>
                <a:latin typeface="Times New Roman" panose="02020603050405020304" pitchFamily="18" charset="0"/>
                <a:cs typeface="Times New Roman" panose="02020603050405020304" pitchFamily="18" charset="0"/>
              </a:rPr>
              <a:t>.</a:t>
            </a:r>
            <a:r>
              <a:rPr lang="ru-RU" sz="1600" b="0" i="0" u="none" strike="noStrike" dirty="0">
                <a:solidFill>
                  <a:srgbClr val="002060"/>
                </a:solidFill>
                <a:effectLst/>
                <a:latin typeface="Times New Roman" panose="02020603050405020304" pitchFamily="18" charset="0"/>
                <a:cs typeface="Times New Roman" panose="02020603050405020304" pitchFamily="18" charset="0"/>
              </a:rPr>
              <a:t> </a:t>
            </a:r>
            <a:r>
              <a:rPr lang="ru-RU" sz="1600" b="1" i="0" u="none" strike="noStrike" dirty="0">
                <a:solidFill>
                  <a:srgbClr val="002060"/>
                </a:solidFill>
                <a:effectLst/>
                <a:latin typeface="Times New Roman" panose="02020603050405020304" pitchFamily="18" charset="0"/>
                <a:cs typeface="Times New Roman" panose="02020603050405020304" pitchFamily="18" charset="0"/>
              </a:rPr>
              <a:t>«Внимательные защитники»</a:t>
            </a:r>
            <a:endParaRPr lang="ru-RU" sz="16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600" b="0" i="0" u="none" strike="noStrike" dirty="0">
                <a:solidFill>
                  <a:srgbClr val="002060"/>
                </a:solidFill>
                <a:effectLst/>
                <a:latin typeface="Times New Roman" panose="02020603050405020304" pitchFamily="18" charset="0"/>
                <a:cs typeface="Times New Roman" panose="02020603050405020304" pitchFamily="18" charset="0"/>
              </a:rPr>
              <a:t>  Игроки становятся в круг парами лицом к друг другу. В центре – руководитель. Спиной к нему располагаются защитники, лицом – нападающие. Руководитель движением руки направляет нападающих вправо, влево, вперед, назад, ускоряет или замедляет их передвижение. Защитники должны точно следовать за нападающими, своевременно изменяя свои действия, сохранив при этом необходимое расстояние. Победителем становится нападающий, которому удалой уйти от защитника большее количество раз.</a:t>
            </a:r>
          </a:p>
          <a:p>
            <a:r>
              <a:rPr lang="ru-RU" sz="1600" b="1" i="0" u="none" strike="noStrike" dirty="0">
                <a:solidFill>
                  <a:srgbClr val="002060"/>
                </a:solidFill>
                <a:effectLst/>
                <a:latin typeface="Times New Roman" panose="02020603050405020304" pitchFamily="18" charset="0"/>
                <a:cs typeface="Times New Roman" panose="02020603050405020304" pitchFamily="18" charset="0"/>
              </a:rPr>
              <a:t>10. «Защищай ворота»</a:t>
            </a:r>
            <a:endParaRPr lang="ru-RU" sz="16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600" b="0" i="0" u="none" strike="noStrike" dirty="0">
                <a:solidFill>
                  <a:srgbClr val="002060"/>
                </a:solidFill>
                <a:effectLst/>
                <a:latin typeface="Times New Roman" panose="02020603050405020304" pitchFamily="18" charset="0"/>
                <a:cs typeface="Times New Roman" panose="02020603050405020304" pitchFamily="18" charset="0"/>
              </a:rPr>
              <a:t>  Играющие становятся по кругу в положении ²ноги врозь²так, чтобы пятки рядом стоящих игроков соприкасались. В середине круга водящий с мячом. По сигналу водящий, применяя различные обманные движения, старается руками прокатить мяч под ногами играющих. Если ему удается, то он 33 меняется местом с игроком, под ногами которого мяч выкатился из круга. Играющим разрешается отбивать мяч только руками.</a:t>
            </a:r>
          </a:p>
          <a:p>
            <a:pPr algn="l"/>
            <a:endParaRPr lang="ru-RU" sz="1600" dirty="0">
              <a:solidFill>
                <a:srgbClr val="26819A"/>
              </a:solidFill>
              <a:latin typeface="Comic Sans MS" panose="030F0702030302020204" pitchFamily="66" charset="0"/>
            </a:endParaRPr>
          </a:p>
        </p:txBody>
      </p:sp>
      <p:pic>
        <p:nvPicPr>
          <p:cNvPr id="8" name="Рисунок 8">
            <a:extLst>
              <a:ext uri="{FF2B5EF4-FFF2-40B4-BE49-F238E27FC236}">
                <a16:creationId xmlns:a16="http://schemas.microsoft.com/office/drawing/2014/main" xmlns="" id="{7AC16861-2CB4-C341-836C-196CB64A32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2769" y="4245427"/>
            <a:ext cx="4478456" cy="2010257"/>
          </a:xfrm>
          <a:prstGeom prst="rect">
            <a:avLst/>
          </a:prstGeom>
        </p:spPr>
      </p:pic>
    </p:spTree>
    <p:extLst>
      <p:ext uri="{BB962C8B-B14F-4D97-AF65-F5344CB8AC3E}">
        <p14:creationId xmlns:p14="http://schemas.microsoft.com/office/powerpoint/2010/main" val="12215223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xmlns="" id="{BEAD7E93-D6ED-964A-8DCE-19595A05B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95828" cy="6858000"/>
          </a:xfrm>
          <a:prstGeom prst="rect">
            <a:avLst/>
          </a:prstGeom>
        </p:spPr>
      </p:pic>
      <p:sp>
        <p:nvSpPr>
          <p:cNvPr id="6" name="TextBox 5">
            <a:extLst>
              <a:ext uri="{FF2B5EF4-FFF2-40B4-BE49-F238E27FC236}">
                <a16:creationId xmlns:a16="http://schemas.microsoft.com/office/drawing/2014/main" xmlns="" id="{A0C8BF9B-5CD1-774B-97CC-FC6FD43A3460}"/>
              </a:ext>
            </a:extLst>
          </p:cNvPr>
          <p:cNvSpPr txBox="1"/>
          <p:nvPr/>
        </p:nvSpPr>
        <p:spPr>
          <a:xfrm>
            <a:off x="577271" y="990384"/>
            <a:ext cx="8289637" cy="2023631"/>
          </a:xfrm>
          <a:prstGeom prst="rect">
            <a:avLst/>
          </a:prstGeom>
          <a:noFill/>
        </p:spPr>
        <p:txBody>
          <a:bodyPr wrap="square" rtlCol="0">
            <a:spAutoFit/>
          </a:bodyPr>
          <a:lstStyle/>
          <a:p>
            <a:r>
              <a:rPr lang="ru-RU" sz="1050" b="1" i="0" u="none" strike="noStrike" dirty="0" smtClean="0">
                <a:solidFill>
                  <a:srgbClr val="002060"/>
                </a:solidFill>
                <a:effectLst/>
                <a:latin typeface="Times New Roman" panose="02020603050405020304" pitchFamily="18" charset="0"/>
                <a:cs typeface="Times New Roman" panose="02020603050405020304" pitchFamily="18" charset="0"/>
              </a:rPr>
              <a:t>1</a:t>
            </a:r>
            <a:r>
              <a:rPr lang="ru-RU" sz="1050" b="1" i="0" u="none" strike="noStrike" dirty="0">
                <a:solidFill>
                  <a:srgbClr val="002060"/>
                </a:solidFill>
                <a:effectLst/>
                <a:latin typeface="Times New Roman" panose="02020603050405020304" pitchFamily="18" charset="0"/>
                <a:cs typeface="Times New Roman" panose="02020603050405020304" pitchFamily="18" charset="0"/>
              </a:rPr>
              <a:t>.«Встречная эстафета с бегом»</a:t>
            </a:r>
          </a:p>
          <a:p>
            <a:r>
              <a:rPr lang="ru-RU" sz="1050" i="1" u="none" strike="noStrike" dirty="0" smtClean="0">
                <a:solidFill>
                  <a:srgbClr val="002060"/>
                </a:solidFill>
                <a:effectLst/>
                <a:latin typeface="Times New Roman" panose="02020603050405020304" pitchFamily="18" charset="0"/>
                <a:cs typeface="Times New Roman" panose="02020603050405020304" pitchFamily="18" charset="0"/>
              </a:rPr>
              <a:t>   Подготовка</a:t>
            </a:r>
            <a:r>
              <a:rPr lang="ru-RU" sz="1050" i="1" u="none" strike="noStrike" dirty="0">
                <a:solidFill>
                  <a:srgbClr val="002060"/>
                </a:solidFill>
                <a:effectLst/>
                <a:latin typeface="Times New Roman" panose="02020603050405020304" pitchFamily="18" charset="0"/>
                <a:cs typeface="Times New Roman" panose="02020603050405020304" pitchFamily="18" charset="0"/>
              </a:rPr>
              <a:t>. </a:t>
            </a:r>
            <a:r>
              <a:rPr lang="ru-RU" sz="1050" i="0" u="none" strike="noStrike" dirty="0">
                <a:solidFill>
                  <a:srgbClr val="002060"/>
                </a:solidFill>
                <a:effectLst/>
                <a:latin typeface="Times New Roman" panose="02020603050405020304" pitchFamily="18" charset="0"/>
                <a:cs typeface="Times New Roman" panose="02020603050405020304" pitchFamily="18" charset="0"/>
              </a:rPr>
              <a:t>Играющие делятся на несколько команд. Каждая, в свою очередь, делится пополам. Команды выстраиваются друг против друга за линиями. Игрокам, возглавляющим команды на одной стороне площадки, дается по эстафетной палочке (теннисному мячу).</a:t>
            </a:r>
          </a:p>
          <a:p>
            <a:r>
              <a:rPr lang="ru-RU" sz="1050" i="1" u="none" strike="noStrike" dirty="0" smtClean="0">
                <a:solidFill>
                  <a:srgbClr val="002060"/>
                </a:solidFill>
                <a:effectLst/>
                <a:latin typeface="Times New Roman" panose="02020603050405020304" pitchFamily="18" charset="0"/>
                <a:cs typeface="Times New Roman" panose="02020603050405020304" pitchFamily="18" charset="0"/>
              </a:rPr>
              <a:t>   Содержание </a:t>
            </a:r>
            <a:r>
              <a:rPr lang="ru-RU" sz="1050" i="1" u="none" strike="noStrike" dirty="0">
                <a:solidFill>
                  <a:srgbClr val="002060"/>
                </a:solidFill>
                <a:effectLst/>
                <a:latin typeface="Times New Roman" panose="02020603050405020304" pitchFamily="18" charset="0"/>
                <a:cs typeface="Times New Roman" panose="02020603050405020304" pitchFamily="18" charset="0"/>
              </a:rPr>
              <a:t>игры. </a:t>
            </a:r>
            <a:r>
              <a:rPr lang="ru-RU" sz="1050" i="0" u="none" strike="noStrike" dirty="0">
                <a:solidFill>
                  <a:srgbClr val="002060"/>
                </a:solidFill>
                <a:effectLst/>
                <a:latin typeface="Times New Roman" panose="02020603050405020304" pitchFamily="18" charset="0"/>
                <a:cs typeface="Times New Roman" panose="02020603050405020304" pitchFamily="18" charset="0"/>
              </a:rPr>
              <a:t>По команде «Марш!» игроки с палочкой начинают бег. Подбежав к головным игрокам противостоящих команд, передают им эстафету и встают сзади. Получивший эстафету, бежит вперед и передает ее следующему игроку, стоящему напротив, и т.д.</a:t>
            </a:r>
          </a:p>
          <a:p>
            <a:r>
              <a:rPr lang="ru-RU" sz="1050" i="0" u="none" strike="noStrike" dirty="0">
                <a:solidFill>
                  <a:srgbClr val="002060"/>
                </a:solidFill>
                <a:effectLst/>
                <a:latin typeface="Times New Roman" panose="02020603050405020304" pitchFamily="18" charset="0"/>
                <a:cs typeface="Times New Roman" panose="02020603050405020304" pitchFamily="18" charset="0"/>
              </a:rPr>
              <a:t>Эстафета заканчивается, когда команды поменяются местами на площадке.</a:t>
            </a:r>
          </a:p>
          <a:p>
            <a:r>
              <a:rPr lang="ru-RU" sz="1050" i="0" u="none" strike="noStrike" dirty="0">
                <a:solidFill>
                  <a:srgbClr val="002060"/>
                </a:solidFill>
                <a:effectLst/>
                <a:latin typeface="Times New Roman" panose="02020603050405020304" pitchFamily="18" charset="0"/>
                <a:cs typeface="Times New Roman" panose="02020603050405020304" pitchFamily="18" charset="0"/>
              </a:rPr>
              <a:t>Выигрывают те, кто закончил перебежки раньше.</a:t>
            </a:r>
          </a:p>
          <a:p>
            <a:r>
              <a:rPr lang="ru-RU" sz="1050" i="1" u="none" strike="noStrike" dirty="0" smtClean="0">
                <a:solidFill>
                  <a:srgbClr val="002060"/>
                </a:solidFill>
                <a:effectLst/>
                <a:latin typeface="Times New Roman" panose="02020603050405020304" pitchFamily="18" charset="0"/>
                <a:cs typeface="Times New Roman" panose="02020603050405020304" pitchFamily="18" charset="0"/>
              </a:rPr>
              <a:t>   Правила </a:t>
            </a:r>
            <a:r>
              <a:rPr lang="ru-RU" sz="1050" i="1" u="none" strike="noStrike" dirty="0">
                <a:solidFill>
                  <a:srgbClr val="002060"/>
                </a:solidFill>
                <a:effectLst/>
                <a:latin typeface="Times New Roman" panose="02020603050405020304" pitchFamily="18" charset="0"/>
                <a:cs typeface="Times New Roman" panose="02020603050405020304" pitchFamily="18" charset="0"/>
              </a:rPr>
              <a:t>игры: </a:t>
            </a:r>
            <a:r>
              <a:rPr lang="ru-RU" sz="1050" i="0" u="none" strike="noStrike" dirty="0">
                <a:solidFill>
                  <a:srgbClr val="002060"/>
                </a:solidFill>
                <a:effectLst/>
                <a:latin typeface="Times New Roman" panose="02020603050405020304" pitchFamily="18" charset="0"/>
                <a:cs typeface="Times New Roman" panose="02020603050405020304" pitchFamily="18" charset="0"/>
              </a:rPr>
              <a:t>1. Эстафета начинается по команде. 2. Необходимо обегать колонну справа налево и после этого передавать эстафету игроку, который вышел на полшага вправо. 3. Чтобы увеличить нагрузку, можно проводить игру с двойными перебежками: игрок, оказавшийся на противоположной стороне, после передачи ему эстафеты снова бежит туда, откуда начинал бег.</a:t>
            </a:r>
          </a:p>
          <a:p>
            <a:pPr algn="l"/>
            <a:endParaRPr lang="ru-RU" sz="1050" dirty="0">
              <a:solidFill>
                <a:srgbClr val="990099"/>
              </a:solidFill>
              <a:latin typeface="Times New Roman" panose="02020603050405020304" pitchFamily="18" charset="0"/>
              <a:cs typeface="Times New Roman" panose="02020603050405020304" pitchFamily="18" charset="0"/>
            </a:endParaRPr>
          </a:p>
          <a:p>
            <a:pPr algn="l"/>
            <a:endParaRPr lang="ru-RU" sz="1000" dirty="0">
              <a:solidFill>
                <a:srgbClr val="990099"/>
              </a:solidFill>
              <a:latin typeface="Comic Sans MS" panose="030F0702030302020204" pitchFamily="66" charset="0"/>
            </a:endParaRPr>
          </a:p>
        </p:txBody>
      </p:sp>
      <p:sp>
        <p:nvSpPr>
          <p:cNvPr id="10" name="TextBox 9">
            <a:extLst>
              <a:ext uri="{FF2B5EF4-FFF2-40B4-BE49-F238E27FC236}">
                <a16:creationId xmlns:a16="http://schemas.microsoft.com/office/drawing/2014/main" xmlns="" id="{938022EC-52DE-C641-9653-8D487F60DD83}"/>
              </a:ext>
            </a:extLst>
          </p:cNvPr>
          <p:cNvSpPr txBox="1"/>
          <p:nvPr/>
        </p:nvSpPr>
        <p:spPr>
          <a:xfrm>
            <a:off x="626276" y="2737725"/>
            <a:ext cx="7937630" cy="2092881"/>
          </a:xfrm>
          <a:prstGeom prst="rect">
            <a:avLst/>
          </a:prstGeom>
          <a:noFill/>
        </p:spPr>
        <p:txBody>
          <a:bodyPr wrap="square" rtlCol="0">
            <a:spAutoFit/>
          </a:bodyPr>
          <a:lstStyle/>
          <a:p>
            <a:r>
              <a:rPr lang="ru-RU" sz="1000" b="1" i="0" u="none" strike="noStrike" dirty="0">
                <a:solidFill>
                  <a:srgbClr val="002060"/>
                </a:solidFill>
                <a:effectLst/>
                <a:latin typeface="Times New Roman" panose="02020603050405020304" pitchFamily="18" charset="0"/>
                <a:cs typeface="Times New Roman" panose="02020603050405020304" pitchFamily="18" charset="0"/>
              </a:rPr>
              <a:t>2.«Эстафета по кругу»</a:t>
            </a:r>
            <a:endParaRPr lang="ru-RU" sz="10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000" b="0" i="1" u="none" strike="noStrike" dirty="0" smtClean="0">
                <a:solidFill>
                  <a:srgbClr val="002060"/>
                </a:solidFill>
                <a:effectLst/>
                <a:latin typeface="Times New Roman" panose="02020603050405020304" pitchFamily="18" charset="0"/>
                <a:cs typeface="Times New Roman" panose="02020603050405020304" pitchFamily="18" charset="0"/>
              </a:rPr>
              <a:t>   Подготовка</a:t>
            </a:r>
            <a:r>
              <a:rPr lang="ru-RU" sz="1000" b="0" i="1" u="none" strike="noStrike" dirty="0">
                <a:solidFill>
                  <a:srgbClr val="002060"/>
                </a:solidFill>
                <a:effectLst/>
                <a:latin typeface="Times New Roman" panose="02020603050405020304" pitchFamily="18" charset="0"/>
                <a:cs typeface="Times New Roman" panose="02020603050405020304" pitchFamily="18" charset="0"/>
              </a:rPr>
              <a:t>.</a:t>
            </a:r>
            <a:r>
              <a:rPr lang="ru-RU" sz="1000" b="1" i="1" u="none" strike="noStrike" dirty="0">
                <a:solidFill>
                  <a:srgbClr val="002060"/>
                </a:solidFill>
                <a:effectLst/>
                <a:latin typeface="Times New Roman" panose="02020603050405020304" pitchFamily="18" charset="0"/>
                <a:cs typeface="Times New Roman" panose="02020603050405020304" pitchFamily="18" charset="0"/>
              </a:rPr>
              <a:t> </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Все играющие делятся на три - пять команд и встают в середине зала наподобие спиц колеса, повернувшись правым (или левым) боком к центру круга. Получается своеобразное солнышко с лучами. Каждый луч — шеренга является командой. Игроки, стоящие крайними от центра круга, держат в правой руке эстафетную палочку (городок, теннисный мяч).</a:t>
            </a:r>
          </a:p>
          <a:p>
            <a:r>
              <a:rPr lang="ru-RU" sz="1000" b="0" i="1" u="none" strike="noStrike" dirty="0" smtClean="0">
                <a:solidFill>
                  <a:srgbClr val="002060"/>
                </a:solidFill>
                <a:effectLst/>
                <a:latin typeface="Times New Roman" panose="02020603050405020304" pitchFamily="18" charset="0"/>
                <a:cs typeface="Times New Roman" panose="02020603050405020304" pitchFamily="18" charset="0"/>
              </a:rPr>
              <a:t>   Содержание</a:t>
            </a:r>
            <a:r>
              <a:rPr lang="ru-RU" sz="1000" b="1" i="1" u="none" strike="noStrike" dirty="0">
                <a:solidFill>
                  <a:srgbClr val="002060"/>
                </a:solidFill>
                <a:effectLst/>
                <a:latin typeface="Times New Roman" panose="02020603050405020304" pitchFamily="18" charset="0"/>
                <a:cs typeface="Times New Roman" panose="02020603050405020304" pitchFamily="18" charset="0"/>
              </a:rPr>
              <a:t> </a:t>
            </a:r>
            <a:r>
              <a:rPr lang="ru-RU" sz="1000" b="0" i="1" u="none" strike="noStrike" dirty="0">
                <a:solidFill>
                  <a:srgbClr val="002060"/>
                </a:solidFill>
                <a:effectLst/>
                <a:latin typeface="Times New Roman" panose="02020603050405020304" pitchFamily="18" charset="0"/>
                <a:cs typeface="Times New Roman" panose="02020603050405020304" pitchFamily="18" charset="0"/>
              </a:rPr>
              <a:t>игры. </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По сигналу учителя те игроки, у которых в руках эстафетная палочка (городок или теннисный мяч), бегут по кругу (с внешней его стороны) мимо остальных «спиц» к своей спице и передают эстафету ожидающему с краю игроку, после чего встают на другой конец своей шеренги (ближе к центру). Все игроки делают полшага от центра. Получивший эстафету также обегает круг и передает ее третьему номеру и т.д. Когда начинавший игру окажется с края и ему принесут предмет, он поднимает его вверх, возвещая об окончании игры его командой.</a:t>
            </a:r>
          </a:p>
          <a:p>
            <a:r>
              <a:rPr lang="ru-RU" sz="1000" b="0" i="0" u="none" strike="noStrike" dirty="0">
                <a:solidFill>
                  <a:srgbClr val="002060"/>
                </a:solidFill>
                <a:effectLst/>
                <a:latin typeface="Times New Roman" panose="02020603050405020304" pitchFamily="18" charset="0"/>
                <a:cs typeface="Times New Roman" panose="02020603050405020304" pitchFamily="18" charset="0"/>
              </a:rPr>
              <a:t>Побеждает команда, закончившая эстафету раньше.</a:t>
            </a:r>
          </a:p>
          <a:p>
            <a:r>
              <a:rPr lang="ru-RU" sz="1000" b="0" i="1" u="none" strike="noStrike" dirty="0" smtClean="0">
                <a:solidFill>
                  <a:srgbClr val="002060"/>
                </a:solidFill>
                <a:effectLst/>
                <a:latin typeface="Times New Roman" panose="02020603050405020304" pitchFamily="18" charset="0"/>
                <a:cs typeface="Times New Roman" panose="02020603050405020304" pitchFamily="18" charset="0"/>
              </a:rPr>
              <a:t>   Правила </a:t>
            </a:r>
            <a:r>
              <a:rPr lang="ru-RU" sz="1000" b="0" i="1" u="none" strike="noStrike" dirty="0">
                <a:solidFill>
                  <a:srgbClr val="002060"/>
                </a:solidFill>
                <a:effectLst/>
                <a:latin typeface="Times New Roman" panose="02020603050405020304" pitchFamily="18" charset="0"/>
                <a:cs typeface="Times New Roman" panose="02020603050405020304" pitchFamily="18" charset="0"/>
              </a:rPr>
              <a:t>игры:</a:t>
            </a:r>
            <a:r>
              <a:rPr lang="ru-RU" sz="1000" b="1" i="1" u="none" strike="noStrike" dirty="0">
                <a:solidFill>
                  <a:srgbClr val="002060"/>
                </a:solidFill>
                <a:effectLst/>
                <a:latin typeface="Times New Roman" panose="02020603050405020304" pitchFamily="18" charset="0"/>
                <a:cs typeface="Times New Roman" panose="02020603050405020304" pitchFamily="18" charset="0"/>
              </a:rPr>
              <a:t> </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1. Во время бега запрещается касаться стоящих игроков, а тем — мешать игрокам, совершающим перебежки. 2. За нарушения правил начисляются штрафные очки.</a:t>
            </a:r>
          </a:p>
          <a:p>
            <a:pPr algn="l"/>
            <a:endParaRPr lang="ru-RU" sz="1000" dirty="0">
              <a:solidFill>
                <a:schemeClr val="accent6"/>
              </a:solidFill>
              <a:latin typeface="Comic Sans MS" panose="030F0702030302020204" pitchFamily="66" charset="0"/>
            </a:endParaRPr>
          </a:p>
        </p:txBody>
      </p:sp>
      <p:sp>
        <p:nvSpPr>
          <p:cNvPr id="11" name="TextBox 10">
            <a:extLst>
              <a:ext uri="{FF2B5EF4-FFF2-40B4-BE49-F238E27FC236}">
                <a16:creationId xmlns:a16="http://schemas.microsoft.com/office/drawing/2014/main" xmlns="" id="{D448C153-566F-6740-990A-0273B51F4DAF}"/>
              </a:ext>
            </a:extLst>
          </p:cNvPr>
          <p:cNvSpPr txBox="1"/>
          <p:nvPr/>
        </p:nvSpPr>
        <p:spPr>
          <a:xfrm>
            <a:off x="9773099" y="2726839"/>
            <a:ext cx="1828800" cy="1828800"/>
          </a:xfrm>
          <a:prstGeom prst="rect">
            <a:avLst/>
          </a:prstGeom>
          <a:noFill/>
        </p:spPr>
        <p:txBody>
          <a:bodyPr wrap="square" rtlCol="0">
            <a:spAutoFit/>
          </a:bodyPr>
          <a:lstStyle/>
          <a:p>
            <a:pPr algn="l"/>
            <a:endParaRPr lang="ru-RU" dirty="0"/>
          </a:p>
        </p:txBody>
      </p:sp>
      <p:sp>
        <p:nvSpPr>
          <p:cNvPr id="13" name="TextBox 12">
            <a:extLst>
              <a:ext uri="{FF2B5EF4-FFF2-40B4-BE49-F238E27FC236}">
                <a16:creationId xmlns:a16="http://schemas.microsoft.com/office/drawing/2014/main" xmlns="" id="{9DB04A08-4D9C-BD46-9590-3FE19F149E1B}"/>
              </a:ext>
            </a:extLst>
          </p:cNvPr>
          <p:cNvSpPr txBox="1"/>
          <p:nvPr/>
        </p:nvSpPr>
        <p:spPr>
          <a:xfrm>
            <a:off x="1783645" y="344054"/>
            <a:ext cx="7989454" cy="1200329"/>
          </a:xfrm>
          <a:prstGeom prst="rect">
            <a:avLst/>
          </a:prstGeom>
          <a:noFill/>
        </p:spPr>
        <p:txBody>
          <a:bodyPr wrap="square" rtlCol="0">
            <a:spAutoFit/>
          </a:bodyPr>
          <a:lstStyle/>
          <a:p>
            <a:r>
              <a:rPr lang="ru-RU" sz="3600" b="1" dirty="0">
                <a:solidFill>
                  <a:srgbClr val="C00000"/>
                </a:solidFill>
                <a:latin typeface="Comic Sans MS" panose="030F0702030302020204" pitchFamily="66" charset="0"/>
              </a:rPr>
              <a:t>Эстафеты </a:t>
            </a:r>
            <a:r>
              <a:rPr lang="ru-RU" sz="3600" b="1" dirty="0" smtClean="0">
                <a:solidFill>
                  <a:srgbClr val="C00000"/>
                </a:solidFill>
                <a:latin typeface="Comic Sans MS" panose="030F0702030302020204" pitchFamily="66" charset="0"/>
              </a:rPr>
              <a:t>на </a:t>
            </a:r>
            <a:r>
              <a:rPr lang="ru-RU" sz="3600" b="1" dirty="0">
                <a:solidFill>
                  <a:srgbClr val="C00000"/>
                </a:solidFill>
                <a:latin typeface="Comic Sans MS" panose="030F0702030302020204" pitchFamily="66" charset="0"/>
              </a:rPr>
              <a:t>координацию </a:t>
            </a:r>
          </a:p>
          <a:p>
            <a:pPr algn="l"/>
            <a:endParaRPr lang="ru-RU" sz="3600" b="1" dirty="0">
              <a:solidFill>
                <a:srgbClr val="C00000"/>
              </a:solidFill>
              <a:latin typeface="Comic Sans MS" panose="030F0702030302020204" pitchFamily="66" charset="0"/>
            </a:endParaRPr>
          </a:p>
        </p:txBody>
      </p:sp>
      <p:pic>
        <p:nvPicPr>
          <p:cNvPr id="2" name="Рисунок 2">
            <a:extLst>
              <a:ext uri="{FF2B5EF4-FFF2-40B4-BE49-F238E27FC236}">
                <a16:creationId xmlns:a16="http://schemas.microsoft.com/office/drawing/2014/main" xmlns="" id="{7E8FEA93-E711-4549-AC68-238B5C1ABA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14098" y="4746172"/>
            <a:ext cx="3961985" cy="1801470"/>
          </a:xfrm>
          <a:prstGeom prst="rect">
            <a:avLst/>
          </a:prstGeom>
        </p:spPr>
      </p:pic>
    </p:spTree>
    <p:extLst>
      <p:ext uri="{BB962C8B-B14F-4D97-AF65-F5344CB8AC3E}">
        <p14:creationId xmlns:p14="http://schemas.microsoft.com/office/powerpoint/2010/main" val="302568482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a16="http://schemas.microsoft.com/office/drawing/2014/main" xmlns="" id="{A78257CD-888A-E54E-BDF4-E75E0F5C1A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extBox 4">
            <a:extLst>
              <a:ext uri="{FF2B5EF4-FFF2-40B4-BE49-F238E27FC236}">
                <a16:creationId xmlns:a16="http://schemas.microsoft.com/office/drawing/2014/main" xmlns="" id="{1946AA0C-0477-2945-A23A-E8407084FEBE}"/>
              </a:ext>
            </a:extLst>
          </p:cNvPr>
          <p:cNvSpPr txBox="1"/>
          <p:nvPr/>
        </p:nvSpPr>
        <p:spPr>
          <a:xfrm>
            <a:off x="461818" y="646545"/>
            <a:ext cx="8220363" cy="5047536"/>
          </a:xfrm>
          <a:prstGeom prst="rect">
            <a:avLst/>
          </a:prstGeom>
          <a:noFill/>
        </p:spPr>
        <p:txBody>
          <a:bodyPr wrap="square" rtlCol="0">
            <a:spAutoFit/>
          </a:bodyPr>
          <a:lstStyle/>
          <a:p>
            <a:pPr algn="r"/>
            <a:r>
              <a:rPr lang="ru-RU" sz="900" b="1" i="0" u="sng" strike="noStrike" dirty="0">
                <a:solidFill>
                  <a:srgbClr val="003399"/>
                </a:solidFill>
                <a:effectLst/>
                <a:latin typeface="Times New Roman" panose="02020603050405020304" pitchFamily="18" charset="0"/>
                <a:cs typeface="Times New Roman" panose="02020603050405020304" pitchFamily="18" charset="0"/>
              </a:rPr>
              <a:t>«Жизнь — как вождение велосипеда. </a:t>
            </a:r>
            <a:endParaRPr lang="ru-RU" sz="900" b="1" i="0" u="sng" strike="noStrike" dirty="0" smtClean="0">
              <a:solidFill>
                <a:srgbClr val="003399"/>
              </a:solidFill>
              <a:effectLst/>
              <a:latin typeface="Times New Roman" panose="02020603050405020304" pitchFamily="18" charset="0"/>
              <a:cs typeface="Times New Roman" panose="02020603050405020304" pitchFamily="18" charset="0"/>
            </a:endParaRPr>
          </a:p>
          <a:p>
            <a:pPr algn="r"/>
            <a:r>
              <a:rPr lang="ru-RU" sz="900" b="1" i="0" u="sng" strike="noStrike" dirty="0" smtClean="0">
                <a:solidFill>
                  <a:srgbClr val="003399"/>
                </a:solidFill>
                <a:effectLst/>
                <a:latin typeface="Times New Roman" panose="02020603050405020304" pitchFamily="18" charset="0"/>
                <a:cs typeface="Times New Roman" panose="02020603050405020304" pitchFamily="18" charset="0"/>
              </a:rPr>
              <a:t>Чтобы </a:t>
            </a:r>
            <a:r>
              <a:rPr lang="ru-RU" sz="900" b="1" i="0" u="sng" strike="noStrike" dirty="0">
                <a:solidFill>
                  <a:srgbClr val="003399"/>
                </a:solidFill>
                <a:effectLst/>
                <a:latin typeface="Times New Roman" panose="02020603050405020304" pitchFamily="18" charset="0"/>
                <a:cs typeface="Times New Roman" panose="02020603050405020304" pitchFamily="18" charset="0"/>
              </a:rPr>
              <a:t>сохранить равновесие, ты должен двигаться».</a:t>
            </a:r>
          </a:p>
          <a:p>
            <a:endParaRPr lang="ru-RU" sz="900" b="0" i="0" u="none" strike="noStrike" dirty="0">
              <a:solidFill>
                <a:srgbClr val="003399"/>
              </a:solidFill>
              <a:effectLst/>
              <a:latin typeface="Times New Roman" panose="02020603050405020304" pitchFamily="18" charset="0"/>
              <a:cs typeface="Times New Roman" panose="02020603050405020304" pitchFamily="18" charset="0"/>
            </a:endParaRPr>
          </a:p>
          <a:p>
            <a:r>
              <a:rPr lang="ru-RU" sz="900" b="0" i="0" u="none" strike="noStrike" dirty="0">
                <a:solidFill>
                  <a:srgbClr val="003399"/>
                </a:solidFill>
                <a:effectLst/>
                <a:latin typeface="Times New Roman" panose="02020603050405020304" pitchFamily="18" charset="0"/>
                <a:cs typeface="Times New Roman" panose="02020603050405020304" pitchFamily="18" charset="0"/>
              </a:rPr>
              <a:t>     Одна из основных задач физической подготовки в школе – воспитание и всестороннее развитие у учащихся физических качеств. Одним из таких качеств является </a:t>
            </a:r>
            <a:r>
              <a:rPr lang="ru-RU" sz="900" b="1" i="0" u="none" strike="noStrike" dirty="0">
                <a:solidFill>
                  <a:srgbClr val="003399"/>
                </a:solidFill>
                <a:effectLst/>
                <a:latin typeface="Times New Roman" panose="02020603050405020304" pitchFamily="18" charset="0"/>
                <a:cs typeface="Times New Roman" panose="02020603050405020304" pitchFamily="18" charset="0"/>
              </a:rPr>
              <a:t>координация.</a:t>
            </a:r>
          </a:p>
          <a:p>
            <a:r>
              <a:rPr lang="ru-RU" sz="900" b="0" i="0" u="none" strike="noStrike" dirty="0">
                <a:solidFill>
                  <a:srgbClr val="003399"/>
                </a:solidFill>
                <a:effectLst/>
                <a:latin typeface="Times New Roman" panose="02020603050405020304" pitchFamily="18" charset="0"/>
                <a:cs typeface="Times New Roman" panose="02020603050405020304" pitchFamily="18" charset="0"/>
              </a:rPr>
              <a:t> </a:t>
            </a:r>
          </a:p>
          <a:p>
            <a:r>
              <a:rPr lang="ru-RU" sz="900" b="0" i="0" u="none" strike="noStrike" dirty="0">
                <a:solidFill>
                  <a:srgbClr val="003399"/>
                </a:solidFill>
                <a:effectLst/>
                <a:latin typeface="Times New Roman" panose="02020603050405020304" pitchFamily="18" charset="0"/>
                <a:cs typeface="Times New Roman" panose="02020603050405020304" pitchFamily="18" charset="0"/>
              </a:rPr>
              <a:t>    </a:t>
            </a:r>
            <a:r>
              <a:rPr lang="ru-RU" sz="900" b="1" i="0" u="none" strike="noStrike" dirty="0">
                <a:solidFill>
                  <a:srgbClr val="003399"/>
                </a:solidFill>
                <a:effectLst/>
                <a:latin typeface="Times New Roman" panose="02020603050405020304" pitchFamily="18" charset="0"/>
                <a:cs typeface="Times New Roman" panose="02020603050405020304" pitchFamily="18" charset="0"/>
              </a:rPr>
              <a:t> Координация </a:t>
            </a:r>
            <a:r>
              <a:rPr lang="ru-RU" sz="900" b="0" i="0" u="none" strike="noStrike" dirty="0">
                <a:solidFill>
                  <a:srgbClr val="003399"/>
                </a:solidFill>
                <a:effectLst/>
                <a:latin typeface="Times New Roman" panose="02020603050405020304" pitchFamily="18" charset="0"/>
                <a:cs typeface="Times New Roman" panose="02020603050405020304" pitchFamily="18" charset="0"/>
              </a:rPr>
              <a:t>- умение согласовывать движения различных частей тела. Отдельные элементы движения соединяются в единое двигательное действие, которое производится экономно, </a:t>
            </a:r>
            <a:r>
              <a:rPr lang="ru-RU" sz="900" b="0" i="0" u="none" strike="noStrike" dirty="0" smtClean="0">
                <a:solidFill>
                  <a:srgbClr val="003399"/>
                </a:solidFill>
                <a:effectLst/>
                <a:latin typeface="Times New Roman" panose="02020603050405020304" pitchFamily="18" charset="0"/>
                <a:cs typeface="Times New Roman" panose="02020603050405020304" pitchFamily="18" charset="0"/>
              </a:rPr>
              <a:t>ненапряженном, </a:t>
            </a:r>
            <a:r>
              <a:rPr lang="ru-RU" sz="900" b="0" i="0" u="none" strike="noStrike" dirty="0">
                <a:solidFill>
                  <a:srgbClr val="003399"/>
                </a:solidFill>
                <a:effectLst/>
                <a:latin typeface="Times New Roman" panose="02020603050405020304" pitchFamily="18" charset="0"/>
                <a:cs typeface="Times New Roman" panose="02020603050405020304" pitchFamily="18" charset="0"/>
              </a:rPr>
              <a:t>пластично, четко.</a:t>
            </a:r>
          </a:p>
          <a:p>
            <a:r>
              <a:rPr lang="ru-RU" sz="900" b="0" i="0" u="none" strike="noStrike" dirty="0">
                <a:solidFill>
                  <a:srgbClr val="003399"/>
                </a:solidFill>
                <a:effectLst/>
                <a:latin typeface="Times New Roman" panose="02020603050405020304" pitchFamily="18" charset="0"/>
                <a:cs typeface="Times New Roman" panose="02020603050405020304" pitchFamily="18" charset="0"/>
              </a:rPr>
              <a:t> </a:t>
            </a:r>
          </a:p>
          <a:p>
            <a:r>
              <a:rPr lang="ru-RU" sz="900" b="0" i="0" u="none" strike="noStrike" dirty="0">
                <a:solidFill>
                  <a:srgbClr val="003399"/>
                </a:solidFill>
                <a:effectLst/>
                <a:latin typeface="Times New Roman" panose="02020603050405020304" pitchFamily="18" charset="0"/>
                <a:cs typeface="Times New Roman" panose="02020603050405020304" pitchFamily="18" charset="0"/>
              </a:rPr>
              <a:t>     В процессе занятий физической культурой ученик овладевает легкоатлетическими, гимнастическими, спортивно-игровыми и другими упражнениями. Без развитой, в достаточной степени, координации трудно добиться желаемых результатов в их освоении, так как координированный человек намного быстрее овладевает новыми движениями и способен к их быстрой перестройке. Мозг отдает “приказ”, а тело выполняет. Но всегда ли тело подчиняется таким “приказам”. Увы, не всегда и не у всех.</a:t>
            </a:r>
          </a:p>
          <a:p>
            <a:r>
              <a:rPr lang="ru-RU" sz="900" b="0" i="0" u="none" strike="noStrike" dirty="0">
                <a:solidFill>
                  <a:srgbClr val="003399"/>
                </a:solidFill>
                <a:effectLst/>
                <a:latin typeface="Times New Roman" panose="02020603050405020304" pitchFamily="18" charset="0"/>
                <a:cs typeface="Times New Roman" panose="02020603050405020304" pitchFamily="18" charset="0"/>
              </a:rPr>
              <a:t> </a:t>
            </a:r>
            <a:r>
              <a:rPr lang="ru-RU" sz="900" b="1" i="0" u="none" strike="noStrike" dirty="0" smtClean="0">
                <a:solidFill>
                  <a:srgbClr val="003399"/>
                </a:solidFill>
                <a:effectLst/>
                <a:latin typeface="Times New Roman" panose="02020603050405020304" pitchFamily="18" charset="0"/>
                <a:cs typeface="Times New Roman" panose="02020603050405020304" pitchFamily="18" charset="0"/>
              </a:rPr>
              <a:t>   Координация </a:t>
            </a:r>
            <a:r>
              <a:rPr lang="ru-RU" sz="900" b="0" i="0" u="none" strike="noStrike" dirty="0">
                <a:solidFill>
                  <a:srgbClr val="003399"/>
                </a:solidFill>
                <a:effectLst/>
                <a:latin typeface="Times New Roman" panose="02020603050405020304" pitchFamily="18" charset="0"/>
                <a:cs typeface="Times New Roman" panose="02020603050405020304" pitchFamily="18" charset="0"/>
              </a:rPr>
              <a:t>движений </a:t>
            </a:r>
            <a:r>
              <a:rPr lang="ru-RU" sz="900" b="0" i="0" u="none" strike="noStrike" dirty="0" smtClean="0">
                <a:solidFill>
                  <a:srgbClr val="003399"/>
                </a:solidFill>
                <a:effectLst/>
                <a:latin typeface="Times New Roman" panose="02020603050405020304" pitchFamily="18" charset="0"/>
                <a:cs typeface="Times New Roman" panose="02020603050405020304" pitchFamily="18" charset="0"/>
              </a:rPr>
              <a:t>тренируемая </a:t>
            </a:r>
            <a:r>
              <a:rPr lang="ru-RU" sz="900" b="0" i="0" u="none" strike="noStrike" dirty="0">
                <a:solidFill>
                  <a:srgbClr val="003399"/>
                </a:solidFill>
                <a:effectLst/>
                <a:latin typeface="Times New Roman" panose="02020603050405020304" pitchFamily="18" charset="0"/>
                <a:cs typeface="Times New Roman" panose="02020603050405020304" pitchFamily="18" charset="0"/>
              </a:rPr>
              <a:t>и поддается воздействию педагогического процесса, специально направленного на её развитие. Высокая степень развития координации движений оказывает положительное влияние на освоение детьми новых двигательных навыков.</a:t>
            </a:r>
          </a:p>
          <a:p>
            <a:r>
              <a:rPr lang="ru-RU" sz="900" b="0" i="0" u="none" strike="noStrike" dirty="0">
                <a:solidFill>
                  <a:srgbClr val="003399"/>
                </a:solidFill>
                <a:effectLst/>
                <a:latin typeface="Times New Roman" panose="02020603050405020304" pitchFamily="18" charset="0"/>
                <a:cs typeface="Times New Roman" panose="02020603050405020304" pitchFamily="18" charset="0"/>
              </a:rPr>
              <a:t> </a:t>
            </a:r>
          </a:p>
          <a:p>
            <a:r>
              <a:rPr lang="ru-RU" sz="900" b="0" i="0" u="none" strike="noStrike" dirty="0">
                <a:solidFill>
                  <a:srgbClr val="003399"/>
                </a:solidFill>
                <a:effectLst/>
                <a:latin typeface="Times New Roman" panose="02020603050405020304" pitchFamily="18" charset="0"/>
                <a:cs typeface="Times New Roman" panose="02020603050405020304" pitchFamily="18" charset="0"/>
              </a:rPr>
              <a:t>     Наиболее благоприятные условия для развития </a:t>
            </a:r>
            <a:r>
              <a:rPr lang="ru-RU" sz="900" b="1" i="0" u="none" strike="noStrike" dirty="0">
                <a:solidFill>
                  <a:srgbClr val="003399"/>
                </a:solidFill>
                <a:effectLst/>
                <a:latin typeface="Times New Roman" panose="02020603050405020304" pitchFamily="18" charset="0"/>
                <a:cs typeface="Times New Roman" panose="02020603050405020304" pitchFamily="18" charset="0"/>
              </a:rPr>
              <a:t>координации</a:t>
            </a:r>
            <a:r>
              <a:rPr lang="ru-RU" sz="900" b="0" i="0" u="none" strike="noStrike" dirty="0">
                <a:solidFill>
                  <a:srgbClr val="003399"/>
                </a:solidFill>
                <a:effectLst/>
                <a:latin typeface="Times New Roman" panose="02020603050405020304" pitchFamily="18" charset="0"/>
                <a:cs typeface="Times New Roman" panose="02020603050405020304" pitchFamily="18" charset="0"/>
              </a:rPr>
              <a:t> в младшем школьном возрасте. В этом возрасте мышление у детей является наглядно-действенным. Это значит, чтобы представить и запомнить как делается что-либо, ребенку нужно не только посмотреть, но и выполнить действие самому. Сочетание просмотра и выполнения подталкивает ребенка к логическому мышлению, которое необходимо для его полноценного развития</a:t>
            </a:r>
          </a:p>
          <a:p>
            <a:r>
              <a:rPr lang="ru-RU" sz="900" b="0" i="0" u="none" strike="noStrike" dirty="0">
                <a:solidFill>
                  <a:srgbClr val="003399"/>
                </a:solidFill>
                <a:effectLst/>
                <a:latin typeface="Times New Roman" panose="02020603050405020304" pitchFamily="18" charset="0"/>
                <a:cs typeface="Times New Roman" panose="02020603050405020304" pitchFamily="18" charset="0"/>
              </a:rPr>
              <a:t>     Постепенность в усложнении задач, разнообразие движений и ускорение темпа - необходимые условия для развития </a:t>
            </a:r>
            <a:r>
              <a:rPr lang="ru-RU" sz="900" b="1" i="0" u="none" strike="noStrike" dirty="0">
                <a:solidFill>
                  <a:srgbClr val="003399"/>
                </a:solidFill>
                <a:effectLst/>
                <a:latin typeface="Times New Roman" panose="02020603050405020304" pitchFamily="18" charset="0"/>
                <a:cs typeface="Times New Roman" panose="02020603050405020304" pitchFamily="18" charset="0"/>
              </a:rPr>
              <a:t>координации. Координация </a:t>
            </a:r>
            <a:r>
              <a:rPr lang="ru-RU" sz="900" b="0" i="0" u="none" strike="noStrike" dirty="0">
                <a:solidFill>
                  <a:srgbClr val="003399"/>
                </a:solidFill>
                <a:effectLst/>
                <a:latin typeface="Times New Roman" panose="02020603050405020304" pitchFamily="18" charset="0"/>
                <a:cs typeface="Times New Roman" panose="02020603050405020304" pitchFamily="18" charset="0"/>
              </a:rPr>
              <a:t>движений невозможна без пространственной ориентировки, она является необходимым компонентом любого двигательного действия. В общеразвивающих упражнениях пространственные ориентировки развиваются быстро, так как здесь одновременно участвуют зрительные и мышечные ощущения, в то же время упражнения сопровождаются пояснениями, указаниями, командами учителя.</a:t>
            </a:r>
          </a:p>
          <a:p>
            <a:r>
              <a:rPr lang="ru-RU" sz="900" b="0" i="0" u="none" strike="noStrike" dirty="0">
                <a:solidFill>
                  <a:srgbClr val="003399"/>
                </a:solidFill>
                <a:effectLst/>
                <a:latin typeface="Times New Roman" panose="02020603050405020304" pitchFamily="18" charset="0"/>
                <a:cs typeface="Times New Roman" panose="02020603050405020304" pitchFamily="18" charset="0"/>
              </a:rPr>
              <a:t>     Движения ног и рук могут быть: одновременными, поочередными, последовательными. Легче всего согласовывать движения, если они одновременные и однонаправленные; более трудны поочередные движения. Самые сложные разноименные и разнонаправленные движения. Для развития координации в упражнениях для рук и ног следует учитывать нарастание сложности. Кроме того, нужно давать упражнения, в которых как бы изолированно тренируются руки, или ноги, или туловище, а затем постепенно вводить упражнения, объединяющие движения рук, ног и туловища</a:t>
            </a:r>
            <a:r>
              <a:rPr lang="ru-RU" sz="900" b="0" i="0" u="none" strike="noStrike" dirty="0" smtClean="0">
                <a:solidFill>
                  <a:srgbClr val="003399"/>
                </a:solidFill>
                <a:effectLst/>
                <a:latin typeface="Times New Roman" panose="02020603050405020304" pitchFamily="18" charset="0"/>
                <a:cs typeface="Times New Roman" panose="02020603050405020304" pitchFamily="18" charset="0"/>
              </a:rPr>
              <a:t>.</a:t>
            </a:r>
          </a:p>
          <a:p>
            <a:r>
              <a:rPr lang="ru-RU" sz="900" dirty="0">
                <a:solidFill>
                  <a:srgbClr val="003399"/>
                </a:solidFill>
                <a:latin typeface="Times New Roman" panose="02020603050405020304" pitchFamily="18" charset="0"/>
                <a:cs typeface="Times New Roman" panose="02020603050405020304" pitchFamily="18" charset="0"/>
              </a:rPr>
              <a:t> </a:t>
            </a:r>
            <a:r>
              <a:rPr lang="ru-RU" sz="900" dirty="0" smtClean="0">
                <a:solidFill>
                  <a:srgbClr val="003399"/>
                </a:solidFill>
                <a:latin typeface="Times New Roman" panose="02020603050405020304" pitchFamily="18" charset="0"/>
                <a:cs typeface="Times New Roman" panose="02020603050405020304" pitchFamily="18" charset="0"/>
              </a:rPr>
              <a:t>  </a:t>
            </a:r>
            <a:r>
              <a:rPr lang="ru-RU" sz="900" b="0" i="0" u="none" strike="noStrike" dirty="0">
                <a:solidFill>
                  <a:srgbClr val="003399"/>
                </a:solidFill>
                <a:effectLst/>
                <a:latin typeface="Times New Roman" panose="02020603050405020304" pitchFamily="18" charset="0"/>
                <a:cs typeface="Times New Roman" panose="02020603050405020304" pitchFamily="18" charset="0"/>
              </a:rPr>
              <a:t> В </a:t>
            </a:r>
            <a:r>
              <a:rPr lang="ru-RU" sz="900" b="1" i="0" u="none" strike="noStrike" dirty="0">
                <a:solidFill>
                  <a:srgbClr val="003399"/>
                </a:solidFill>
                <a:effectLst/>
                <a:latin typeface="Times New Roman" panose="02020603050405020304" pitchFamily="18" charset="0"/>
                <a:cs typeface="Times New Roman" panose="02020603050405020304" pitchFamily="18" charset="0"/>
              </a:rPr>
              <a:t>развитии</a:t>
            </a:r>
            <a:r>
              <a:rPr lang="ru-RU" sz="900" b="0" i="0" u="none" strike="noStrike" dirty="0">
                <a:solidFill>
                  <a:srgbClr val="003399"/>
                </a:solidFill>
                <a:effectLst/>
                <a:latin typeface="Times New Roman" panose="02020603050405020304" pitchFamily="18" charset="0"/>
                <a:cs typeface="Times New Roman" panose="02020603050405020304" pitchFamily="18" charset="0"/>
              </a:rPr>
              <a:t> </a:t>
            </a:r>
            <a:r>
              <a:rPr lang="ru-RU" sz="900" b="1" i="0" u="none" strike="noStrike" dirty="0">
                <a:solidFill>
                  <a:srgbClr val="003399"/>
                </a:solidFill>
                <a:effectLst/>
                <a:latin typeface="Times New Roman" panose="02020603050405020304" pitchFamily="18" charset="0"/>
                <a:cs typeface="Times New Roman" panose="02020603050405020304" pitchFamily="18" charset="0"/>
              </a:rPr>
              <a:t>координаци</a:t>
            </a:r>
            <a:r>
              <a:rPr lang="ru-RU" sz="900" b="0" i="0" u="none" strike="noStrike" dirty="0">
                <a:solidFill>
                  <a:srgbClr val="003399"/>
                </a:solidFill>
                <a:effectLst/>
                <a:latin typeface="Times New Roman" panose="02020603050405020304" pitchFamily="18" charset="0"/>
                <a:cs typeface="Times New Roman" panose="02020603050405020304" pitchFamily="18" charset="0"/>
              </a:rPr>
              <a:t>и и поддержания интереса учащихся к занятиям необходима “новизна”. При выполнении упражнений можно применять необычные исходные положения, разноименное движение рук и ног, зеркальное выполнение упражнений, изменение ритма, упражнения с предметами (жонглирование).</a:t>
            </a:r>
          </a:p>
          <a:p>
            <a:r>
              <a:rPr lang="ru-RU" sz="900" b="0" i="0" u="none" strike="noStrike" dirty="0">
                <a:solidFill>
                  <a:srgbClr val="003399"/>
                </a:solidFill>
                <a:effectLst/>
                <a:latin typeface="Times New Roman" panose="02020603050405020304" pitchFamily="18" charset="0"/>
                <a:cs typeface="Times New Roman" panose="02020603050405020304" pitchFamily="18" charset="0"/>
              </a:rPr>
              <a:t> </a:t>
            </a:r>
            <a:r>
              <a:rPr lang="ru-RU" sz="900" b="0" i="0" u="none" strike="noStrike" dirty="0" smtClean="0">
                <a:solidFill>
                  <a:srgbClr val="003399"/>
                </a:solidFill>
                <a:effectLst/>
                <a:latin typeface="Times New Roman" panose="02020603050405020304" pitchFamily="18" charset="0"/>
                <a:cs typeface="Times New Roman" panose="02020603050405020304" pitchFamily="18" charset="0"/>
              </a:rPr>
              <a:t>   На </a:t>
            </a:r>
            <a:r>
              <a:rPr lang="ru-RU" sz="900" b="0" i="0" u="none" strike="noStrike" dirty="0">
                <a:solidFill>
                  <a:srgbClr val="003399"/>
                </a:solidFill>
                <a:effectLst/>
                <a:latin typeface="Times New Roman" panose="02020603050405020304" pitchFamily="18" charset="0"/>
                <a:cs typeface="Times New Roman" panose="02020603050405020304" pitchFamily="18" charset="0"/>
              </a:rPr>
              <a:t>первом этапе овладения пространственными ориентировками изменение положения отдельных частей тела должно проходить под контролем зрения. На втором этапе детям доступно словесное обозначение различных направлений, но все это по отношению к частям тела самого ребенка. И только на третьем этапе дети могут определять направление по отношению к предметам, к другим людям. Появляются представления о направлении движения по словесному описанию до его выполнения.</a:t>
            </a:r>
          </a:p>
          <a:p>
            <a:r>
              <a:rPr lang="ru-RU" sz="900" b="0" i="0" u="none" strike="noStrike" dirty="0">
                <a:solidFill>
                  <a:srgbClr val="003399"/>
                </a:solidFill>
                <a:effectLst/>
                <a:latin typeface="Times New Roman" panose="02020603050405020304" pitchFamily="18" charset="0"/>
                <a:cs typeface="Times New Roman" panose="02020603050405020304" pitchFamily="18" charset="0"/>
              </a:rPr>
              <a:t> </a:t>
            </a:r>
          </a:p>
          <a:p>
            <a:r>
              <a:rPr lang="ru-RU" sz="800" b="0" i="0" u="none" strike="noStrike" dirty="0">
                <a:solidFill>
                  <a:srgbClr val="003399"/>
                </a:solidFill>
                <a:effectLst/>
                <a:latin typeface="Comic Sans MS" panose="030F0702030302020204" pitchFamily="66" charset="0"/>
              </a:rPr>
              <a:t> </a:t>
            </a:r>
          </a:p>
          <a:p>
            <a:pPr algn="l"/>
            <a:endParaRPr lang="ru-RU" sz="800" dirty="0">
              <a:solidFill>
                <a:srgbClr val="003399"/>
              </a:solidFill>
              <a:latin typeface="Comic Sans MS" panose="030F0702030302020204" pitchFamily="66" charset="0"/>
            </a:endParaRPr>
          </a:p>
        </p:txBody>
      </p:sp>
      <p:sp>
        <p:nvSpPr>
          <p:cNvPr id="6" name="TextBox 5">
            <a:extLst>
              <a:ext uri="{FF2B5EF4-FFF2-40B4-BE49-F238E27FC236}">
                <a16:creationId xmlns:a16="http://schemas.microsoft.com/office/drawing/2014/main" xmlns="" id="{F2D69382-5BBF-5F4F-89A3-E8F95394196C}"/>
              </a:ext>
            </a:extLst>
          </p:cNvPr>
          <p:cNvSpPr txBox="1"/>
          <p:nvPr/>
        </p:nvSpPr>
        <p:spPr>
          <a:xfrm>
            <a:off x="461818" y="277213"/>
            <a:ext cx="2401455" cy="415498"/>
          </a:xfrm>
          <a:prstGeom prst="rect">
            <a:avLst/>
          </a:prstGeom>
          <a:noFill/>
        </p:spPr>
        <p:txBody>
          <a:bodyPr wrap="square" rtlCol="0">
            <a:spAutoFit/>
          </a:bodyPr>
          <a:lstStyle/>
          <a:p>
            <a:pPr algn="l"/>
            <a:r>
              <a:rPr lang="ru-RU" sz="2100" b="1" dirty="0">
                <a:solidFill>
                  <a:srgbClr val="990099"/>
                </a:solidFill>
                <a:latin typeface="Times New Roman" panose="02020603050405020304" pitchFamily="18" charset="0"/>
                <a:cs typeface="Times New Roman" panose="02020603050405020304" pitchFamily="18" charset="0"/>
              </a:rPr>
              <a:t>ВВЕДЕНИЕ</a:t>
            </a:r>
            <a:r>
              <a:rPr lang="ru-RU" sz="1700" b="1" dirty="0">
                <a:solidFill>
                  <a:srgbClr val="990099"/>
                </a:solidFill>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05830579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FEB221F8-BE62-4C40-8F47-74F5F12B672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xmlns="" id="{9F621174-3263-D740-AF5B-09BD48DB242F}"/>
              </a:ext>
            </a:extLst>
          </p:cNvPr>
          <p:cNvSpPr txBox="1"/>
          <p:nvPr/>
        </p:nvSpPr>
        <p:spPr>
          <a:xfrm>
            <a:off x="446704" y="457664"/>
            <a:ext cx="8250592" cy="4247317"/>
          </a:xfrm>
          <a:prstGeom prst="rect">
            <a:avLst/>
          </a:prstGeom>
          <a:noFill/>
        </p:spPr>
        <p:txBody>
          <a:bodyPr wrap="square" rtlCol="0">
            <a:spAutoFit/>
          </a:bodyPr>
          <a:lstStyle/>
          <a:p>
            <a:r>
              <a:rPr lang="ru-RU" sz="1000" b="1" i="0" u="none" strike="noStrike" dirty="0">
                <a:solidFill>
                  <a:srgbClr val="002060"/>
                </a:solidFill>
                <a:effectLst/>
                <a:latin typeface="Times New Roman" panose="02020603050405020304" pitchFamily="18" charset="0"/>
                <a:cs typeface="Times New Roman" panose="02020603050405020304" pitchFamily="18" charset="0"/>
              </a:rPr>
              <a:t>3.«Прыгуны и пятнашки»</a:t>
            </a:r>
            <a:endParaRPr lang="ru-RU" sz="10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000" b="0" i="1" u="none" strike="noStrike" dirty="0" smtClean="0">
                <a:solidFill>
                  <a:srgbClr val="002060"/>
                </a:solidFill>
                <a:effectLst/>
                <a:latin typeface="Times New Roman" panose="02020603050405020304" pitchFamily="18" charset="0"/>
                <a:cs typeface="Times New Roman" panose="02020603050405020304" pitchFamily="18" charset="0"/>
              </a:rPr>
              <a:t>   Подготовка</a:t>
            </a:r>
            <a:r>
              <a:rPr lang="ru-RU" sz="1000" b="0" i="1" u="none" strike="noStrike" dirty="0">
                <a:solidFill>
                  <a:srgbClr val="002060"/>
                </a:solidFill>
                <a:effectLst/>
                <a:latin typeface="Times New Roman" panose="02020603050405020304" pitchFamily="18" charset="0"/>
                <a:cs typeface="Times New Roman" panose="02020603050405020304" pitchFamily="18" charset="0"/>
              </a:rPr>
              <a:t>.</a:t>
            </a:r>
            <a:r>
              <a:rPr lang="ru-RU" sz="1000" b="1" i="1" u="none" strike="noStrike" dirty="0">
                <a:solidFill>
                  <a:srgbClr val="002060"/>
                </a:solidFill>
                <a:effectLst/>
                <a:latin typeface="Times New Roman" panose="02020603050405020304" pitchFamily="18" charset="0"/>
                <a:cs typeface="Times New Roman" panose="02020603050405020304" pitchFamily="18" charset="0"/>
              </a:rPr>
              <a:t> </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Участники игры делятся на две равные команды, каждая из которых выстраивается вдоль боковых сторон зала лицом к середине. По жребию одна команда назначается прыгунами, вторая — пятнашками. На площадке делается разметка. В 1 м от лицевой границы площадки проводится стартовая линия (для бегунов), а впереди, через 3 м — вторая стартовая линия (для прыгунов). Перед этой линией (в 10 —12 м от нее) чертят полосу шириной 1,5 — 2 м.</a:t>
            </a:r>
          </a:p>
          <a:p>
            <a:r>
              <a:rPr lang="ru-RU" sz="1000" b="0" i="1" u="none" strike="noStrike" dirty="0" smtClean="0">
                <a:solidFill>
                  <a:srgbClr val="002060"/>
                </a:solidFill>
                <a:effectLst/>
                <a:latin typeface="Times New Roman" panose="02020603050405020304" pitchFamily="18" charset="0"/>
                <a:cs typeface="Times New Roman" panose="02020603050405020304" pitchFamily="18" charset="0"/>
              </a:rPr>
              <a:t>   Содержание </a:t>
            </a:r>
            <a:r>
              <a:rPr lang="ru-RU" sz="1000" b="0" i="1" u="none" strike="noStrike" dirty="0">
                <a:solidFill>
                  <a:srgbClr val="002060"/>
                </a:solidFill>
                <a:effectLst/>
                <a:latin typeface="Times New Roman" panose="02020603050405020304" pitchFamily="18" charset="0"/>
                <a:cs typeface="Times New Roman" panose="02020603050405020304" pitchFamily="18" charset="0"/>
              </a:rPr>
              <a:t>игры.</a:t>
            </a:r>
            <a:r>
              <a:rPr lang="ru-RU" sz="1000" b="1" i="1" u="none" strike="noStrike" dirty="0">
                <a:solidFill>
                  <a:srgbClr val="002060"/>
                </a:solidFill>
                <a:effectLst/>
                <a:latin typeface="Times New Roman" panose="02020603050405020304" pitchFamily="18" charset="0"/>
                <a:cs typeface="Times New Roman" panose="02020603050405020304" pitchFamily="18" charset="0"/>
              </a:rPr>
              <a:t> </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По команде учителя «На старт!» четыре игрока из команды прыгунов занимают места за второй линией. За ними тут же за ближайшую к стене линию встают в затылок четверо из команды пятнашек. По команде «Внимание!» прыгуны и пятнашки принимают положение высокого старта, а по команде «Марш!» все выбегают вперед. Задача прыгунов — быстрее достичь полосы и перепрыгнуть через нее. Задача пятнашек — успеть осалить прыгунов, прежде чем они сделают прыжок (пятнашки не прыгают). Если прыгуна не успеют осалить до прыжка, его команда получает очко. </a:t>
            </a:r>
            <a:r>
              <a:rPr lang="ru-RU" sz="1000" b="0" i="0" u="none" strike="noStrike" dirty="0" err="1">
                <a:solidFill>
                  <a:srgbClr val="002060"/>
                </a:solidFill>
                <a:effectLst/>
                <a:latin typeface="Times New Roman" panose="02020603050405020304" pitchFamily="18" charset="0"/>
                <a:cs typeface="Times New Roman" panose="02020603050405020304" pitchFamily="18" charset="0"/>
              </a:rPr>
              <a:t>Пятнашка</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 который коснется прыгуна рукой до начала прыжка, также получает одно очко. После первых четверок в борьбу вступают вторые четверки прыгунов и пятнашек, пока все не примут участие в игре. После этого команды меняются ролями и местами на линиях старта.</a:t>
            </a:r>
          </a:p>
          <a:p>
            <a:r>
              <a:rPr lang="ru-RU" sz="1000" b="0" i="0" u="none" strike="noStrike" dirty="0">
                <a:solidFill>
                  <a:srgbClr val="002060"/>
                </a:solidFill>
                <a:effectLst/>
                <a:latin typeface="Times New Roman" panose="02020603050405020304" pitchFamily="18" charset="0"/>
                <a:cs typeface="Times New Roman" panose="02020603050405020304" pitchFamily="18" charset="0"/>
              </a:rPr>
              <a:t>В итоге побеждает команда, набравшая больше победных очков.</a:t>
            </a:r>
          </a:p>
          <a:p>
            <a:r>
              <a:rPr lang="ru-RU" sz="1000" b="0" i="1" u="none" strike="noStrike" dirty="0" smtClean="0">
                <a:solidFill>
                  <a:srgbClr val="002060"/>
                </a:solidFill>
                <a:effectLst/>
                <a:latin typeface="Times New Roman" panose="02020603050405020304" pitchFamily="18" charset="0"/>
                <a:cs typeface="Times New Roman" panose="02020603050405020304" pitchFamily="18" charset="0"/>
              </a:rPr>
              <a:t>   Правила </a:t>
            </a:r>
            <a:r>
              <a:rPr lang="ru-RU" sz="1000" b="0" i="1" u="none" strike="noStrike" dirty="0">
                <a:solidFill>
                  <a:srgbClr val="002060"/>
                </a:solidFill>
                <a:effectLst/>
                <a:latin typeface="Times New Roman" panose="02020603050405020304" pitchFamily="18" charset="0"/>
                <a:cs typeface="Times New Roman" panose="02020603050405020304" pitchFamily="18" charset="0"/>
              </a:rPr>
              <a:t>игры:</a:t>
            </a:r>
            <a:r>
              <a:rPr lang="ru-RU" sz="1000" b="1" i="1" u="none" strike="noStrike" dirty="0">
                <a:solidFill>
                  <a:srgbClr val="002060"/>
                </a:solidFill>
                <a:effectLst/>
                <a:latin typeface="Times New Roman" panose="02020603050405020304" pitchFamily="18" charset="0"/>
                <a:cs typeface="Times New Roman" panose="02020603050405020304" pitchFamily="18" charset="0"/>
              </a:rPr>
              <a:t> </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1. </a:t>
            </a:r>
            <a:r>
              <a:rPr lang="ru-RU" sz="1000" b="0" i="0" u="none" strike="noStrike" dirty="0" err="1">
                <a:solidFill>
                  <a:srgbClr val="002060"/>
                </a:solidFill>
                <a:effectLst/>
                <a:latin typeface="Times New Roman" panose="02020603050405020304" pitchFamily="18" charset="0"/>
                <a:cs typeface="Times New Roman" panose="02020603050405020304" pitchFamily="18" charset="0"/>
              </a:rPr>
              <a:t>Пятнашке</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 разрешается салить любого игрока или нескольких игроков. 2. Касание засчитывается только до момента отталкивания. 3. Прыгун, заступивший за пределы полосы или не перепрыгнувший ее, считается </a:t>
            </a:r>
            <a:r>
              <a:rPr lang="ru-RU" sz="1000" b="0" i="0" u="none" strike="noStrike" dirty="0" err="1">
                <a:solidFill>
                  <a:srgbClr val="002060"/>
                </a:solidFill>
                <a:effectLst/>
                <a:latin typeface="Times New Roman" panose="02020603050405020304" pitchFamily="18" charset="0"/>
                <a:cs typeface="Times New Roman" panose="02020603050405020304" pitchFamily="18" charset="0"/>
              </a:rPr>
              <a:t>осаленным</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a:t>
            </a:r>
          </a:p>
          <a:p>
            <a:endParaRPr lang="ru-RU" sz="1000" b="1" dirty="0">
              <a:solidFill>
                <a:srgbClr val="990099"/>
              </a:solidFill>
              <a:latin typeface="Comic Sans MS" panose="030F0702030302020204" pitchFamily="66" charset="0"/>
            </a:endParaRPr>
          </a:p>
          <a:p>
            <a:r>
              <a:rPr lang="ru-RU" sz="1000" b="1" i="0" u="none" strike="noStrike" dirty="0">
                <a:solidFill>
                  <a:srgbClr val="002060"/>
                </a:solidFill>
                <a:effectLst/>
                <a:latin typeface="Times New Roman" panose="02020603050405020304" pitchFamily="18" charset="0"/>
                <a:cs typeface="Times New Roman" panose="02020603050405020304" pitchFamily="18" charset="0"/>
              </a:rPr>
              <a:t>4.«Эстафета с лазаньем и перелезанием»</a:t>
            </a:r>
            <a:endParaRPr lang="ru-RU" sz="10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000" b="0" i="1" u="none" strike="noStrike" dirty="0" smtClean="0">
                <a:solidFill>
                  <a:srgbClr val="002060"/>
                </a:solidFill>
                <a:effectLst/>
                <a:latin typeface="Times New Roman" panose="02020603050405020304" pitchFamily="18" charset="0"/>
                <a:cs typeface="Times New Roman" panose="02020603050405020304" pitchFamily="18" charset="0"/>
              </a:rPr>
              <a:t>   Подготовка</a:t>
            </a:r>
            <a:r>
              <a:rPr lang="ru-RU" sz="1000" b="0" i="1" u="none" strike="noStrike" dirty="0">
                <a:solidFill>
                  <a:srgbClr val="002060"/>
                </a:solidFill>
                <a:effectLst/>
                <a:latin typeface="Times New Roman" panose="02020603050405020304" pitchFamily="18" charset="0"/>
                <a:cs typeface="Times New Roman" panose="02020603050405020304" pitchFamily="18" charset="0"/>
              </a:rPr>
              <a:t>.</a:t>
            </a:r>
            <a:r>
              <a:rPr lang="ru-RU" sz="1000" b="1" i="1" u="none" strike="noStrike" dirty="0">
                <a:solidFill>
                  <a:srgbClr val="002060"/>
                </a:solidFill>
                <a:effectLst/>
                <a:latin typeface="Times New Roman" panose="02020603050405020304" pitchFamily="18" charset="0"/>
                <a:cs typeface="Times New Roman" panose="02020603050405020304" pitchFamily="18" charset="0"/>
              </a:rPr>
              <a:t> </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Две команды играющих выстраиваются шеренгами напротив гимнастической стенки в 7 — 8 м от нее. Перед командами на расстоянии 2 —3 м параллельно устанавливается гимнастическое бревно высотой 90—100 см. Под бревном, в месте </a:t>
            </a:r>
            <a:r>
              <a:rPr lang="ru-RU" sz="1000" b="0" i="0" u="none" strike="noStrike" dirty="0" err="1">
                <a:solidFill>
                  <a:srgbClr val="002060"/>
                </a:solidFill>
                <a:effectLst/>
                <a:latin typeface="Times New Roman" panose="02020603050405020304" pitchFamily="18" charset="0"/>
                <a:cs typeface="Times New Roman" panose="02020603050405020304" pitchFamily="18" charset="0"/>
              </a:rPr>
              <a:t>перелезания</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 и у гимнастической стенки, в месте приземления, укладываются маты.</a:t>
            </a:r>
          </a:p>
          <a:p>
            <a:r>
              <a:rPr lang="ru-RU" sz="1000" b="0" i="1" u="none" strike="noStrike" dirty="0" smtClean="0">
                <a:solidFill>
                  <a:srgbClr val="002060"/>
                </a:solidFill>
                <a:effectLst/>
                <a:latin typeface="Times New Roman" panose="02020603050405020304" pitchFamily="18" charset="0"/>
                <a:cs typeface="Times New Roman" panose="02020603050405020304" pitchFamily="18" charset="0"/>
              </a:rPr>
              <a:t>   Содержание </a:t>
            </a:r>
            <a:r>
              <a:rPr lang="ru-RU" sz="1000" b="0" i="1" u="none" strike="noStrike" dirty="0">
                <a:solidFill>
                  <a:srgbClr val="002060"/>
                </a:solidFill>
                <a:effectLst/>
                <a:latin typeface="Times New Roman" panose="02020603050405020304" pitchFamily="18" charset="0"/>
                <a:cs typeface="Times New Roman" panose="02020603050405020304" pitchFamily="18" charset="0"/>
              </a:rPr>
              <a:t>игры.</a:t>
            </a:r>
            <a:r>
              <a:rPr lang="ru-RU" sz="1000" b="1" i="1" u="none" strike="noStrike" dirty="0">
                <a:solidFill>
                  <a:srgbClr val="002060"/>
                </a:solidFill>
                <a:effectLst/>
                <a:latin typeface="Times New Roman" panose="02020603050405020304" pitchFamily="18" charset="0"/>
                <a:cs typeface="Times New Roman" panose="02020603050405020304" pitchFamily="18" charset="0"/>
              </a:rPr>
              <a:t> </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По сигналу учителя первые игроки из каждой команды приближаются к бревну, перелезают через него, подбегают к гимнастической стенке, влезают на нее, касаются рукой флажка, подвешенного к стенке на высоте 2—2,3 м, спускаются вниз и, возвращаясь, снова перелезают через бревно. После этого в игру вступают новые игроки, а возвратившиеся встают последними в своей шеренге и т.д.</a:t>
            </a:r>
          </a:p>
          <a:p>
            <a:r>
              <a:rPr lang="ru-RU" sz="1000" b="0" i="0" u="none" strike="noStrike" dirty="0" smtClean="0">
                <a:solidFill>
                  <a:srgbClr val="002060"/>
                </a:solidFill>
                <a:effectLst/>
                <a:latin typeface="Times New Roman" panose="02020603050405020304" pitchFamily="18" charset="0"/>
                <a:cs typeface="Times New Roman" panose="02020603050405020304" pitchFamily="18" charset="0"/>
              </a:rPr>
              <a:t>Выигрывает </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команда, раньше закончившая эстафету и допустившая меньше нарушений правил. </a:t>
            </a:r>
          </a:p>
          <a:p>
            <a:r>
              <a:rPr lang="ru-RU" sz="1000" b="0" i="1" u="none" strike="noStrike" dirty="0" smtClean="0">
                <a:solidFill>
                  <a:srgbClr val="002060"/>
                </a:solidFill>
                <a:effectLst/>
                <a:latin typeface="Times New Roman" panose="02020603050405020304" pitchFamily="18" charset="0"/>
                <a:cs typeface="Times New Roman" panose="02020603050405020304" pitchFamily="18" charset="0"/>
              </a:rPr>
              <a:t>   Правила </a:t>
            </a:r>
            <a:r>
              <a:rPr lang="ru-RU" sz="1000" b="0" i="1" u="none" strike="noStrike" dirty="0">
                <a:solidFill>
                  <a:srgbClr val="002060"/>
                </a:solidFill>
                <a:effectLst/>
                <a:latin typeface="Times New Roman" panose="02020603050405020304" pitchFamily="18" charset="0"/>
                <a:cs typeface="Times New Roman" panose="02020603050405020304" pitchFamily="18" charset="0"/>
              </a:rPr>
              <a:t>игры:</a:t>
            </a:r>
            <a:r>
              <a:rPr lang="ru-RU" sz="1000" b="1" i="1" u="none" strike="noStrike" dirty="0">
                <a:solidFill>
                  <a:srgbClr val="002060"/>
                </a:solidFill>
                <a:effectLst/>
                <a:latin typeface="Times New Roman" panose="02020603050405020304" pitchFamily="18" charset="0"/>
                <a:cs typeface="Times New Roman" panose="02020603050405020304" pitchFamily="18" charset="0"/>
              </a:rPr>
              <a:t> </a:t>
            </a:r>
            <a:r>
              <a:rPr lang="en-GB" sz="1000" b="0" i="0" u="none" strike="noStrike" dirty="0">
                <a:solidFill>
                  <a:srgbClr val="002060"/>
                </a:solidFill>
                <a:effectLst/>
                <a:latin typeface="Times New Roman" panose="02020603050405020304" pitchFamily="18" charset="0"/>
                <a:cs typeface="Times New Roman" panose="02020603050405020304" pitchFamily="18" charset="0"/>
              </a:rPr>
              <a:t>I. </a:t>
            </a:r>
            <a:r>
              <a:rPr lang="ru-RU" sz="1000" b="0" i="0" u="none" strike="noStrike" dirty="0">
                <a:solidFill>
                  <a:srgbClr val="002060"/>
                </a:solidFill>
                <a:effectLst/>
                <a:latin typeface="Times New Roman" panose="02020603050405020304" pitchFamily="18" charset="0"/>
                <a:cs typeface="Times New Roman" panose="02020603050405020304" pitchFamily="18" charset="0"/>
              </a:rPr>
              <a:t>Игрок обязан коснуться флажка. 2. Запрещается преждевременно выбегать вперед.</a:t>
            </a:r>
          </a:p>
          <a:p>
            <a:pPr algn="l"/>
            <a:endParaRPr lang="ru-RU" sz="1000" dirty="0">
              <a:solidFill>
                <a:srgbClr val="002060"/>
              </a:solidFill>
              <a:latin typeface="Comic Sans MS" panose="030F0702030302020204" pitchFamily="66" charset="0"/>
            </a:endParaRPr>
          </a:p>
        </p:txBody>
      </p:sp>
      <p:pic>
        <p:nvPicPr>
          <p:cNvPr id="6" name="Рисунок 6">
            <a:extLst>
              <a:ext uri="{FF2B5EF4-FFF2-40B4-BE49-F238E27FC236}">
                <a16:creationId xmlns:a16="http://schemas.microsoft.com/office/drawing/2014/main" xmlns="" id="{F0083A90-79EB-324F-97F0-9DBBE8D879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8758" y="4419600"/>
            <a:ext cx="4866483" cy="1965346"/>
          </a:xfrm>
          <a:prstGeom prst="rect">
            <a:avLst/>
          </a:prstGeom>
        </p:spPr>
      </p:pic>
    </p:spTree>
    <p:extLst>
      <p:ext uri="{BB962C8B-B14F-4D97-AF65-F5344CB8AC3E}">
        <p14:creationId xmlns:p14="http://schemas.microsoft.com/office/powerpoint/2010/main" val="16387333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7188D3D7-0FD9-CB4D-AB08-F10B786A0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Box 2">
            <a:extLst>
              <a:ext uri="{FF2B5EF4-FFF2-40B4-BE49-F238E27FC236}">
                <a16:creationId xmlns:a16="http://schemas.microsoft.com/office/drawing/2014/main" xmlns="" id="{662D9832-360A-F242-94B3-7A0CCBB16549}"/>
              </a:ext>
            </a:extLst>
          </p:cNvPr>
          <p:cNvSpPr txBox="1"/>
          <p:nvPr/>
        </p:nvSpPr>
        <p:spPr>
          <a:xfrm>
            <a:off x="577273" y="534427"/>
            <a:ext cx="7989454" cy="3300904"/>
          </a:xfrm>
          <a:prstGeom prst="rect">
            <a:avLst/>
          </a:prstGeom>
          <a:noFill/>
        </p:spPr>
        <p:txBody>
          <a:bodyPr wrap="square" rtlCol="0">
            <a:spAutoFit/>
          </a:bodyPr>
          <a:lstStyle/>
          <a:p>
            <a:r>
              <a:rPr lang="ru-RU" sz="1100" b="1" i="0" u="none" strike="noStrike" dirty="0">
                <a:solidFill>
                  <a:srgbClr val="002060"/>
                </a:solidFill>
                <a:effectLst/>
                <a:latin typeface="Times New Roman" panose="02020603050405020304" pitchFamily="18" charset="0"/>
                <a:cs typeface="Times New Roman" panose="02020603050405020304" pitchFamily="18" charset="0"/>
              </a:rPr>
              <a:t>5.«Эстафета с элементами равновесия»</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100" b="0" i="1" u="none" strike="noStrike" dirty="0" smtClean="0">
                <a:solidFill>
                  <a:srgbClr val="002060"/>
                </a:solidFill>
                <a:effectLst/>
                <a:latin typeface="Times New Roman" panose="02020603050405020304" pitchFamily="18" charset="0"/>
                <a:cs typeface="Times New Roman" panose="02020603050405020304" pitchFamily="18" charset="0"/>
              </a:rPr>
              <a:t>   Подготовка</a:t>
            </a:r>
            <a:r>
              <a:rPr lang="ru-RU" sz="1100" b="0" i="1" u="none" strike="noStrike" dirty="0">
                <a:solidFill>
                  <a:srgbClr val="002060"/>
                </a:solidFill>
                <a:effectLst/>
                <a:latin typeface="Times New Roman" panose="02020603050405020304" pitchFamily="18" charset="0"/>
                <a:cs typeface="Times New Roman" panose="02020603050405020304" pitchFamily="18" charset="0"/>
              </a:rPr>
              <a:t>. </a:t>
            </a:r>
            <a:r>
              <a:rPr lang="ru-RU" sz="1100" b="0" i="0" u="none" strike="noStrike" dirty="0">
                <a:solidFill>
                  <a:srgbClr val="002060"/>
                </a:solidFill>
                <a:effectLst/>
                <a:latin typeface="Times New Roman" panose="02020603050405020304" pitchFamily="18" charset="0"/>
                <a:cs typeface="Times New Roman" panose="02020603050405020304" pitchFamily="18" charset="0"/>
              </a:rPr>
              <a:t>3 — 4 команды по 8— 10 человек строятся в колонны по одному. Впереди каждой ставится по одной гимнастической скамейке (рейкой вверх).</a:t>
            </a:r>
          </a:p>
          <a:p>
            <a:r>
              <a:rPr lang="ru-RU" sz="1100" b="0" i="1" u="none" strike="noStrike" dirty="0" smtClean="0">
                <a:solidFill>
                  <a:srgbClr val="002060"/>
                </a:solidFill>
                <a:effectLst/>
                <a:latin typeface="Times New Roman" panose="02020603050405020304" pitchFamily="18" charset="0"/>
                <a:cs typeface="Times New Roman" panose="02020603050405020304" pitchFamily="18" charset="0"/>
              </a:rPr>
              <a:t>   Содержание </a:t>
            </a:r>
            <a:r>
              <a:rPr lang="ru-RU" sz="1100" b="0" i="1" u="none" strike="noStrike" dirty="0">
                <a:solidFill>
                  <a:srgbClr val="002060"/>
                </a:solidFill>
                <a:effectLst/>
                <a:latin typeface="Times New Roman" panose="02020603050405020304" pitchFamily="18" charset="0"/>
                <a:cs typeface="Times New Roman" panose="02020603050405020304" pitchFamily="18" charset="0"/>
              </a:rPr>
              <a:t>игры. </a:t>
            </a:r>
            <a:r>
              <a:rPr lang="ru-RU" sz="1100" b="0" i="0" u="none" strike="noStrike" dirty="0">
                <a:solidFill>
                  <a:srgbClr val="002060"/>
                </a:solidFill>
                <a:effectLst/>
                <a:latin typeface="Times New Roman" panose="02020603050405020304" pitchFamily="18" charset="0"/>
                <a:cs typeface="Times New Roman" panose="02020603050405020304" pitchFamily="18" charset="0"/>
              </a:rPr>
              <a:t>По сигналу головные игроки пробегают по рейке, добегают до стены и, коснувшись ее рукой, возвращаются обратно. Второй игрок выбегает вперед тогда, когда вернувшийся коснется его рукой. Выполнивший задание встает в конец колонны.</a:t>
            </a:r>
          </a:p>
          <a:p>
            <a:r>
              <a:rPr lang="ru-RU" sz="1100" b="0" i="0" u="none" strike="noStrike" dirty="0">
                <a:solidFill>
                  <a:srgbClr val="002060"/>
                </a:solidFill>
                <a:effectLst/>
                <a:latin typeface="Times New Roman" panose="02020603050405020304" pitchFamily="18" charset="0"/>
                <a:cs typeface="Times New Roman" panose="02020603050405020304" pitchFamily="18" charset="0"/>
              </a:rPr>
              <a:t>Выигрывает команда, игроки которой быстрее закончат эстафету.</a:t>
            </a:r>
          </a:p>
          <a:p>
            <a:r>
              <a:rPr lang="ru-RU" sz="1100" b="0" i="1" u="none" strike="noStrike" dirty="0" smtClean="0">
                <a:solidFill>
                  <a:srgbClr val="002060"/>
                </a:solidFill>
                <a:effectLst/>
                <a:latin typeface="Times New Roman" panose="02020603050405020304" pitchFamily="18" charset="0"/>
                <a:cs typeface="Times New Roman" panose="02020603050405020304" pitchFamily="18" charset="0"/>
              </a:rPr>
              <a:t>   Правила </a:t>
            </a:r>
            <a:r>
              <a:rPr lang="ru-RU" sz="1100" b="0" i="1" u="none" strike="noStrike" dirty="0">
                <a:solidFill>
                  <a:srgbClr val="002060"/>
                </a:solidFill>
                <a:effectLst/>
                <a:latin typeface="Times New Roman" panose="02020603050405020304" pitchFamily="18" charset="0"/>
                <a:cs typeface="Times New Roman" panose="02020603050405020304" pitchFamily="18" charset="0"/>
              </a:rPr>
              <a:t>игры:</a:t>
            </a:r>
            <a:r>
              <a:rPr lang="ru-RU" sz="1100" b="1" i="1" u="none" strike="noStrike" dirty="0">
                <a:solidFill>
                  <a:srgbClr val="002060"/>
                </a:solidFill>
                <a:effectLst/>
                <a:latin typeface="Times New Roman" panose="02020603050405020304" pitchFamily="18" charset="0"/>
                <a:cs typeface="Times New Roman" panose="02020603050405020304" pitchFamily="18" charset="0"/>
              </a:rPr>
              <a:t> </a:t>
            </a:r>
            <a:r>
              <a:rPr lang="ru-RU" sz="1100" b="0" i="0" u="none" strike="noStrike" dirty="0">
                <a:solidFill>
                  <a:srgbClr val="002060"/>
                </a:solidFill>
                <a:effectLst/>
                <a:latin typeface="Times New Roman" panose="02020603050405020304" pitchFamily="18" charset="0"/>
                <a:cs typeface="Times New Roman" panose="02020603050405020304" pitchFamily="18" charset="0"/>
              </a:rPr>
              <a:t>1. Бег начинается по сигналу. 2. Игроки обязаны пробегать по рейке скамейки. 3. За каждое нарушение даются штрафные очки.</a:t>
            </a:r>
          </a:p>
          <a:p>
            <a:r>
              <a:rPr lang="ru-RU" sz="1100" b="1" i="0" u="none" strike="noStrike" dirty="0">
                <a:solidFill>
                  <a:srgbClr val="002060"/>
                </a:solidFill>
                <a:effectLst/>
                <a:latin typeface="Times New Roman" panose="02020603050405020304" pitchFamily="18" charset="0"/>
                <a:cs typeface="Times New Roman" panose="02020603050405020304" pitchFamily="18" charset="0"/>
              </a:rPr>
              <a:t>6.«Эстафета на полосе препятствий»</a:t>
            </a:r>
            <a:endParaRPr lang="ru-RU" sz="11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100" b="0" i="1" u="none" strike="noStrike" dirty="0" smtClean="0">
                <a:solidFill>
                  <a:srgbClr val="002060"/>
                </a:solidFill>
                <a:effectLst/>
                <a:latin typeface="Times New Roman" panose="02020603050405020304" pitchFamily="18" charset="0"/>
                <a:cs typeface="Times New Roman" panose="02020603050405020304" pitchFamily="18" charset="0"/>
              </a:rPr>
              <a:t>   Подготовка</a:t>
            </a:r>
            <a:r>
              <a:rPr lang="ru-RU" sz="1100" b="0" i="1" u="none" strike="noStrike" dirty="0">
                <a:solidFill>
                  <a:srgbClr val="002060"/>
                </a:solidFill>
                <a:effectLst/>
                <a:latin typeface="Times New Roman" panose="02020603050405020304" pitchFamily="18" charset="0"/>
                <a:cs typeface="Times New Roman" panose="02020603050405020304" pitchFamily="18" charset="0"/>
              </a:rPr>
              <a:t>. </a:t>
            </a:r>
            <a:r>
              <a:rPr lang="ru-RU" sz="1100" b="0" i="0" u="none" strike="noStrike" dirty="0">
                <a:solidFill>
                  <a:srgbClr val="002060"/>
                </a:solidFill>
                <a:effectLst/>
                <a:latin typeface="Times New Roman" panose="02020603050405020304" pitchFamily="18" charset="0"/>
                <a:cs typeface="Times New Roman" panose="02020603050405020304" pitchFamily="18" charset="0"/>
              </a:rPr>
              <a:t>Для эстафеты устанавливают два ряда препятствий (скамейки, барьеры, конь, козел, обозначенный окоп). Две команды становятся в колонны по одному за общей чертой.</a:t>
            </a:r>
          </a:p>
          <a:p>
            <a:r>
              <a:rPr lang="ru-RU" sz="1100" b="0" i="1" u="none" strike="noStrike" dirty="0" smtClean="0">
                <a:solidFill>
                  <a:srgbClr val="002060"/>
                </a:solidFill>
                <a:effectLst/>
                <a:latin typeface="Times New Roman" panose="02020603050405020304" pitchFamily="18" charset="0"/>
                <a:cs typeface="Times New Roman" panose="02020603050405020304" pitchFamily="18" charset="0"/>
              </a:rPr>
              <a:t>   Содержание </a:t>
            </a:r>
            <a:r>
              <a:rPr lang="ru-RU" sz="1100" b="0" i="1" u="none" strike="noStrike" dirty="0">
                <a:solidFill>
                  <a:srgbClr val="002060"/>
                </a:solidFill>
                <a:effectLst/>
                <a:latin typeface="Times New Roman" panose="02020603050405020304" pitchFamily="18" charset="0"/>
                <a:cs typeface="Times New Roman" panose="02020603050405020304" pitchFamily="18" charset="0"/>
              </a:rPr>
              <a:t>игры. </a:t>
            </a:r>
            <a:r>
              <a:rPr lang="ru-RU" sz="1100" b="0" i="0" u="none" strike="noStrike" dirty="0">
                <a:solidFill>
                  <a:srgbClr val="002060"/>
                </a:solidFill>
                <a:effectLst/>
                <a:latin typeface="Times New Roman" panose="02020603050405020304" pitchFamily="18" charset="0"/>
                <a:cs typeface="Times New Roman" panose="02020603050405020304" pitchFamily="18" charset="0"/>
              </a:rPr>
              <a:t>По сигналу головные игроки обеих команд выбегают вперед, преодолевают препятствия и возвращаются обратно, минуя эти препятствия. Прибежавший, дотронувшись до руки очередного игрока, встает в конец колонны. Игра заканчивается, когда все члены команды выполнят задание, головной игрок поднимает руку вверх.</a:t>
            </a:r>
          </a:p>
          <a:p>
            <a:r>
              <a:rPr lang="ru-RU" sz="1100" b="0" i="0" u="none" strike="noStrike" dirty="0">
                <a:solidFill>
                  <a:srgbClr val="002060"/>
                </a:solidFill>
                <a:effectLst/>
                <a:latin typeface="Times New Roman" panose="02020603050405020304" pitchFamily="18" charset="0"/>
                <a:cs typeface="Times New Roman" panose="02020603050405020304" pitchFamily="18" charset="0"/>
              </a:rPr>
              <a:t>Выигрывает команда, игроки которой быстрее заканчивают эстафету.</a:t>
            </a:r>
          </a:p>
          <a:p>
            <a:r>
              <a:rPr lang="ru-RU" sz="1100" b="0" i="1" u="none" strike="noStrike" dirty="0" smtClean="0">
                <a:solidFill>
                  <a:srgbClr val="002060"/>
                </a:solidFill>
                <a:effectLst/>
                <a:latin typeface="Times New Roman" panose="02020603050405020304" pitchFamily="18" charset="0"/>
                <a:cs typeface="Times New Roman" panose="02020603050405020304" pitchFamily="18" charset="0"/>
              </a:rPr>
              <a:t>   Правила </a:t>
            </a:r>
            <a:r>
              <a:rPr lang="ru-RU" sz="1100" b="0" i="1" u="none" strike="noStrike" dirty="0">
                <a:solidFill>
                  <a:srgbClr val="002060"/>
                </a:solidFill>
                <a:effectLst/>
                <a:latin typeface="Times New Roman" panose="02020603050405020304" pitchFamily="18" charset="0"/>
                <a:cs typeface="Times New Roman" panose="02020603050405020304" pitchFamily="18" charset="0"/>
              </a:rPr>
              <a:t>игры:</a:t>
            </a:r>
            <a:r>
              <a:rPr lang="ru-RU" sz="1100" b="1" i="1" u="none" strike="noStrike" dirty="0">
                <a:solidFill>
                  <a:srgbClr val="002060"/>
                </a:solidFill>
                <a:effectLst/>
                <a:latin typeface="Times New Roman" panose="02020603050405020304" pitchFamily="18" charset="0"/>
                <a:cs typeface="Times New Roman" panose="02020603050405020304" pitchFamily="18" charset="0"/>
              </a:rPr>
              <a:t> </a:t>
            </a:r>
            <a:r>
              <a:rPr lang="ru-RU" sz="1100" b="0" i="0" u="none" strike="noStrike" dirty="0">
                <a:solidFill>
                  <a:srgbClr val="002060"/>
                </a:solidFill>
                <a:effectLst/>
                <a:latin typeface="Times New Roman" panose="02020603050405020304" pitchFamily="18" charset="0"/>
                <a:cs typeface="Times New Roman" panose="02020603050405020304" pitchFamily="18" charset="0"/>
              </a:rPr>
              <a:t>1. Бег начинается по сигналу руководителя. 2. Преодоление всех препятствий обязательно. 3. За каждое нарушение насчитываются штрафные очки.</a:t>
            </a:r>
          </a:p>
          <a:p>
            <a:pPr algn="l"/>
            <a:endParaRPr lang="ru-RU" sz="1050" dirty="0">
              <a:solidFill>
                <a:srgbClr val="003399"/>
              </a:solidFill>
              <a:latin typeface="Times New Roman" panose="02020603050405020304" pitchFamily="18" charset="0"/>
              <a:cs typeface="Times New Roman" panose="02020603050405020304" pitchFamily="18" charset="0"/>
            </a:endParaRPr>
          </a:p>
        </p:txBody>
      </p:sp>
      <p:pic>
        <p:nvPicPr>
          <p:cNvPr id="8" name="Рисунок 8">
            <a:extLst>
              <a:ext uri="{FF2B5EF4-FFF2-40B4-BE49-F238E27FC236}">
                <a16:creationId xmlns:a16="http://schemas.microsoft.com/office/drawing/2014/main" xmlns="" id="{DD576F9B-8BA1-EB41-B06A-C4908E0DE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5590" y="3875774"/>
            <a:ext cx="4832820" cy="2197428"/>
          </a:xfrm>
          <a:prstGeom prst="rect">
            <a:avLst/>
          </a:prstGeom>
        </p:spPr>
      </p:pic>
    </p:spTree>
    <p:extLst>
      <p:ext uri="{BB962C8B-B14F-4D97-AF65-F5344CB8AC3E}">
        <p14:creationId xmlns:p14="http://schemas.microsoft.com/office/powerpoint/2010/main" val="287485580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6C8D03E3-55B5-B34C-8AE3-9B305E38FC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19348"/>
          </a:xfrm>
          <a:prstGeom prst="rect">
            <a:avLst/>
          </a:prstGeom>
        </p:spPr>
      </p:pic>
      <p:sp>
        <p:nvSpPr>
          <p:cNvPr id="3" name="TextBox 2">
            <a:extLst>
              <a:ext uri="{FF2B5EF4-FFF2-40B4-BE49-F238E27FC236}">
                <a16:creationId xmlns:a16="http://schemas.microsoft.com/office/drawing/2014/main" xmlns="" id="{EC6C9DD1-C8A7-1C48-B242-10C2FA143021}"/>
              </a:ext>
            </a:extLst>
          </p:cNvPr>
          <p:cNvSpPr txBox="1"/>
          <p:nvPr/>
        </p:nvSpPr>
        <p:spPr>
          <a:xfrm>
            <a:off x="577273" y="484437"/>
            <a:ext cx="7989453" cy="3754874"/>
          </a:xfrm>
          <a:prstGeom prst="rect">
            <a:avLst/>
          </a:prstGeom>
          <a:noFill/>
        </p:spPr>
        <p:txBody>
          <a:bodyPr wrap="square" rtlCol="0">
            <a:spAutoFit/>
          </a:bodyPr>
          <a:lstStyle/>
          <a:p>
            <a:r>
              <a:rPr lang="ru-RU" sz="1400" b="1" i="0" u="none" strike="noStrike" dirty="0">
                <a:solidFill>
                  <a:srgbClr val="002060"/>
                </a:solidFill>
                <a:effectLst/>
                <a:latin typeface="Times New Roman" panose="02020603050405020304" pitchFamily="18" charset="0"/>
                <a:cs typeface="Times New Roman" panose="02020603050405020304" pitchFamily="18" charset="0"/>
              </a:rPr>
              <a:t>7.  «Эстафета бег с тремя мячами»</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400" b="0" i="1" u="none" strike="noStrike" dirty="0" smtClean="0">
                <a:solidFill>
                  <a:srgbClr val="002060"/>
                </a:solidFill>
                <a:effectLst/>
                <a:latin typeface="Times New Roman" panose="02020603050405020304" pitchFamily="18" charset="0"/>
                <a:cs typeface="Times New Roman" panose="02020603050405020304" pitchFamily="18" charset="0"/>
              </a:rPr>
              <a:t>   Подготовка</a:t>
            </a:r>
            <a:r>
              <a:rPr lang="ru-RU" sz="1400" b="0" i="1" u="none" strike="noStrike" dirty="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На линии старта лежат</a:t>
            </a:r>
            <a:r>
              <a:rPr lang="ru-RU" sz="1400" b="0" i="1" u="none" strike="noStrike" dirty="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футбольный, волейбольный и  баскетбольный (вместо больших мячей можно взять 6 теннисных).</a:t>
            </a:r>
          </a:p>
          <a:p>
            <a:r>
              <a:rPr lang="ru-RU" sz="1400" b="0" i="1" u="none" strike="noStrike" dirty="0" smtClean="0">
                <a:solidFill>
                  <a:srgbClr val="002060"/>
                </a:solidFill>
                <a:effectLst/>
                <a:latin typeface="Times New Roman" panose="02020603050405020304" pitchFamily="18" charset="0"/>
                <a:cs typeface="Times New Roman" panose="02020603050405020304" pitchFamily="18" charset="0"/>
              </a:rPr>
              <a:t>   Содержание </a:t>
            </a:r>
            <a:r>
              <a:rPr lang="ru-RU" sz="1400" b="0" i="1" u="none" strike="noStrike" dirty="0">
                <a:solidFill>
                  <a:srgbClr val="002060"/>
                </a:solidFill>
                <a:effectLst/>
                <a:latin typeface="Times New Roman" panose="02020603050405020304" pitchFamily="18" charset="0"/>
                <a:cs typeface="Times New Roman" panose="02020603050405020304" pitchFamily="18" charset="0"/>
              </a:rPr>
              <a:t>игры.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На линии старта первый берет удобным образом 3 мяча. По сигналу бежит с ними до поворотного флажка и складывает возле него мячи. Назад он возвращается пустой. Следующий участник бежит пустым до лежащих мячей, поднимет их, возвращается с ними назад к команде и, не добегая 1м, кладет их на пол.</a:t>
            </a:r>
            <a:br>
              <a:rPr lang="ru-RU" sz="1400" b="0" i="0" u="none" strike="noStrike" dirty="0">
                <a:solidFill>
                  <a:srgbClr val="002060"/>
                </a:solidFill>
                <a:effectLst/>
                <a:latin typeface="Times New Roman" panose="02020603050405020304" pitchFamily="18" charset="0"/>
                <a:cs typeface="Times New Roman" panose="02020603050405020304" pitchFamily="18" charset="0"/>
              </a:rPr>
            </a:br>
            <a:r>
              <a:rPr lang="ru-RU" sz="1400" b="0" i="0" u="none" strike="noStrike" dirty="0" smtClean="0">
                <a:solidFill>
                  <a:srgbClr val="002060"/>
                </a:solidFill>
                <a:effectLst/>
                <a:latin typeface="Times New Roman" panose="02020603050405020304" pitchFamily="18" charset="0"/>
                <a:cs typeface="Times New Roman" panose="02020603050405020304" pitchFamily="18" charset="0"/>
              </a:rPr>
              <a:t>   </a:t>
            </a:r>
            <a:r>
              <a:rPr lang="ru-RU" sz="1400" b="0" i="1" u="none" strike="noStrike" dirty="0" smtClean="0">
                <a:solidFill>
                  <a:srgbClr val="002060"/>
                </a:solidFill>
                <a:effectLst/>
                <a:latin typeface="Times New Roman" panose="02020603050405020304" pitchFamily="18" charset="0"/>
                <a:cs typeface="Times New Roman" panose="02020603050405020304" pitchFamily="18" charset="0"/>
              </a:rPr>
              <a:t>Правила </a:t>
            </a:r>
            <a:r>
              <a:rPr lang="ru-RU" sz="1400" b="0" i="1" u="none" strike="noStrike" dirty="0">
                <a:solidFill>
                  <a:srgbClr val="002060"/>
                </a:solidFill>
                <a:effectLst/>
                <a:latin typeface="Times New Roman" panose="02020603050405020304" pitchFamily="18" charset="0"/>
                <a:cs typeface="Times New Roman" panose="02020603050405020304" pitchFamily="18" charset="0"/>
              </a:rPr>
              <a:t>игры:</a:t>
            </a:r>
            <a:r>
              <a:rPr lang="ru-RU" sz="1400" b="1" i="1" u="none" strike="noStrike" dirty="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1. Бег начинается по сигналу руководителя. 2. Игроки должны донести все мячи до ориентира. 3. За каждое нарушение насчитываются штрафные очки.</a:t>
            </a:r>
          </a:p>
          <a:p>
            <a:r>
              <a:rPr lang="ru-RU" sz="1400" b="1" i="0" u="none" strike="noStrike" dirty="0">
                <a:solidFill>
                  <a:srgbClr val="002060"/>
                </a:solidFill>
                <a:effectLst/>
                <a:latin typeface="Times New Roman" panose="02020603050405020304" pitchFamily="18" charset="0"/>
                <a:cs typeface="Times New Roman" panose="02020603050405020304" pitchFamily="18" charset="0"/>
              </a:rPr>
              <a:t>8.  «Эстафета прыжки по полоскам»</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400" b="0" i="1" u="none" strike="noStrike" dirty="0" smtClean="0">
                <a:solidFill>
                  <a:srgbClr val="002060"/>
                </a:solidFill>
                <a:effectLst/>
                <a:latin typeface="Times New Roman" panose="02020603050405020304" pitchFamily="18" charset="0"/>
                <a:cs typeface="Times New Roman" panose="02020603050405020304" pitchFamily="18" charset="0"/>
              </a:rPr>
              <a:t>   Подготовка</a:t>
            </a:r>
            <a:r>
              <a:rPr lang="ru-RU" sz="1400" b="0" i="1" u="none" strike="noStrike" dirty="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На полу поперек площадки, расположены полоски, шириной 50 см. </a:t>
            </a:r>
            <a:endParaRPr lang="ru-RU" sz="1400" b="0" i="0" u="none" strike="noStrike" dirty="0" smtClean="0">
              <a:solidFill>
                <a:srgbClr val="002060"/>
              </a:solidFill>
              <a:effectLst/>
              <a:latin typeface="Times New Roman" panose="02020603050405020304" pitchFamily="18" charset="0"/>
              <a:cs typeface="Times New Roman" panose="02020603050405020304" pitchFamily="18" charset="0"/>
            </a:endParaRPr>
          </a:p>
          <a:p>
            <a:r>
              <a:rPr lang="ru-RU" sz="1400" dirty="0">
                <a:solidFill>
                  <a:srgbClr val="002060"/>
                </a:solidFill>
                <a:latin typeface="Times New Roman" panose="02020603050405020304" pitchFamily="18" charset="0"/>
                <a:cs typeface="Times New Roman" panose="02020603050405020304" pitchFamily="18" charset="0"/>
              </a:rPr>
              <a:t> </a:t>
            </a:r>
            <a:r>
              <a:rPr lang="ru-RU" sz="1400" dirty="0" smtClean="0">
                <a:solidFill>
                  <a:srgbClr val="002060"/>
                </a:solidFill>
                <a:latin typeface="Times New Roman" panose="02020603050405020304" pitchFamily="18" charset="0"/>
                <a:cs typeface="Times New Roman" panose="02020603050405020304" pitchFamily="18" charset="0"/>
              </a:rPr>
              <a:t>  </a:t>
            </a:r>
            <a:r>
              <a:rPr lang="ru-RU" sz="1400" b="0" i="1" u="none" strike="noStrike" dirty="0" smtClean="0">
                <a:solidFill>
                  <a:srgbClr val="002060"/>
                </a:solidFill>
                <a:effectLst/>
                <a:latin typeface="Times New Roman" panose="02020603050405020304" pitchFamily="18" charset="0"/>
                <a:cs typeface="Times New Roman" panose="02020603050405020304" pitchFamily="18" charset="0"/>
              </a:rPr>
              <a:t>Содержание </a:t>
            </a:r>
            <a:r>
              <a:rPr lang="ru-RU" sz="1400" b="0" i="1" u="none" strike="noStrike" dirty="0">
                <a:solidFill>
                  <a:srgbClr val="002060"/>
                </a:solidFill>
                <a:effectLst/>
                <a:latin typeface="Times New Roman" panose="02020603050405020304" pitchFamily="18" charset="0"/>
                <a:cs typeface="Times New Roman" panose="02020603050405020304" pitchFamily="18" charset="0"/>
              </a:rPr>
              <a:t>игры.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Играющие по командам становятся на одной стороне площадки. По сигналу первые игроки начинают перепрыгивать с полоски на полоску. Прыжки могут выполняться с ноги на ногу, двумя одновременно и т.д.  </a:t>
            </a:r>
          </a:p>
          <a:p>
            <a:r>
              <a:rPr lang="ru-RU" sz="1400" b="0" i="1" u="none" strike="noStrike" dirty="0" smtClean="0">
                <a:solidFill>
                  <a:srgbClr val="002060"/>
                </a:solidFill>
                <a:effectLst/>
                <a:latin typeface="Times New Roman" panose="02020603050405020304" pitchFamily="18" charset="0"/>
                <a:cs typeface="Times New Roman" panose="02020603050405020304" pitchFamily="18" charset="0"/>
              </a:rPr>
              <a:t>   Правила </a:t>
            </a:r>
            <a:r>
              <a:rPr lang="ru-RU" sz="1400" b="0" i="1" u="none" strike="noStrike" dirty="0">
                <a:solidFill>
                  <a:srgbClr val="002060"/>
                </a:solidFill>
                <a:effectLst/>
                <a:latin typeface="Times New Roman" panose="02020603050405020304" pitchFamily="18" charset="0"/>
                <a:cs typeface="Times New Roman" panose="02020603050405020304" pitchFamily="18" charset="0"/>
              </a:rPr>
              <a:t>игры.</a:t>
            </a:r>
            <a:r>
              <a:rPr lang="ru-RU" sz="1400" b="1" i="1" u="none" strike="noStrike" dirty="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Выполнившие задание правильно получают балл. Выигрывает команда, получившая большее количество баллов. Повторяется 2-3 раза.</a:t>
            </a:r>
          </a:p>
          <a:p>
            <a:pPr algn="l"/>
            <a:endParaRPr lang="ru-RU" sz="1400" dirty="0">
              <a:solidFill>
                <a:srgbClr val="003399"/>
              </a:solidFill>
              <a:latin typeface="Times New Roman" panose="02020603050405020304" pitchFamily="18" charset="0"/>
              <a:cs typeface="Times New Roman" panose="02020603050405020304" pitchFamily="18" charset="0"/>
            </a:endParaRPr>
          </a:p>
        </p:txBody>
      </p:sp>
      <p:pic>
        <p:nvPicPr>
          <p:cNvPr id="4" name="Рисунок 5">
            <a:extLst>
              <a:ext uri="{FF2B5EF4-FFF2-40B4-BE49-F238E27FC236}">
                <a16:creationId xmlns:a16="http://schemas.microsoft.com/office/drawing/2014/main" xmlns="" id="{93AD011F-3630-EE4D-9871-D30D86953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9346" y="4239310"/>
            <a:ext cx="4587591" cy="2192317"/>
          </a:xfrm>
          <a:prstGeom prst="rect">
            <a:avLst/>
          </a:prstGeom>
        </p:spPr>
      </p:pic>
    </p:spTree>
    <p:extLst>
      <p:ext uri="{BB962C8B-B14F-4D97-AF65-F5344CB8AC3E}">
        <p14:creationId xmlns:p14="http://schemas.microsoft.com/office/powerpoint/2010/main" val="37676710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a16="http://schemas.microsoft.com/office/drawing/2014/main" xmlns="" id="{55548F08-BD7B-F14A-9401-E941C8BCD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54884" cy="6858000"/>
          </a:xfrm>
          <a:prstGeom prst="rect">
            <a:avLst/>
          </a:prstGeom>
        </p:spPr>
      </p:pic>
      <p:sp>
        <p:nvSpPr>
          <p:cNvPr id="3" name="TextBox 2">
            <a:extLst>
              <a:ext uri="{FF2B5EF4-FFF2-40B4-BE49-F238E27FC236}">
                <a16:creationId xmlns:a16="http://schemas.microsoft.com/office/drawing/2014/main" xmlns="" id="{D44BE7CA-117B-7045-AF81-BDB6DC495AB6}"/>
              </a:ext>
            </a:extLst>
          </p:cNvPr>
          <p:cNvSpPr txBox="1"/>
          <p:nvPr/>
        </p:nvSpPr>
        <p:spPr>
          <a:xfrm>
            <a:off x="3657600" y="2514600"/>
            <a:ext cx="1828800" cy="1828800"/>
          </a:xfrm>
          <a:prstGeom prst="rect">
            <a:avLst/>
          </a:prstGeom>
          <a:noFill/>
        </p:spPr>
        <p:txBody>
          <a:bodyPr wrap="square" rtlCol="0">
            <a:spAutoFit/>
          </a:bodyPr>
          <a:lstStyle/>
          <a:p>
            <a:pPr algn="l"/>
            <a:endParaRPr lang="ru-RU" dirty="0"/>
          </a:p>
        </p:txBody>
      </p:sp>
      <p:sp>
        <p:nvSpPr>
          <p:cNvPr id="5" name="TextBox 4">
            <a:extLst>
              <a:ext uri="{FF2B5EF4-FFF2-40B4-BE49-F238E27FC236}">
                <a16:creationId xmlns:a16="http://schemas.microsoft.com/office/drawing/2014/main" xmlns="" id="{96671BAE-4031-C941-AAFD-2B7FA0E20A24}"/>
              </a:ext>
            </a:extLst>
          </p:cNvPr>
          <p:cNvSpPr txBox="1"/>
          <p:nvPr/>
        </p:nvSpPr>
        <p:spPr>
          <a:xfrm>
            <a:off x="3810000" y="2667000"/>
            <a:ext cx="1828800" cy="1828800"/>
          </a:xfrm>
          <a:prstGeom prst="rect">
            <a:avLst/>
          </a:prstGeom>
          <a:noFill/>
        </p:spPr>
        <p:txBody>
          <a:bodyPr wrap="square" rtlCol="0">
            <a:spAutoFit/>
          </a:bodyPr>
          <a:lstStyle/>
          <a:p>
            <a:pPr algn="l"/>
            <a:endParaRPr lang="ru-RU" dirty="0"/>
          </a:p>
        </p:txBody>
      </p:sp>
      <p:sp>
        <p:nvSpPr>
          <p:cNvPr id="7" name="TextBox 6">
            <a:extLst>
              <a:ext uri="{FF2B5EF4-FFF2-40B4-BE49-F238E27FC236}">
                <a16:creationId xmlns:a16="http://schemas.microsoft.com/office/drawing/2014/main" xmlns="" id="{9C77373C-8CDC-D44E-863C-AFDA2CF213EB}"/>
              </a:ext>
            </a:extLst>
          </p:cNvPr>
          <p:cNvSpPr txBox="1"/>
          <p:nvPr/>
        </p:nvSpPr>
        <p:spPr>
          <a:xfrm>
            <a:off x="3962400" y="2819400"/>
            <a:ext cx="1828800" cy="1828800"/>
          </a:xfrm>
          <a:prstGeom prst="rect">
            <a:avLst/>
          </a:prstGeom>
          <a:noFill/>
        </p:spPr>
        <p:txBody>
          <a:bodyPr wrap="square" rtlCol="0">
            <a:spAutoFit/>
          </a:bodyPr>
          <a:lstStyle/>
          <a:p>
            <a:pPr algn="l"/>
            <a:endParaRPr lang="ru-RU" dirty="0"/>
          </a:p>
        </p:txBody>
      </p:sp>
      <p:sp>
        <p:nvSpPr>
          <p:cNvPr id="4" name="TextBox 3">
            <a:extLst>
              <a:ext uri="{FF2B5EF4-FFF2-40B4-BE49-F238E27FC236}">
                <a16:creationId xmlns:a16="http://schemas.microsoft.com/office/drawing/2014/main" xmlns="" id="{D1107890-5932-B74D-9C38-AEB1053FA7F1}"/>
              </a:ext>
            </a:extLst>
          </p:cNvPr>
          <p:cNvSpPr txBox="1"/>
          <p:nvPr/>
        </p:nvSpPr>
        <p:spPr>
          <a:xfrm>
            <a:off x="495794" y="490201"/>
            <a:ext cx="8174181" cy="3770263"/>
          </a:xfrm>
          <a:prstGeom prst="rect">
            <a:avLst/>
          </a:prstGeom>
          <a:noFill/>
        </p:spPr>
        <p:txBody>
          <a:bodyPr wrap="square" rtlCol="0">
            <a:spAutoFit/>
          </a:bodyPr>
          <a:lstStyle/>
          <a:p>
            <a:r>
              <a:rPr lang="ru-RU" sz="1400" b="1" i="0" u="none" strike="noStrike" dirty="0">
                <a:solidFill>
                  <a:srgbClr val="002060"/>
                </a:solidFill>
                <a:effectLst/>
                <a:latin typeface="Times New Roman" panose="02020603050405020304" pitchFamily="18" charset="0"/>
                <a:cs typeface="Times New Roman" panose="02020603050405020304" pitchFamily="18" charset="0"/>
              </a:rPr>
              <a:t>9. «Эстафета</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встречная</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 </a:t>
            </a:r>
            <a:r>
              <a:rPr lang="ru-RU" sz="1400" b="1" i="0" u="none" strike="noStrike" dirty="0">
                <a:solidFill>
                  <a:srgbClr val="002060"/>
                </a:solidFill>
                <a:effectLst/>
                <a:latin typeface="Times New Roman" panose="02020603050405020304" pitchFamily="18" charset="0"/>
                <a:cs typeface="Times New Roman" panose="02020603050405020304" pitchFamily="18" charset="0"/>
              </a:rPr>
              <a:t>переправа»</a:t>
            </a:r>
            <a:endParaRPr lang="ru-RU" sz="1400" b="0" i="0" u="none" strike="noStrike" dirty="0">
              <a:solidFill>
                <a:srgbClr val="002060"/>
              </a:solidFill>
              <a:effectLst/>
              <a:latin typeface="Times New Roman" panose="02020603050405020304" pitchFamily="18" charset="0"/>
              <a:cs typeface="Times New Roman" panose="02020603050405020304" pitchFamily="18" charset="0"/>
            </a:endParaRPr>
          </a:p>
          <a:p>
            <a:r>
              <a:rPr lang="ru-RU" sz="1400" b="0" i="1" u="none" strike="noStrike" dirty="0" smtClean="0">
                <a:solidFill>
                  <a:srgbClr val="002060"/>
                </a:solidFill>
                <a:effectLst/>
                <a:latin typeface="Times New Roman" panose="02020603050405020304" pitchFamily="18" charset="0"/>
                <a:cs typeface="Times New Roman" panose="02020603050405020304" pitchFamily="18" charset="0"/>
              </a:rPr>
              <a:t>   Подготовка</a:t>
            </a:r>
            <a:r>
              <a:rPr lang="ru-RU" sz="1400" b="0" i="1" u="none" strike="noStrike" dirty="0">
                <a:solidFill>
                  <a:srgbClr val="002060"/>
                </a:solidFill>
                <a:effectLst/>
                <a:latin typeface="Times New Roman" panose="02020603050405020304" pitchFamily="18" charset="0"/>
                <a:cs typeface="Times New Roman" panose="02020603050405020304" pitchFamily="18" charset="0"/>
              </a:rPr>
              <a:t>.</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 2 обруча для каждой команды.</a:t>
            </a:r>
          </a:p>
          <a:p>
            <a:r>
              <a:rPr lang="ru-RU" sz="1400" b="0" i="1" u="none" strike="noStrike" dirty="0" smtClean="0">
                <a:solidFill>
                  <a:srgbClr val="002060"/>
                </a:solidFill>
                <a:effectLst/>
                <a:latin typeface="Times New Roman" panose="02020603050405020304" pitchFamily="18" charset="0"/>
                <a:cs typeface="Times New Roman" panose="02020603050405020304" pitchFamily="18" charset="0"/>
              </a:rPr>
              <a:t>   Содержание </a:t>
            </a:r>
            <a:r>
              <a:rPr lang="ru-RU" sz="1400" b="0" i="1" u="none" strike="noStrike" dirty="0">
                <a:solidFill>
                  <a:srgbClr val="002060"/>
                </a:solidFill>
                <a:effectLst/>
                <a:latin typeface="Times New Roman" panose="02020603050405020304" pitchFamily="18" charset="0"/>
                <a:cs typeface="Times New Roman" panose="02020603050405020304" pitchFamily="18" charset="0"/>
              </a:rPr>
              <a:t>игры.</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 Каждая команда делится на две равные части. Одна часть остается на линии старта, а вторая на поворотной отметке. Обручи кладутся на пол у линии старта, впритык друг к другу. По сигналу игрок запрыгивает в первый обруч, перешагивает во второй. Затем переставляет первый обруч, перешагивает в него, снова переставляет обруч и перешагивает в него и т. д. Когда он дойдет до поворотной отметки, перешагивая и переставляя обручи, он выпрыгивает из него. Его место занимает другой игрок и все повторяется до тех пор, пока все игроки не переправятся на противоположный «берег». </a:t>
            </a:r>
          </a:p>
          <a:p>
            <a:r>
              <a:rPr lang="ru-RU" sz="1400" b="1" i="0" u="none" strike="noStrike" dirty="0">
                <a:solidFill>
                  <a:srgbClr val="002060"/>
                </a:solidFill>
                <a:effectLst/>
                <a:latin typeface="Times New Roman" panose="02020603050405020304" pitchFamily="18" charset="0"/>
                <a:cs typeface="Times New Roman" panose="02020603050405020304" pitchFamily="18" charset="0"/>
              </a:rPr>
              <a:t>10.  «Эстафета донеси шайбу»</a:t>
            </a:r>
            <a:endParaRPr lang="ru-RU" sz="1400" dirty="0">
              <a:solidFill>
                <a:srgbClr val="002060"/>
              </a:solidFill>
              <a:latin typeface="Times New Roman" panose="02020603050405020304" pitchFamily="18" charset="0"/>
              <a:cs typeface="Times New Roman" panose="02020603050405020304" pitchFamily="18" charset="0"/>
            </a:endParaRPr>
          </a:p>
          <a:p>
            <a:r>
              <a:rPr lang="ru-RU" sz="1400" b="0" i="1" u="none" strike="noStrike" dirty="0" smtClean="0">
                <a:solidFill>
                  <a:srgbClr val="002060"/>
                </a:solidFill>
                <a:effectLst/>
                <a:latin typeface="Times New Roman" panose="02020603050405020304" pitchFamily="18" charset="0"/>
                <a:cs typeface="Times New Roman" panose="02020603050405020304" pitchFamily="18" charset="0"/>
              </a:rPr>
              <a:t>   Подготовка</a:t>
            </a:r>
            <a:r>
              <a:rPr lang="ru-RU" sz="1400" b="0" i="1" u="none" strike="noStrike" dirty="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Клюшки и шайбы, барьеры разной высоты.</a:t>
            </a:r>
          </a:p>
          <a:p>
            <a:r>
              <a:rPr lang="ru-RU" sz="1400" b="0" i="1" u="none" strike="noStrike" dirty="0" smtClean="0">
                <a:solidFill>
                  <a:srgbClr val="002060"/>
                </a:solidFill>
                <a:effectLst/>
                <a:latin typeface="Times New Roman" panose="02020603050405020304" pitchFamily="18" charset="0"/>
                <a:cs typeface="Times New Roman" panose="02020603050405020304" pitchFamily="18" charset="0"/>
              </a:rPr>
              <a:t>   Содержание </a:t>
            </a:r>
            <a:r>
              <a:rPr lang="ru-RU" sz="1400" b="0" i="1" u="none" strike="noStrike" dirty="0">
                <a:solidFill>
                  <a:srgbClr val="002060"/>
                </a:solidFill>
                <a:effectLst/>
                <a:latin typeface="Times New Roman" panose="02020603050405020304" pitchFamily="18" charset="0"/>
                <a:cs typeface="Times New Roman" panose="02020603050405020304" pitchFamily="18" charset="0"/>
              </a:rPr>
              <a:t>игры.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Участники соревнований строятся в колонну по одному. Первый          участник бежит с клюшкой, на которой находится шайба, перешагивая барьеры - до ориентира и обратно. На линии старта передает клюшку с шайбой следующему участнику. </a:t>
            </a:r>
          </a:p>
          <a:p>
            <a:r>
              <a:rPr lang="ru-RU" sz="1400" b="0" i="1" u="none" strike="noStrike" dirty="0" smtClean="0">
                <a:solidFill>
                  <a:srgbClr val="002060"/>
                </a:solidFill>
                <a:effectLst/>
                <a:latin typeface="Times New Roman" panose="02020603050405020304" pitchFamily="18" charset="0"/>
                <a:cs typeface="Times New Roman" panose="02020603050405020304" pitchFamily="18" charset="0"/>
              </a:rPr>
              <a:t>   Правила </a:t>
            </a:r>
            <a:r>
              <a:rPr lang="ru-RU" sz="1400" b="0" i="1" u="none" strike="noStrike" dirty="0">
                <a:solidFill>
                  <a:srgbClr val="002060"/>
                </a:solidFill>
                <a:effectLst/>
                <a:latin typeface="Times New Roman" panose="02020603050405020304" pitchFamily="18" charset="0"/>
                <a:cs typeface="Times New Roman" panose="02020603050405020304" pitchFamily="18" charset="0"/>
              </a:rPr>
              <a:t>игры.</a:t>
            </a:r>
            <a:r>
              <a:rPr lang="ru-RU" sz="1400" b="1" i="1" u="none" strike="noStrike" dirty="0">
                <a:solidFill>
                  <a:srgbClr val="002060"/>
                </a:solidFill>
                <a:effectLst/>
                <a:latin typeface="Times New Roman" panose="02020603050405020304" pitchFamily="18" charset="0"/>
                <a:cs typeface="Times New Roman" panose="02020603050405020304" pitchFamily="18" charset="0"/>
              </a:rPr>
              <a:t> </a:t>
            </a:r>
            <a:r>
              <a:rPr lang="ru-RU" sz="1400" b="0" i="0" u="none" strike="noStrike" dirty="0">
                <a:solidFill>
                  <a:srgbClr val="002060"/>
                </a:solidFill>
                <a:effectLst/>
                <a:latin typeface="Times New Roman" panose="02020603050405020304" pitchFamily="18" charset="0"/>
                <a:cs typeface="Times New Roman" panose="02020603050405020304" pitchFamily="18" charset="0"/>
              </a:rPr>
              <a:t>Если шайба упала во время бега, нужно ее поднять и с этого места продолжить бег. Выигрывает команда, которая первая справится с заданием.</a:t>
            </a:r>
          </a:p>
          <a:p>
            <a:endParaRPr lang="ru-RU" sz="1500" dirty="0">
              <a:solidFill>
                <a:srgbClr val="002060"/>
              </a:solidFill>
              <a:latin typeface="Comic Sans MS" panose="030F0702030302020204" pitchFamily="66" charset="0"/>
            </a:endParaRPr>
          </a:p>
        </p:txBody>
      </p:sp>
      <p:pic>
        <p:nvPicPr>
          <p:cNvPr id="6" name="Рисунок 7">
            <a:extLst>
              <a:ext uri="{FF2B5EF4-FFF2-40B4-BE49-F238E27FC236}">
                <a16:creationId xmlns:a16="http://schemas.microsoft.com/office/drawing/2014/main" xmlns="" id="{5137AF20-851C-3946-BFDE-ACDBF35BF6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9625" y="4260464"/>
            <a:ext cx="4344750" cy="2158342"/>
          </a:xfrm>
          <a:prstGeom prst="rect">
            <a:avLst/>
          </a:prstGeom>
        </p:spPr>
      </p:pic>
    </p:spTree>
    <p:extLst>
      <p:ext uri="{BB962C8B-B14F-4D97-AF65-F5344CB8AC3E}">
        <p14:creationId xmlns:p14="http://schemas.microsoft.com/office/powerpoint/2010/main" val="43899461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2"/>
          <a:stretch>
            <a:fillRect/>
          </a:stretch>
        </p:blipFill>
        <p:spPr>
          <a:xfrm>
            <a:off x="-793" y="-594"/>
            <a:ext cx="9144793" cy="6858594"/>
          </a:xfrm>
          <a:prstGeom prst="rect">
            <a:avLst/>
          </a:prstGeom>
        </p:spPr>
      </p:pic>
      <p:sp>
        <p:nvSpPr>
          <p:cNvPr id="3" name="Прямоугольник 2"/>
          <p:cNvSpPr/>
          <p:nvPr/>
        </p:nvSpPr>
        <p:spPr>
          <a:xfrm>
            <a:off x="743406" y="313529"/>
            <a:ext cx="7656393" cy="5632311"/>
          </a:xfrm>
          <a:prstGeom prst="rect">
            <a:avLst/>
          </a:prstGeom>
        </p:spPr>
        <p:txBody>
          <a:bodyPr wrap="square">
            <a:spAutoFit/>
          </a:bodyPr>
          <a:lstStyle/>
          <a:p>
            <a:pPr algn="ctr"/>
            <a:r>
              <a:rPr lang="ru-RU" sz="2800" b="1" dirty="0">
                <a:solidFill>
                  <a:srgbClr val="FF0000"/>
                </a:solidFill>
                <a:latin typeface="Comic Sans MS" panose="030F0702030302020204" pitchFamily="66" charset="0"/>
                <a:ea typeface="Tahoma" panose="020B0604030504040204" pitchFamily="34" charset="0"/>
                <a:cs typeface="Tahoma" panose="020B0604030504040204" pitchFamily="34" charset="0"/>
              </a:rPr>
              <a:t>Игры и упражнения для развития координации движений в ФГОС</a:t>
            </a:r>
          </a:p>
          <a:p>
            <a:pPr algn="ctr"/>
            <a:endParaRPr lang="ru-RU" sz="2000" dirty="0">
              <a:latin typeface="Comic Sans MS" panose="030F0702030302020204" pitchFamily="66" charset="0"/>
              <a:ea typeface="Tahoma" panose="020B0604030504040204" pitchFamily="34" charset="0"/>
              <a:cs typeface="Tahoma" panose="020B0604030504040204" pitchFamily="34" charset="0"/>
            </a:endParaRPr>
          </a:p>
          <a:p>
            <a:pPr algn="ctr"/>
            <a:r>
              <a:rPr lang="ru-RU" sz="2400" dirty="0">
                <a:solidFill>
                  <a:srgbClr val="002060"/>
                </a:solidFill>
                <a:latin typeface="Comic Sans MS" panose="030F0702030302020204" pitchFamily="66" charset="0"/>
                <a:ea typeface="Tahoma" panose="020B0604030504040204" pitchFamily="34" charset="0"/>
                <a:cs typeface="Tahoma" panose="020B0604030504040204" pitchFamily="34" charset="0"/>
              </a:rPr>
              <a:t>В ФГОС отмечается важность сохранения и укрепления физического здоровья детей, их эмоционального благополучия. </a:t>
            </a:r>
          </a:p>
          <a:p>
            <a:pPr algn="ctr"/>
            <a:endParaRPr lang="ru-RU" sz="2000" dirty="0">
              <a:latin typeface="Comic Sans MS" panose="030F0702030302020204" pitchFamily="66" charset="0"/>
            </a:endParaRPr>
          </a:p>
          <a:p>
            <a:pPr algn="ctr"/>
            <a:r>
              <a:rPr lang="ru-RU" sz="2400" dirty="0">
                <a:solidFill>
                  <a:schemeClr val="accent6">
                    <a:lumMod val="75000"/>
                  </a:schemeClr>
                </a:solidFill>
                <a:latin typeface="Comic Sans MS" panose="030F0702030302020204" pitchFamily="66" charset="0"/>
              </a:rPr>
              <a:t>Указывается на необходимость создания такой образовательной среды, которая будет способствовать формированию у них различных двигательных навыков; развитию координации, смекалки, ловкости, точности, гибкости и морально-волевых качеств; овладению умениями играть по правилам; расширению знаний об основных видах спорта.</a:t>
            </a:r>
            <a:endParaRPr lang="ru-RU" sz="2400" dirty="0">
              <a:solidFill>
                <a:schemeClr val="accent6">
                  <a:lumMod val="75000"/>
                </a:schemeClr>
              </a:solidFill>
              <a:latin typeface="Comic Sans MS" panose="030F0702030302020204" pitchFamily="66"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8974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Lenovo\Desktop\1613516052_29-p-fon-dlya-prezentatsii-na-sportivnuyu-temu-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47060" y="130575"/>
            <a:ext cx="1786071" cy="2862322"/>
          </a:xfrm>
          <a:prstGeom prst="rect">
            <a:avLst/>
          </a:prstGeom>
        </p:spPr>
        <p:txBody>
          <a:bodyPr wrap="square">
            <a:spAutoFit/>
          </a:bodyPr>
          <a:lstStyle/>
          <a:p>
            <a:pPr algn="ctr"/>
            <a:endParaRPr lang="ru-RU" sz="4000" b="1" dirty="0">
              <a:solidFill>
                <a:srgbClr val="C00000"/>
              </a:solidFill>
              <a:latin typeface="Comic Sans MS" panose="030F0702030302020204" pitchFamily="66" charset="0"/>
              <a:ea typeface="Tahoma" panose="020B0604030504040204" pitchFamily="34" charset="0"/>
              <a:cs typeface="Tahoma" panose="020B0604030504040204" pitchFamily="34" charset="0"/>
            </a:endParaRPr>
          </a:p>
          <a:p>
            <a:pPr algn="ctr"/>
            <a:endParaRPr lang="ru-RU" sz="4000" b="1" dirty="0">
              <a:solidFill>
                <a:srgbClr val="C00000"/>
              </a:solidFill>
              <a:latin typeface="Comic Sans MS" panose="030F0702030302020204" pitchFamily="66" charset="0"/>
              <a:ea typeface="Tahoma" panose="020B0604030504040204" pitchFamily="34" charset="0"/>
              <a:cs typeface="Tahoma" panose="020B0604030504040204" pitchFamily="34" charset="0"/>
            </a:endParaRPr>
          </a:p>
          <a:p>
            <a:pPr algn="ctr"/>
            <a:endParaRPr lang="ru-RU" sz="4000" b="1" dirty="0">
              <a:solidFill>
                <a:srgbClr val="C00000"/>
              </a:solidFill>
              <a:latin typeface="Comic Sans MS" panose="030F0702030302020204" pitchFamily="66" charset="0"/>
              <a:ea typeface="Tahoma" panose="020B0604030504040204" pitchFamily="34" charset="0"/>
              <a:cs typeface="Tahoma" panose="020B0604030504040204" pitchFamily="34" charset="0"/>
            </a:endParaRPr>
          </a:p>
          <a:p>
            <a:pPr algn="ctr"/>
            <a:endParaRPr lang="ru-RU" sz="800" b="1" dirty="0">
              <a:solidFill>
                <a:srgbClr val="C00000"/>
              </a:solidFill>
              <a:latin typeface="Comic Sans MS" panose="030F0702030302020204" pitchFamily="66" charset="0"/>
              <a:ea typeface="Tahoma" panose="020B0604030504040204" pitchFamily="34" charset="0"/>
              <a:cs typeface="Tahoma" panose="020B0604030504040204" pitchFamily="34" charset="0"/>
            </a:endParaRPr>
          </a:p>
          <a:p>
            <a:pPr algn="ctr"/>
            <a:endParaRPr lang="ru-RU" sz="800" b="1" dirty="0">
              <a:solidFill>
                <a:srgbClr val="C00000"/>
              </a:solidFill>
              <a:latin typeface="Comic Sans MS" panose="030F0702030302020204" pitchFamily="66" charset="0"/>
              <a:ea typeface="Tahoma" panose="020B0604030504040204" pitchFamily="34" charset="0"/>
              <a:cs typeface="Tahoma" panose="020B0604030504040204" pitchFamily="34" charset="0"/>
            </a:endParaRPr>
          </a:p>
          <a:p>
            <a:pPr algn="ctr"/>
            <a:r>
              <a:rPr lang="ru-RU" sz="4400" b="1" dirty="0">
                <a:solidFill>
                  <a:srgbClr val="FF0000"/>
                </a:solidFill>
                <a:latin typeface="Comic Sans MS" panose="030F0702030302020204" pitchFamily="66" charset="0"/>
                <a:ea typeface="Tahoma" panose="020B0604030504040204" pitchFamily="34" charset="0"/>
                <a:cs typeface="Tahoma" panose="020B0604030504040204" pitchFamily="34" charset="0"/>
              </a:rPr>
              <a:t>Цель</a:t>
            </a:r>
            <a:r>
              <a:rPr lang="ru-RU" sz="4000" b="1" dirty="0">
                <a:solidFill>
                  <a:srgbClr val="FF0000"/>
                </a:solidFill>
                <a:latin typeface="Comic Sans MS" panose="030F0702030302020204" pitchFamily="66" charset="0"/>
                <a:ea typeface="Tahoma" panose="020B0604030504040204" pitchFamily="34" charset="0"/>
                <a:cs typeface="Tahoma" panose="020B0604030504040204" pitchFamily="34" charset="0"/>
              </a:rPr>
              <a:t>:</a:t>
            </a:r>
            <a:endParaRPr lang="ru-RU" sz="5400" b="1" dirty="0">
              <a:solidFill>
                <a:srgbClr val="FF0000"/>
              </a:solidFill>
              <a:latin typeface="Comic Sans MS" panose="030F0702030302020204" pitchFamily="66" charset="0"/>
              <a:ea typeface="Tahoma" panose="020B0604030504040204" pitchFamily="34" charset="0"/>
              <a:cs typeface="Tahoma" panose="020B0604030504040204" pitchFamily="34" charset="0"/>
            </a:endParaRPr>
          </a:p>
        </p:txBody>
      </p:sp>
      <p:sp>
        <p:nvSpPr>
          <p:cNvPr id="4" name="Прямоугольник 3"/>
          <p:cNvSpPr/>
          <p:nvPr/>
        </p:nvSpPr>
        <p:spPr>
          <a:xfrm>
            <a:off x="2028159" y="1105287"/>
            <a:ext cx="6981914" cy="4647426"/>
          </a:xfrm>
          <a:prstGeom prst="rect">
            <a:avLst/>
          </a:prstGeom>
        </p:spPr>
        <p:txBody>
          <a:bodyPr wrap="square">
            <a:spAutoFit/>
          </a:bodyPr>
          <a:lstStyle/>
          <a:p>
            <a:pPr marL="285750" lvl="0" indent="-285750">
              <a:buFont typeface="Wingdings" panose="05000000000000000000" pitchFamily="2" charset="2"/>
              <a:buChar char="Ø"/>
            </a:pPr>
            <a:endParaRPr lang="ru-RU" sz="2800" dirty="0">
              <a:solidFill>
                <a:schemeClr val="tx2">
                  <a:lumMod val="50000"/>
                </a:schemeClr>
              </a:solidFill>
              <a:latin typeface="Comic Sans MS" panose="030F0702030302020204" pitchFamily="66" charset="0"/>
              <a:ea typeface="Tahoma" panose="020B0604030504040204" pitchFamily="34" charset="0"/>
              <a:cs typeface="Tahoma" panose="020B0604030504040204" pitchFamily="34" charset="0"/>
            </a:endParaRPr>
          </a:p>
          <a:p>
            <a:pPr marL="457200" lvl="0" indent="-457200">
              <a:buFont typeface="Wingdings" panose="05000000000000000000" pitchFamily="2" charset="2"/>
              <a:buChar char="v"/>
            </a:pPr>
            <a:endParaRPr lang="ru-RU" sz="2800" b="1" dirty="0">
              <a:solidFill>
                <a:srgbClr val="002060"/>
              </a:solidFill>
              <a:latin typeface="Comic Sans MS" panose="030F0702030302020204" pitchFamily="66" charset="0"/>
              <a:ea typeface="Tahoma" panose="020B0604030504040204" pitchFamily="34" charset="0"/>
              <a:cs typeface="Tahoma" panose="020B0604030504040204" pitchFamily="34" charset="0"/>
            </a:endParaRPr>
          </a:p>
          <a:p>
            <a:pPr marL="457200" lvl="0" indent="-457200">
              <a:buFont typeface="Wingdings" panose="05000000000000000000" pitchFamily="2" charset="2"/>
              <a:buChar char="v"/>
            </a:pPr>
            <a:endParaRPr lang="ru-RU" sz="2800" b="1" dirty="0">
              <a:solidFill>
                <a:srgbClr val="002060"/>
              </a:solidFill>
              <a:latin typeface="Comic Sans MS" panose="030F0702030302020204" pitchFamily="66" charset="0"/>
              <a:ea typeface="Tahoma" panose="020B0604030504040204" pitchFamily="34" charset="0"/>
              <a:cs typeface="Tahoma" panose="020B0604030504040204" pitchFamily="34" charset="0"/>
            </a:endParaRPr>
          </a:p>
          <a:p>
            <a:pPr marL="457200" lvl="0" indent="-457200">
              <a:buFont typeface="Wingdings" panose="05000000000000000000" pitchFamily="2" charset="2"/>
              <a:buChar char="v"/>
            </a:pPr>
            <a:r>
              <a:rPr lang="ru-RU" sz="2800" b="1" dirty="0">
                <a:solidFill>
                  <a:srgbClr val="002060"/>
                </a:solidFill>
                <a:latin typeface="Comic Sans MS" panose="030F0702030302020204" pitchFamily="66" charset="0"/>
                <a:ea typeface="Tahoma" panose="020B0604030504040204" pitchFamily="34" charset="0"/>
                <a:cs typeface="Tahoma" panose="020B0604030504040204" pitchFamily="34" charset="0"/>
              </a:rPr>
              <a:t>Обобщить многолетний опыт работы в спортзалах учителей физической культуры;</a:t>
            </a:r>
            <a:endParaRPr lang="ru-RU" sz="700" b="1" dirty="0">
              <a:solidFill>
                <a:srgbClr val="002060"/>
              </a:solidFill>
              <a:latin typeface="Comic Sans MS" panose="030F0702030302020204" pitchFamily="66" charset="0"/>
              <a:ea typeface="Tahoma" panose="020B0604030504040204" pitchFamily="34" charset="0"/>
              <a:cs typeface="Tahoma" panose="020B0604030504040204" pitchFamily="34" charset="0"/>
            </a:endParaRPr>
          </a:p>
          <a:p>
            <a:pPr marL="457200" lvl="0" indent="-457200">
              <a:buFont typeface="Wingdings" panose="05000000000000000000" pitchFamily="2" charset="2"/>
              <a:buChar char="v"/>
            </a:pPr>
            <a:endParaRPr lang="ru-RU" sz="2800" b="1" dirty="0">
              <a:solidFill>
                <a:srgbClr val="002060"/>
              </a:solidFill>
              <a:latin typeface="Comic Sans MS" panose="030F0702030302020204" pitchFamily="66" charset="0"/>
              <a:ea typeface="Tahoma" panose="020B0604030504040204" pitchFamily="34" charset="0"/>
              <a:cs typeface="Tahoma" panose="020B0604030504040204" pitchFamily="34" charset="0"/>
            </a:endParaRPr>
          </a:p>
          <a:p>
            <a:pPr marL="457200" lvl="0" indent="-457200">
              <a:buFont typeface="Wingdings" panose="05000000000000000000" pitchFamily="2" charset="2"/>
              <a:buChar char="v"/>
            </a:pPr>
            <a:r>
              <a:rPr lang="ru-RU" sz="2800" b="1" dirty="0">
                <a:solidFill>
                  <a:srgbClr val="002060"/>
                </a:solidFill>
                <a:latin typeface="Comic Sans MS" panose="030F0702030302020204" pitchFamily="66" charset="0"/>
                <a:ea typeface="Tahoma" panose="020B0604030504040204" pitchFamily="34" charset="0"/>
                <a:cs typeface="Tahoma" panose="020B0604030504040204" pitchFamily="34" charset="0"/>
              </a:rPr>
              <a:t>Создание сборника для развития координационных способностей через игры и упражнения.</a:t>
            </a:r>
          </a:p>
          <a:p>
            <a:pPr marL="285750" indent="-285750">
              <a:buFontTx/>
              <a:buChar char="-"/>
            </a:pPr>
            <a:endParaRPr lang="ru-RU" sz="1600" b="1" dirty="0">
              <a:latin typeface="Tahoma" panose="020B0604030504040204" pitchFamily="34" charset="0"/>
              <a:ea typeface="Tahoma" panose="020B0604030504040204" pitchFamily="34" charset="0"/>
              <a:cs typeface="Tahoma" panose="020B0604030504040204" pitchFamily="34" charset="0"/>
            </a:endParaRPr>
          </a:p>
        </p:txBody>
      </p:sp>
      <p:sp>
        <p:nvSpPr>
          <p:cNvPr id="2" name="Прямоугольник 1"/>
          <p:cNvSpPr/>
          <p:nvPr/>
        </p:nvSpPr>
        <p:spPr>
          <a:xfrm>
            <a:off x="2949956" y="405970"/>
            <a:ext cx="5377218" cy="1569660"/>
          </a:xfrm>
          <a:prstGeom prst="rect">
            <a:avLst/>
          </a:prstGeom>
        </p:spPr>
        <p:txBody>
          <a:bodyPr wrap="square">
            <a:spAutoFit/>
          </a:bodyPr>
          <a:lstStyle/>
          <a:p>
            <a:pPr algn="r"/>
            <a:r>
              <a:rPr lang="ru-RU" sz="2400" b="1" dirty="0">
                <a:solidFill>
                  <a:srgbClr val="990099"/>
                </a:solidFill>
                <a:latin typeface="Comic Sans MS" panose="030F0702030302020204" pitchFamily="66" charset="0"/>
              </a:rPr>
              <a:t>«Надо непременно встряхивать себя физически, чтобы быть здоровым нравственно»</a:t>
            </a:r>
          </a:p>
          <a:p>
            <a:pPr algn="r"/>
            <a:r>
              <a:rPr lang="ru-RU" sz="2400" b="1" dirty="0">
                <a:solidFill>
                  <a:srgbClr val="990099"/>
                </a:solidFill>
                <a:latin typeface="Comic Sans MS" panose="030F0702030302020204" pitchFamily="66" charset="0"/>
              </a:rPr>
              <a:t>Л.Н. Толстой</a:t>
            </a:r>
          </a:p>
        </p:txBody>
      </p:sp>
    </p:spTree>
    <p:extLst>
      <p:ext uri="{BB962C8B-B14F-4D97-AF65-F5344CB8AC3E}">
        <p14:creationId xmlns:p14="http://schemas.microsoft.com/office/powerpoint/2010/main" val="233366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Lenovo\Desktop\1613516052_29-p-fon-dlya-prezentatsii-na-sportivnuyu-temu-3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623841" y="1140820"/>
            <a:ext cx="2286001" cy="830997"/>
          </a:xfrm>
          <a:prstGeom prst="rect">
            <a:avLst/>
          </a:prstGeom>
        </p:spPr>
        <p:txBody>
          <a:bodyPr wrap="square">
            <a:spAutoFit/>
          </a:bodyPr>
          <a:lstStyle/>
          <a:p>
            <a:pPr algn="ctr"/>
            <a:r>
              <a:rPr lang="ru-RU" sz="4000" b="1" dirty="0">
                <a:solidFill>
                  <a:srgbClr val="FF0000"/>
                </a:solidFill>
                <a:latin typeface="Comic Sans MS" panose="030F0702030302020204" pitchFamily="66" charset="0"/>
                <a:ea typeface="Tahoma" panose="020B0604030504040204" pitchFamily="34" charset="0"/>
                <a:cs typeface="Tahoma" panose="020B0604030504040204" pitchFamily="34" charset="0"/>
              </a:rPr>
              <a:t>Задачи</a:t>
            </a:r>
            <a:r>
              <a:rPr lang="ru-RU" sz="4800" b="1" dirty="0">
                <a:solidFill>
                  <a:srgbClr val="FF0000"/>
                </a:solidFill>
                <a:latin typeface="Comic Sans MS" panose="030F0702030302020204" pitchFamily="66" charset="0"/>
                <a:ea typeface="Tahoma" panose="020B0604030504040204" pitchFamily="34" charset="0"/>
                <a:cs typeface="Tahoma" panose="020B0604030504040204" pitchFamily="34" charset="0"/>
              </a:rPr>
              <a:t>:</a:t>
            </a:r>
          </a:p>
        </p:txBody>
      </p:sp>
      <p:sp>
        <p:nvSpPr>
          <p:cNvPr id="4" name="Прямоугольник 3"/>
          <p:cNvSpPr/>
          <p:nvPr/>
        </p:nvSpPr>
        <p:spPr>
          <a:xfrm>
            <a:off x="2909842" y="1337612"/>
            <a:ext cx="6523722" cy="1569660"/>
          </a:xfrm>
          <a:prstGeom prst="rect">
            <a:avLst/>
          </a:prstGeom>
        </p:spPr>
        <p:txBody>
          <a:bodyPr wrap="square">
            <a:spAutoFit/>
          </a:bodyPr>
          <a:lstStyle/>
          <a:p>
            <a:pPr marL="342900" indent="-342900">
              <a:buFont typeface="Wingdings" panose="05000000000000000000" pitchFamily="2" charset="2"/>
              <a:buChar char="q"/>
            </a:pPr>
            <a:r>
              <a:rPr lang="ru-RU" sz="2400" b="1" dirty="0">
                <a:solidFill>
                  <a:srgbClr val="990099"/>
                </a:solidFill>
                <a:latin typeface="Comic Sans MS" panose="030F0702030302020204" pitchFamily="66" charset="0"/>
                <a:ea typeface="Tahoma" panose="020B0604030504040204" pitchFamily="34" charset="0"/>
                <a:cs typeface="Tahoma" panose="020B0604030504040204" pitchFamily="34" charset="0"/>
              </a:rPr>
              <a:t>Изучить литературу о структуре, организации игр и упражнений для развития координационных способностей ;</a:t>
            </a:r>
          </a:p>
        </p:txBody>
      </p:sp>
      <p:sp>
        <p:nvSpPr>
          <p:cNvPr id="2" name="Прямоугольник 1"/>
          <p:cNvSpPr/>
          <p:nvPr/>
        </p:nvSpPr>
        <p:spPr>
          <a:xfrm>
            <a:off x="4162849" y="3244334"/>
            <a:ext cx="184731" cy="369332"/>
          </a:xfrm>
          <a:prstGeom prst="rect">
            <a:avLst/>
          </a:prstGeom>
        </p:spPr>
        <p:txBody>
          <a:bodyPr wrap="none">
            <a:spAutoFit/>
          </a:bodyPr>
          <a:lstStyle/>
          <a:p>
            <a:endParaRPr lang="ru-RU" dirty="0"/>
          </a:p>
        </p:txBody>
      </p:sp>
      <p:sp>
        <p:nvSpPr>
          <p:cNvPr id="7" name="Прямоугольник 6"/>
          <p:cNvSpPr/>
          <p:nvPr/>
        </p:nvSpPr>
        <p:spPr>
          <a:xfrm>
            <a:off x="2909842" y="3165899"/>
            <a:ext cx="4572000" cy="1569660"/>
          </a:xfrm>
          <a:prstGeom prst="rect">
            <a:avLst/>
          </a:prstGeom>
        </p:spPr>
        <p:txBody>
          <a:bodyPr>
            <a:spAutoFit/>
          </a:bodyPr>
          <a:lstStyle/>
          <a:p>
            <a:pPr marL="342900" lvl="0" indent="-342900">
              <a:buFont typeface="Wingdings" panose="05000000000000000000" pitchFamily="2" charset="2"/>
              <a:buChar char="q"/>
            </a:pPr>
            <a:r>
              <a:rPr lang="ru-RU" sz="2400" b="1" dirty="0">
                <a:solidFill>
                  <a:schemeClr val="accent6">
                    <a:lumMod val="50000"/>
                  </a:schemeClr>
                </a:solidFill>
                <a:latin typeface="Comic Sans MS" panose="030F0702030302020204" pitchFamily="66" charset="0"/>
                <a:ea typeface="Tahoma" panose="020B0604030504040204" pitchFamily="34" charset="0"/>
                <a:cs typeface="Tahoma" panose="020B0604030504040204" pitchFamily="34" charset="0"/>
              </a:rPr>
              <a:t>Каждому педагогу группы подобрать игры и упражнений для проведения в спортзале;</a:t>
            </a:r>
          </a:p>
        </p:txBody>
      </p:sp>
      <p:sp>
        <p:nvSpPr>
          <p:cNvPr id="9" name="TextBox 8">
            <a:extLst>
              <a:ext uri="{FF2B5EF4-FFF2-40B4-BE49-F238E27FC236}">
                <a16:creationId xmlns:a16="http://schemas.microsoft.com/office/drawing/2014/main" xmlns="" id="{175F8B3D-19CA-634D-A6FE-9AD36A30F20E}"/>
              </a:ext>
            </a:extLst>
          </p:cNvPr>
          <p:cNvSpPr txBox="1"/>
          <p:nvPr/>
        </p:nvSpPr>
        <p:spPr>
          <a:xfrm>
            <a:off x="3114962" y="5151056"/>
            <a:ext cx="3258127" cy="830997"/>
          </a:xfrm>
          <a:prstGeom prst="rect">
            <a:avLst/>
          </a:prstGeom>
          <a:noFill/>
        </p:spPr>
        <p:txBody>
          <a:bodyPr wrap="square" rtlCol="0">
            <a:spAutoFit/>
          </a:bodyPr>
          <a:lstStyle/>
          <a:p>
            <a:pPr marL="285750" indent="-285750" algn="l">
              <a:buFont typeface="Wingdings" pitchFamily="2" charset="2"/>
              <a:buChar char="q"/>
            </a:pPr>
            <a:r>
              <a:rPr lang="ru-RU" sz="2400" b="1" dirty="0">
                <a:solidFill>
                  <a:srgbClr val="003399"/>
                </a:solidFill>
                <a:latin typeface="Comic Sans MS" panose="030F0702030302020204" pitchFamily="66" charset="0"/>
              </a:rPr>
              <a:t>Составить общий сборник </a:t>
            </a:r>
          </a:p>
        </p:txBody>
      </p:sp>
    </p:spTree>
    <p:extLst>
      <p:ext uri="{BB962C8B-B14F-4D97-AF65-F5344CB8AC3E}">
        <p14:creationId xmlns:p14="http://schemas.microsoft.com/office/powerpoint/2010/main" val="65672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2" presetClass="entr" presetSubtype="4"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521294" y="251539"/>
            <a:ext cx="8101412" cy="923330"/>
          </a:xfrm>
          <a:prstGeom prst="rect">
            <a:avLst/>
          </a:prstGeom>
        </p:spPr>
        <p:txBody>
          <a:bodyPr wrap="square">
            <a:spAutoFit/>
          </a:bodyPr>
          <a:lstStyle/>
          <a:p>
            <a:pPr algn="ctr"/>
            <a:r>
              <a:rPr lang="ru-RU" sz="5400" b="1" dirty="0">
                <a:solidFill>
                  <a:srgbClr val="FF0000"/>
                </a:solidFill>
                <a:latin typeface="Comic Sans MS" panose="030F0702030302020204" pitchFamily="66" charset="0"/>
                <a:ea typeface="Tahoma" panose="020B0604030504040204" pitchFamily="34" charset="0"/>
                <a:cs typeface="Tahoma" panose="020B0604030504040204" pitchFamily="34" charset="0"/>
              </a:rPr>
              <a:t>Актуальность:</a:t>
            </a:r>
          </a:p>
        </p:txBody>
      </p:sp>
      <p:sp>
        <p:nvSpPr>
          <p:cNvPr id="4" name="Прямоугольник 3"/>
          <p:cNvSpPr/>
          <p:nvPr/>
        </p:nvSpPr>
        <p:spPr>
          <a:xfrm>
            <a:off x="504202" y="1301500"/>
            <a:ext cx="7025981" cy="1200329"/>
          </a:xfrm>
          <a:prstGeom prst="rect">
            <a:avLst/>
          </a:prstGeom>
        </p:spPr>
        <p:txBody>
          <a:bodyPr wrap="square">
            <a:spAutoFit/>
          </a:bodyPr>
          <a:lstStyle/>
          <a:p>
            <a:pPr marL="457200" indent="-457200">
              <a:buFont typeface="Wingdings" panose="05000000000000000000" pitchFamily="2" charset="2"/>
              <a:buChar char="q"/>
            </a:pPr>
            <a:r>
              <a:rPr lang="ru-RU" sz="2400" b="1" dirty="0" smtClean="0">
                <a:solidFill>
                  <a:schemeClr val="accent5">
                    <a:lumMod val="50000"/>
                  </a:schemeClr>
                </a:solidFill>
                <a:latin typeface="Comic Sans MS" panose="030F0702030302020204" pitchFamily="66" charset="0"/>
                <a:ea typeface="Tahoma" panose="020B0604030504040204" pitchFamily="34" charset="0"/>
                <a:cs typeface="Tahoma" panose="020B0604030504040204" pitchFamily="34" charset="0"/>
              </a:rPr>
              <a:t>Сборник </a:t>
            </a:r>
            <a:r>
              <a:rPr lang="ru-RU" sz="2400" b="1" dirty="0">
                <a:solidFill>
                  <a:schemeClr val="accent5">
                    <a:lumMod val="50000"/>
                  </a:schemeClr>
                </a:solidFill>
                <a:latin typeface="Comic Sans MS" panose="030F0702030302020204" pitchFamily="66" charset="0"/>
                <a:ea typeface="Tahoma" panose="020B0604030504040204" pitchFamily="34" charset="0"/>
                <a:cs typeface="Tahoma" panose="020B0604030504040204" pitchFamily="34" charset="0"/>
              </a:rPr>
              <a:t>направлен на развитие координационных способностей через игры и упражнения в спортивном зале;</a:t>
            </a:r>
          </a:p>
        </p:txBody>
      </p:sp>
      <p:sp>
        <p:nvSpPr>
          <p:cNvPr id="2" name="Прямоугольник 1"/>
          <p:cNvSpPr/>
          <p:nvPr/>
        </p:nvSpPr>
        <p:spPr>
          <a:xfrm>
            <a:off x="1090259" y="4524454"/>
            <a:ext cx="5853868" cy="1200329"/>
          </a:xfrm>
          <a:prstGeom prst="rect">
            <a:avLst/>
          </a:prstGeom>
        </p:spPr>
        <p:txBody>
          <a:bodyPr wrap="square">
            <a:spAutoFit/>
          </a:bodyPr>
          <a:lstStyle/>
          <a:p>
            <a:pPr marL="457200" lvl="0" indent="-457200" algn="r">
              <a:buFont typeface="Wingdings" panose="05000000000000000000" pitchFamily="2" charset="2"/>
              <a:buChar char="q"/>
            </a:pPr>
            <a:r>
              <a:rPr lang="ru-RU" sz="2400" b="1" dirty="0">
                <a:solidFill>
                  <a:schemeClr val="accent5">
                    <a:lumMod val="50000"/>
                  </a:schemeClr>
                </a:solidFill>
                <a:latin typeface="Comic Sans MS" panose="030F0702030302020204" pitchFamily="66" charset="0"/>
                <a:ea typeface="Tahoma" panose="020B0604030504040204" pitchFamily="34" charset="0"/>
                <a:cs typeface="Tahoma" panose="020B0604030504040204" pitchFamily="34" charset="0"/>
              </a:rPr>
              <a:t>Проблема выявила     необходимость в разработке сборника игр и упражнений.</a:t>
            </a:r>
          </a:p>
        </p:txBody>
      </p:sp>
      <p:sp>
        <p:nvSpPr>
          <p:cNvPr id="6" name="Прямоугольник 5"/>
          <p:cNvSpPr/>
          <p:nvPr/>
        </p:nvSpPr>
        <p:spPr>
          <a:xfrm>
            <a:off x="1749592" y="3051476"/>
            <a:ext cx="6336706" cy="461665"/>
          </a:xfrm>
          <a:prstGeom prst="rect">
            <a:avLst/>
          </a:prstGeom>
        </p:spPr>
        <p:txBody>
          <a:bodyPr wrap="square">
            <a:spAutoFit/>
          </a:bodyPr>
          <a:lstStyle/>
          <a:p>
            <a:pPr marL="457200" lvl="0" indent="-457200">
              <a:buFont typeface="Wingdings" panose="05000000000000000000" pitchFamily="2" charset="2"/>
              <a:buChar char="q"/>
            </a:pPr>
            <a:r>
              <a:rPr lang="ru-RU" sz="2400" b="1" dirty="0">
                <a:solidFill>
                  <a:srgbClr val="4472C4">
                    <a:lumMod val="50000"/>
                  </a:srgbClr>
                </a:solidFill>
                <a:latin typeface="Comic Sans MS" panose="030F0702030302020204" pitchFamily="66" charset="0"/>
                <a:ea typeface="Tahoma" panose="020B0604030504040204" pitchFamily="34" charset="0"/>
                <a:cs typeface="Tahoma" panose="020B0604030504040204" pitchFamily="34" charset="0"/>
              </a:rPr>
              <a:t>Устранение травматизма на уроке.</a:t>
            </a:r>
          </a:p>
        </p:txBody>
      </p:sp>
    </p:spTree>
    <p:extLst>
      <p:ext uri="{BB962C8B-B14F-4D97-AF65-F5344CB8AC3E}">
        <p14:creationId xmlns:p14="http://schemas.microsoft.com/office/powerpoint/2010/main" val="327978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3161944" y="2613894"/>
            <a:ext cx="2820112" cy="769441"/>
          </a:xfrm>
          <a:prstGeom prst="rect">
            <a:avLst/>
          </a:prstGeom>
        </p:spPr>
        <p:txBody>
          <a:bodyPr wrap="square">
            <a:spAutoFit/>
          </a:bodyPr>
          <a:lstStyle/>
          <a:p>
            <a:r>
              <a:rPr lang="ru-RU" sz="4400" b="1" dirty="0">
                <a:solidFill>
                  <a:srgbClr val="FF0000"/>
                </a:solidFill>
                <a:latin typeface="Comic Sans MS" panose="030F0702030302020204" pitchFamily="66" charset="0"/>
                <a:ea typeface="Tahoma" panose="020B0604030504040204" pitchFamily="34" charset="0"/>
                <a:cs typeface="Tahoma" panose="020B0604030504040204" pitchFamily="34" charset="0"/>
              </a:rPr>
              <a:t>Новизна:</a:t>
            </a:r>
          </a:p>
        </p:txBody>
      </p:sp>
      <p:sp>
        <p:nvSpPr>
          <p:cNvPr id="4" name="Прямоугольник 3"/>
          <p:cNvSpPr/>
          <p:nvPr/>
        </p:nvSpPr>
        <p:spPr>
          <a:xfrm>
            <a:off x="1641433" y="534890"/>
            <a:ext cx="5621851" cy="1938992"/>
          </a:xfrm>
          <a:prstGeom prst="rect">
            <a:avLst/>
          </a:prstGeom>
        </p:spPr>
        <p:txBody>
          <a:bodyPr wrap="square">
            <a:spAutoFit/>
          </a:bodyPr>
          <a:lstStyle/>
          <a:p>
            <a:pPr marL="457200" indent="-457200" algn="ctr">
              <a:buFont typeface="Wingdings" panose="05000000000000000000" pitchFamily="2" charset="2"/>
              <a:buChar char="q"/>
            </a:pPr>
            <a:r>
              <a:rPr lang="ru-RU" sz="2400" b="1" dirty="0" smtClean="0">
                <a:solidFill>
                  <a:srgbClr val="990099"/>
                </a:solidFill>
                <a:latin typeface="Comic Sans MS" panose="030F0702030302020204" pitchFamily="66" charset="0"/>
                <a:ea typeface="Tahoma" panose="020B0604030504040204" pitchFamily="34" charset="0"/>
                <a:cs typeface="Tahoma" panose="020B0604030504040204" pitchFamily="34" charset="0"/>
              </a:rPr>
              <a:t>Сборник </a:t>
            </a:r>
            <a:r>
              <a:rPr lang="ru-RU" sz="2400" b="1" dirty="0">
                <a:solidFill>
                  <a:srgbClr val="990099"/>
                </a:solidFill>
                <a:latin typeface="Comic Sans MS" panose="030F0702030302020204" pitchFamily="66" charset="0"/>
                <a:ea typeface="Tahoma" panose="020B0604030504040204" pitchFamily="34" charset="0"/>
                <a:cs typeface="Tahoma" panose="020B0604030504040204" pitchFamily="34" charset="0"/>
              </a:rPr>
              <a:t>имеет практическую направленность, где собраны игры и упражнения для развития координационных способностей;</a:t>
            </a:r>
          </a:p>
        </p:txBody>
      </p:sp>
      <p:sp>
        <p:nvSpPr>
          <p:cNvPr id="2" name="Прямоугольник 1"/>
          <p:cNvSpPr/>
          <p:nvPr/>
        </p:nvSpPr>
        <p:spPr>
          <a:xfrm>
            <a:off x="1187866" y="3927069"/>
            <a:ext cx="6281158" cy="2677656"/>
          </a:xfrm>
          <a:prstGeom prst="rect">
            <a:avLst/>
          </a:prstGeom>
        </p:spPr>
        <p:txBody>
          <a:bodyPr wrap="square">
            <a:spAutoFit/>
          </a:bodyPr>
          <a:lstStyle/>
          <a:p>
            <a:pPr marL="457200" lvl="0" indent="-457200" algn="ctr">
              <a:buFont typeface="Wingdings" panose="05000000000000000000" pitchFamily="2" charset="2"/>
              <a:buChar char="q"/>
            </a:pPr>
            <a:r>
              <a:rPr lang="ru-RU" sz="2400" b="1" dirty="0">
                <a:solidFill>
                  <a:schemeClr val="accent6">
                    <a:lumMod val="50000"/>
                  </a:schemeClr>
                </a:solidFill>
                <a:latin typeface="Comic Sans MS" panose="030F0702030302020204" pitchFamily="66" charset="0"/>
                <a:ea typeface="Tahoma" panose="020B0604030504040204" pitchFamily="34" charset="0"/>
                <a:cs typeface="Tahoma" panose="020B0604030504040204" pitchFamily="34" charset="0"/>
              </a:rPr>
              <a:t>Сборник даёт практический материал и может быть использован учителями физической культуры, воспитателями, родителями, а также для самостоятельного проведения игр и упражнений с  детьми.</a:t>
            </a:r>
          </a:p>
        </p:txBody>
      </p:sp>
    </p:spTree>
    <p:extLst>
      <p:ext uri="{BB962C8B-B14F-4D97-AF65-F5344CB8AC3E}">
        <p14:creationId xmlns:p14="http://schemas.microsoft.com/office/powerpoint/2010/main" val="414225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83665" y="559189"/>
            <a:ext cx="8100118" cy="954107"/>
          </a:xfrm>
          <a:prstGeom prst="rect">
            <a:avLst/>
          </a:prstGeom>
        </p:spPr>
        <p:txBody>
          <a:bodyPr wrap="square">
            <a:spAutoFit/>
          </a:bodyPr>
          <a:lstStyle/>
          <a:p>
            <a:pPr algn="ctr"/>
            <a:r>
              <a:rPr lang="ru-RU" sz="2800" b="1" dirty="0">
                <a:solidFill>
                  <a:srgbClr val="FF0000"/>
                </a:solidFill>
                <a:latin typeface="Comic Sans MS" panose="030F0702030302020204" pitchFamily="66" charset="0"/>
                <a:ea typeface="Tahoma" panose="020B0604030504040204" pitchFamily="34" charset="0"/>
                <a:cs typeface="Tahoma" panose="020B0604030504040204" pitchFamily="34" charset="0"/>
              </a:rPr>
              <a:t>Формирование и развитие координационных способностей приводит к:</a:t>
            </a:r>
          </a:p>
        </p:txBody>
      </p:sp>
      <p:sp>
        <p:nvSpPr>
          <p:cNvPr id="4" name="Прямоугольник 3"/>
          <p:cNvSpPr/>
          <p:nvPr/>
        </p:nvSpPr>
        <p:spPr>
          <a:xfrm>
            <a:off x="546930" y="1598196"/>
            <a:ext cx="8135597" cy="5262979"/>
          </a:xfrm>
          <a:prstGeom prst="rect">
            <a:avLst/>
          </a:prstGeom>
        </p:spPr>
        <p:txBody>
          <a:bodyPr wrap="square">
            <a:spAutoFit/>
          </a:bodyPr>
          <a:lstStyle/>
          <a:p>
            <a:pPr marL="457200" indent="-457200">
              <a:buFont typeface="Wingdings" panose="05000000000000000000" pitchFamily="2" charset="2"/>
              <a:buChar char="Ø"/>
            </a:pPr>
            <a:r>
              <a:rPr lang="ru-RU" sz="2400" b="1" dirty="0">
                <a:solidFill>
                  <a:srgbClr val="003399"/>
                </a:solidFill>
                <a:latin typeface="Comic Sans MS" panose="030F0702030302020204" pitchFamily="66" charset="0"/>
                <a:ea typeface="Tahoma" panose="020B0604030504040204" pitchFamily="34" charset="0"/>
                <a:cs typeface="Tahoma" panose="020B0604030504040204" pitchFamily="34" charset="0"/>
              </a:rPr>
              <a:t>Способность к реагированию </a:t>
            </a:r>
            <a:r>
              <a:rPr lang="ru-RU" sz="2400" b="1" dirty="0">
                <a:solidFill>
                  <a:srgbClr val="002060"/>
                </a:solidFill>
                <a:latin typeface="Comic Sans MS" panose="030F0702030302020204" pitchFamily="66" charset="0"/>
                <a:ea typeface="Tahoma" panose="020B0604030504040204" pitchFamily="34" charset="0"/>
                <a:cs typeface="Tahoma" panose="020B0604030504040204" pitchFamily="34" charset="0"/>
              </a:rPr>
              <a:t>(быстрота,</a:t>
            </a:r>
          </a:p>
          <a:p>
            <a:r>
              <a:rPr lang="ru-RU" sz="2400" b="1" dirty="0">
                <a:solidFill>
                  <a:srgbClr val="002060"/>
                </a:solidFill>
                <a:latin typeface="Comic Sans MS" panose="030F0702030302020204" pitchFamily="66" charset="0"/>
                <a:ea typeface="Tahoma" panose="020B0604030504040204" pitchFamily="34" charset="0"/>
                <a:cs typeface="Tahoma" panose="020B0604030504040204" pitchFamily="34" charset="0"/>
              </a:rPr>
              <a:t>                                              ловкость); </a:t>
            </a:r>
          </a:p>
          <a:p>
            <a:pPr marL="457200" indent="-457200">
              <a:buFont typeface="Wingdings" panose="05000000000000000000" pitchFamily="2" charset="2"/>
              <a:buChar char="Ø"/>
            </a:pPr>
            <a:r>
              <a:rPr lang="ru-RU" sz="2400" b="1" dirty="0">
                <a:solidFill>
                  <a:srgbClr val="003399"/>
                </a:solidFill>
                <a:latin typeface="Comic Sans MS" panose="030F0702030302020204" pitchFamily="66" charset="0"/>
                <a:ea typeface="Tahoma" panose="020B0604030504040204" pitchFamily="34" charset="0"/>
                <a:cs typeface="Tahoma" panose="020B0604030504040204" pitchFamily="34" charset="0"/>
              </a:rPr>
              <a:t>Способность к равновесию </a:t>
            </a:r>
            <a:r>
              <a:rPr lang="ru-RU" sz="2400" b="1" dirty="0">
                <a:solidFill>
                  <a:srgbClr val="002060"/>
                </a:solidFill>
                <a:latin typeface="Comic Sans MS" panose="030F0702030302020204" pitchFamily="66" charset="0"/>
                <a:ea typeface="Tahoma" panose="020B0604030504040204" pitchFamily="34" charset="0"/>
                <a:cs typeface="Tahoma" panose="020B0604030504040204" pitchFamily="34" charset="0"/>
              </a:rPr>
              <a:t>(устойчивость);</a:t>
            </a:r>
          </a:p>
          <a:p>
            <a:pPr marL="457200" indent="-457200">
              <a:buFont typeface="Wingdings" panose="05000000000000000000" pitchFamily="2" charset="2"/>
              <a:buChar char="Ø"/>
            </a:pPr>
            <a:r>
              <a:rPr lang="ru-RU" sz="2400" b="1" dirty="0">
                <a:solidFill>
                  <a:srgbClr val="003399"/>
                </a:solidFill>
                <a:latin typeface="Comic Sans MS" panose="030F0702030302020204" pitchFamily="66" charset="0"/>
                <a:ea typeface="Tahoma" panose="020B0604030504040204" pitchFamily="34" charset="0"/>
                <a:cs typeface="Tahoma" panose="020B0604030504040204" pitchFamily="34" charset="0"/>
              </a:rPr>
              <a:t>Способность дифференцированию</a:t>
            </a:r>
            <a:r>
              <a:rPr lang="ru-RU" sz="2400" dirty="0">
                <a:latin typeface="Comic Sans MS" panose="030F0702030302020204" pitchFamily="66" charset="0"/>
                <a:ea typeface="Tahoma" panose="020B0604030504040204" pitchFamily="34" charset="0"/>
                <a:cs typeface="Tahoma" panose="020B0604030504040204" pitchFamily="34" charset="0"/>
              </a:rPr>
              <a:t> </a:t>
            </a:r>
            <a:r>
              <a:rPr lang="ru-RU" sz="2400" b="1" dirty="0">
                <a:solidFill>
                  <a:srgbClr val="002060"/>
                </a:solidFill>
                <a:latin typeface="Comic Sans MS" panose="030F0702030302020204" pitchFamily="66" charset="0"/>
                <a:ea typeface="Tahoma" panose="020B0604030504040204" pitchFamily="34" charset="0"/>
                <a:cs typeface="Tahoma" panose="020B0604030504040204" pitchFamily="34" charset="0"/>
              </a:rPr>
              <a:t>(точность</a:t>
            </a:r>
          </a:p>
          <a:p>
            <a:r>
              <a:rPr lang="ru-RU" sz="2400" b="1" dirty="0">
                <a:solidFill>
                  <a:srgbClr val="002060"/>
                </a:solidFill>
                <a:latin typeface="Comic Sans MS" panose="030F0702030302020204" pitchFamily="66" charset="0"/>
                <a:ea typeface="Tahoma" panose="020B0604030504040204" pitchFamily="34" charset="0"/>
                <a:cs typeface="Tahoma" panose="020B0604030504040204" pitchFamily="34" charset="0"/>
              </a:rPr>
              <a:t>                                               движения); </a:t>
            </a:r>
          </a:p>
          <a:p>
            <a:pPr marL="457200" indent="-457200">
              <a:buFont typeface="Wingdings" panose="05000000000000000000" pitchFamily="2" charset="2"/>
              <a:buChar char="Ø"/>
            </a:pPr>
            <a:r>
              <a:rPr lang="ru-RU" sz="2400" b="1" dirty="0">
                <a:solidFill>
                  <a:srgbClr val="003399"/>
                </a:solidFill>
                <a:latin typeface="Comic Sans MS" panose="030F0702030302020204" pitchFamily="66" charset="0"/>
                <a:ea typeface="Tahoma" panose="020B0604030504040204" pitchFamily="34" charset="0"/>
                <a:cs typeface="Tahoma" panose="020B0604030504040204" pitchFamily="34" charset="0"/>
              </a:rPr>
              <a:t>Ориентационные способности </a:t>
            </a:r>
            <a:r>
              <a:rPr lang="ru-RU" sz="2400" b="1" dirty="0">
                <a:solidFill>
                  <a:srgbClr val="002060"/>
                </a:solidFill>
                <a:latin typeface="Comic Sans MS" panose="030F0702030302020204" pitchFamily="66" charset="0"/>
                <a:ea typeface="Tahoma" panose="020B0604030504040204" pitchFamily="34" charset="0"/>
                <a:cs typeface="Tahoma" panose="020B0604030504040204" pitchFamily="34" charset="0"/>
              </a:rPr>
              <a:t>(ориентация в</a:t>
            </a:r>
          </a:p>
          <a:p>
            <a:r>
              <a:rPr lang="ru-RU" sz="2400" b="1" dirty="0">
                <a:solidFill>
                  <a:srgbClr val="002060"/>
                </a:solidFill>
                <a:latin typeface="Comic Sans MS" panose="030F0702030302020204" pitchFamily="66" charset="0"/>
                <a:ea typeface="Tahoma" panose="020B0604030504040204" pitchFamily="34" charset="0"/>
                <a:cs typeface="Tahoma" panose="020B0604030504040204" pitchFamily="34" charset="0"/>
              </a:rPr>
              <a:t>                                          пространстве)</a:t>
            </a:r>
            <a:r>
              <a:rPr lang="ru-RU" sz="2400" dirty="0">
                <a:solidFill>
                  <a:srgbClr val="002060"/>
                </a:solidFill>
                <a:latin typeface="Comic Sans MS" panose="030F0702030302020204" pitchFamily="66" charset="0"/>
                <a:ea typeface="Tahoma" panose="020B0604030504040204" pitchFamily="34" charset="0"/>
                <a:cs typeface="Tahoma" panose="020B0604030504040204" pitchFamily="34" charset="0"/>
              </a:rPr>
              <a:t>;</a:t>
            </a:r>
            <a:r>
              <a:rPr lang="ru-RU" sz="2400" b="1" dirty="0">
                <a:solidFill>
                  <a:srgbClr val="002060"/>
                </a:solidFill>
                <a:latin typeface="Comic Sans MS" panose="030F0702030302020204" pitchFamily="66" charset="0"/>
                <a:ea typeface="Tahoma" panose="020B0604030504040204" pitchFamily="34" charset="0"/>
                <a:cs typeface="Tahoma" panose="020B0604030504040204" pitchFamily="34" charset="0"/>
              </a:rPr>
              <a:t>   </a:t>
            </a:r>
          </a:p>
          <a:p>
            <a:pPr marL="457200" indent="-457200">
              <a:buFont typeface="Wingdings" panose="05000000000000000000" pitchFamily="2" charset="2"/>
              <a:buChar char="Ø"/>
            </a:pPr>
            <a:r>
              <a:rPr lang="ru-RU" sz="2400" b="1" dirty="0">
                <a:solidFill>
                  <a:srgbClr val="002060"/>
                </a:solidFill>
                <a:latin typeface="Comic Sans MS" panose="030F0702030302020204" pitchFamily="66" charset="0"/>
                <a:ea typeface="Tahoma" panose="020B0604030504040204" pitchFamily="34" charset="0"/>
                <a:cs typeface="Tahoma" panose="020B0604030504040204" pitchFamily="34" charset="0"/>
              </a:rPr>
              <a:t> </a:t>
            </a:r>
            <a:r>
              <a:rPr lang="ru-RU" sz="2400" b="1" dirty="0">
                <a:solidFill>
                  <a:srgbClr val="003399"/>
                </a:solidFill>
                <a:latin typeface="Comic Sans MS" panose="030F0702030302020204" pitchFamily="66" charset="0"/>
                <a:ea typeface="Tahoma" panose="020B0604030504040204" pitchFamily="34" charset="0"/>
                <a:cs typeface="Tahoma" panose="020B0604030504040204" pitchFamily="34" charset="0"/>
              </a:rPr>
              <a:t>Ритмическая способность </a:t>
            </a:r>
            <a:r>
              <a:rPr lang="ru-RU" sz="2400" b="1" dirty="0">
                <a:solidFill>
                  <a:srgbClr val="002060"/>
                </a:solidFill>
                <a:latin typeface="Comic Sans MS" panose="030F0702030302020204" pitchFamily="66" charset="0"/>
                <a:ea typeface="Tahoma" panose="020B0604030504040204" pitchFamily="34" charset="0"/>
                <a:cs typeface="Tahoma" panose="020B0604030504040204" pitchFamily="34" charset="0"/>
              </a:rPr>
              <a:t>(динамические</a:t>
            </a:r>
          </a:p>
          <a:p>
            <a:r>
              <a:rPr lang="ru-RU" sz="2400" b="1" dirty="0">
                <a:solidFill>
                  <a:srgbClr val="002060"/>
                </a:solidFill>
                <a:latin typeface="Comic Sans MS" panose="030F0702030302020204" pitchFamily="66" charset="0"/>
                <a:ea typeface="Tahoma" panose="020B0604030504040204" pitchFamily="34" charset="0"/>
                <a:cs typeface="Tahoma" panose="020B0604030504040204" pitchFamily="34" charset="0"/>
              </a:rPr>
              <a:t>                                              изменения)</a:t>
            </a:r>
          </a:p>
          <a:p>
            <a:pPr algn="ctr"/>
            <a:r>
              <a:rPr lang="ru-RU" sz="2800" b="1" dirty="0">
                <a:solidFill>
                  <a:schemeClr val="accent6">
                    <a:lumMod val="50000"/>
                  </a:schemeClr>
                </a:solidFill>
                <a:latin typeface="Comic Sans MS" panose="030F0702030302020204" pitchFamily="66" charset="0"/>
                <a:ea typeface="Tahoma" panose="020B0604030504040204" pitchFamily="34" charset="0"/>
                <a:cs typeface="Tahoma" panose="020B0604030504040204" pitchFamily="34" charset="0"/>
              </a:rPr>
              <a:t>И что не маловажно, </a:t>
            </a:r>
          </a:p>
          <a:p>
            <a:pPr algn="ctr"/>
            <a:r>
              <a:rPr lang="ru-RU" sz="2800" b="1" dirty="0">
                <a:solidFill>
                  <a:schemeClr val="accent6">
                    <a:lumMod val="50000"/>
                  </a:schemeClr>
                </a:solidFill>
                <a:latin typeface="Comic Sans MS" panose="030F0702030302020204" pitchFamily="66" charset="0"/>
                <a:ea typeface="Tahoma" panose="020B0604030504040204" pitchFamily="34" charset="0"/>
                <a:cs typeface="Tahoma" panose="020B0604030504040204" pitchFamily="34" charset="0"/>
              </a:rPr>
              <a:t>эти физические качества </a:t>
            </a:r>
          </a:p>
          <a:p>
            <a:pPr algn="ctr"/>
            <a:r>
              <a:rPr lang="ru-RU" sz="2800" b="1" dirty="0">
                <a:solidFill>
                  <a:schemeClr val="accent6">
                    <a:lumMod val="50000"/>
                  </a:schemeClr>
                </a:solidFill>
                <a:latin typeface="Comic Sans MS" panose="030F0702030302020204" pitchFamily="66" charset="0"/>
                <a:ea typeface="Tahoma" panose="020B0604030504040204" pitchFamily="34" charset="0"/>
                <a:cs typeface="Tahoma" panose="020B0604030504040204" pitchFamily="34" charset="0"/>
              </a:rPr>
              <a:t>развиваются с помощью </a:t>
            </a:r>
          </a:p>
          <a:p>
            <a:pPr algn="ctr"/>
            <a:r>
              <a:rPr lang="ru-RU" sz="2800" b="1" dirty="0">
                <a:solidFill>
                  <a:schemeClr val="accent6">
                    <a:lumMod val="50000"/>
                  </a:schemeClr>
                </a:solidFill>
                <a:latin typeface="Comic Sans MS" panose="030F0702030302020204" pitchFamily="66" charset="0"/>
                <a:ea typeface="Tahoma" panose="020B0604030504040204" pitchFamily="34" charset="0"/>
                <a:cs typeface="Tahoma" panose="020B0604030504040204" pitchFamily="34" charset="0"/>
              </a:rPr>
              <a:t>игр и упражнений.</a:t>
            </a:r>
          </a:p>
        </p:txBody>
      </p:sp>
    </p:spTree>
    <p:extLst>
      <p:ext uri="{BB962C8B-B14F-4D97-AF65-F5344CB8AC3E}">
        <p14:creationId xmlns:p14="http://schemas.microsoft.com/office/powerpoint/2010/main" val="182792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Прямоугольник 2"/>
          <p:cNvSpPr/>
          <p:nvPr/>
        </p:nvSpPr>
        <p:spPr>
          <a:xfrm>
            <a:off x="640935" y="1328629"/>
            <a:ext cx="7997569" cy="4401205"/>
          </a:xfrm>
          <a:prstGeom prst="rect">
            <a:avLst/>
          </a:prstGeom>
        </p:spPr>
        <p:txBody>
          <a:bodyPr wrap="square">
            <a:spAutoFit/>
          </a:bodyPr>
          <a:lstStyle/>
          <a:p>
            <a:pPr marL="342900" indent="-342900">
              <a:buFont typeface="Wingdings" panose="05000000000000000000" pitchFamily="2" charset="2"/>
              <a:buChar char="Ø"/>
            </a:pPr>
            <a:r>
              <a:rPr lang="ru-RU" sz="2800" b="1" dirty="0">
                <a:solidFill>
                  <a:srgbClr val="002060"/>
                </a:solidFill>
                <a:latin typeface="Comic Sans MS" panose="030F0702030302020204" pitchFamily="66" charset="0"/>
                <a:ea typeface="Tahoma" panose="020B0604030504040204" pitchFamily="34" charset="0"/>
                <a:cs typeface="Tahoma" panose="020B0604030504040204" pitchFamily="34" charset="0"/>
              </a:rPr>
              <a:t>Стимулируют кровообращение, </a:t>
            </a:r>
          </a:p>
          <a:p>
            <a:pPr marL="342900" indent="-342900">
              <a:buFont typeface="Wingdings" panose="05000000000000000000" pitchFamily="2" charset="2"/>
              <a:buChar char="Ø"/>
            </a:pPr>
            <a:r>
              <a:rPr lang="ru-RU" sz="2800" b="1" dirty="0">
                <a:solidFill>
                  <a:srgbClr val="002060"/>
                </a:solidFill>
                <a:latin typeface="Comic Sans MS" panose="030F0702030302020204" pitchFamily="66" charset="0"/>
                <a:ea typeface="Tahoma" panose="020B0604030504040204" pitchFamily="34" charset="0"/>
                <a:cs typeface="Tahoma" panose="020B0604030504040204" pitchFamily="34" charset="0"/>
              </a:rPr>
              <a:t>Укрепляют сердечно-сосудистую систему, </a:t>
            </a:r>
          </a:p>
          <a:p>
            <a:pPr marL="342900" indent="-342900">
              <a:buFont typeface="Wingdings" panose="05000000000000000000" pitchFamily="2" charset="2"/>
              <a:buChar char="Ø"/>
            </a:pPr>
            <a:r>
              <a:rPr lang="ru-RU" sz="2800" b="1" dirty="0">
                <a:solidFill>
                  <a:srgbClr val="002060"/>
                </a:solidFill>
                <a:latin typeface="Comic Sans MS" panose="030F0702030302020204" pitchFamily="66" charset="0"/>
                <a:ea typeface="Tahoma" panose="020B0604030504040204" pitchFamily="34" charset="0"/>
                <a:cs typeface="Tahoma" panose="020B0604030504040204" pitchFamily="34" charset="0"/>
              </a:rPr>
              <a:t>Оказывают благотворное влияние на вестибулярный аппарат,</a:t>
            </a:r>
          </a:p>
          <a:p>
            <a:pPr marL="342900" indent="-342900">
              <a:buFont typeface="Wingdings" panose="05000000000000000000" pitchFamily="2" charset="2"/>
              <a:buChar char="Ø"/>
            </a:pPr>
            <a:r>
              <a:rPr lang="ru-RU" sz="2800" b="1" dirty="0">
                <a:solidFill>
                  <a:srgbClr val="002060"/>
                </a:solidFill>
                <a:latin typeface="Comic Sans MS" panose="030F0702030302020204" pitchFamily="66" charset="0"/>
                <a:ea typeface="Tahoma" panose="020B0604030504040204" pitchFamily="34" charset="0"/>
                <a:cs typeface="Tahoma" panose="020B0604030504040204" pitchFamily="34" charset="0"/>
              </a:rPr>
              <a:t>Насыщают клетки организма кислородом,</a:t>
            </a:r>
          </a:p>
          <a:p>
            <a:pPr marL="342900" indent="-342900">
              <a:buFont typeface="Wingdings" panose="05000000000000000000" pitchFamily="2" charset="2"/>
              <a:buChar char="Ø"/>
            </a:pPr>
            <a:r>
              <a:rPr lang="ru-RU" sz="2800" b="1" dirty="0">
                <a:solidFill>
                  <a:srgbClr val="002060"/>
                </a:solidFill>
                <a:latin typeface="Comic Sans MS" panose="030F0702030302020204" pitchFamily="66" charset="0"/>
                <a:ea typeface="Tahoma" panose="020B0604030504040204" pitchFamily="34" charset="0"/>
                <a:cs typeface="Tahoma" panose="020B0604030504040204" pitchFamily="34" charset="0"/>
              </a:rPr>
              <a:t>Повышают активность головного мозга,</a:t>
            </a:r>
          </a:p>
          <a:p>
            <a:pPr marL="342900" indent="-342900">
              <a:buFont typeface="Wingdings" panose="05000000000000000000" pitchFamily="2" charset="2"/>
              <a:buChar char="Ø"/>
            </a:pPr>
            <a:r>
              <a:rPr lang="ru-RU" sz="2800" b="1" dirty="0">
                <a:solidFill>
                  <a:srgbClr val="002060"/>
                </a:solidFill>
                <a:latin typeface="Comic Sans MS" panose="030F0702030302020204" pitchFamily="66" charset="0"/>
                <a:ea typeface="Tahoma" panose="020B0604030504040204" pitchFamily="34" charset="0"/>
                <a:cs typeface="Tahoma" panose="020B0604030504040204" pitchFamily="34" charset="0"/>
              </a:rPr>
              <a:t>Способствуют развитию концентрации</a:t>
            </a:r>
          </a:p>
          <a:p>
            <a:pPr marL="342900" indent="-342900">
              <a:buFont typeface="Wingdings" panose="05000000000000000000" pitchFamily="2" charset="2"/>
              <a:buChar char="Ø"/>
            </a:pPr>
            <a:r>
              <a:rPr lang="ru-RU" sz="2800" b="1" dirty="0">
                <a:solidFill>
                  <a:srgbClr val="002060"/>
                </a:solidFill>
                <a:latin typeface="Comic Sans MS" panose="030F0702030302020204" pitchFamily="66" charset="0"/>
                <a:ea typeface="Tahoma" panose="020B0604030504040204" pitchFamily="34" charset="0"/>
                <a:cs typeface="Tahoma" panose="020B0604030504040204" pitchFamily="34" charset="0"/>
              </a:rPr>
              <a:t>        внимания.</a:t>
            </a:r>
          </a:p>
        </p:txBody>
      </p:sp>
      <p:sp>
        <p:nvSpPr>
          <p:cNvPr id="2" name="Прямоугольник 1"/>
          <p:cNvSpPr/>
          <p:nvPr/>
        </p:nvSpPr>
        <p:spPr>
          <a:xfrm>
            <a:off x="640935" y="374522"/>
            <a:ext cx="7802310" cy="954107"/>
          </a:xfrm>
          <a:prstGeom prst="rect">
            <a:avLst/>
          </a:prstGeom>
        </p:spPr>
        <p:txBody>
          <a:bodyPr wrap="square">
            <a:spAutoFit/>
          </a:bodyPr>
          <a:lstStyle/>
          <a:p>
            <a:pPr lvl="0" algn="ctr"/>
            <a:r>
              <a:rPr lang="ru-RU" sz="2800" b="1" dirty="0">
                <a:solidFill>
                  <a:srgbClr val="FF0000"/>
                </a:solidFill>
                <a:latin typeface="Comic Sans MS" panose="030F0702030302020204" pitchFamily="66" charset="0"/>
                <a:ea typeface="Tahoma" panose="020B0604030504040204" pitchFamily="34" charset="0"/>
                <a:cs typeface="Tahoma" panose="020B0604030504040204" pitchFamily="34" charset="0"/>
              </a:rPr>
              <a:t>Упражнения и игры на координацию развивают:</a:t>
            </a:r>
          </a:p>
        </p:txBody>
      </p:sp>
    </p:spTree>
    <p:extLst>
      <p:ext uri="{BB962C8B-B14F-4D97-AF65-F5344CB8AC3E}">
        <p14:creationId xmlns:p14="http://schemas.microsoft.com/office/powerpoint/2010/main" val="235790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397" y="-297"/>
            <a:ext cx="9144793" cy="6858594"/>
          </a:xfrm>
          <a:prstGeom prst="rect">
            <a:avLst/>
          </a:prstGeom>
        </p:spPr>
      </p:pic>
      <p:sp>
        <p:nvSpPr>
          <p:cNvPr id="3" name="Прямоугольник 2"/>
          <p:cNvSpPr/>
          <p:nvPr/>
        </p:nvSpPr>
        <p:spPr>
          <a:xfrm>
            <a:off x="974435" y="518246"/>
            <a:ext cx="7195127" cy="5139869"/>
          </a:xfrm>
          <a:prstGeom prst="rect">
            <a:avLst/>
          </a:prstGeom>
        </p:spPr>
        <p:txBody>
          <a:bodyPr wrap="square">
            <a:spAutoFit/>
          </a:bodyPr>
          <a:lstStyle/>
          <a:p>
            <a:pPr algn="ctr"/>
            <a:r>
              <a:rPr lang="ru-RU" sz="2800" b="1" dirty="0">
                <a:solidFill>
                  <a:srgbClr val="FF0000"/>
                </a:solidFill>
                <a:latin typeface="Comic Sans MS" panose="030F0702030302020204" pitchFamily="66" charset="0"/>
                <a:ea typeface="Tahoma" panose="020B0604030504040204" pitchFamily="34" charset="0"/>
                <a:cs typeface="Tahoma" panose="020B0604030504040204" pitchFamily="34" charset="0"/>
              </a:rPr>
              <a:t>Для развития координационных способностей в физическом воспитании и спорте используются следующие методы:</a:t>
            </a:r>
          </a:p>
          <a:p>
            <a:pPr algn="ctr"/>
            <a:endParaRPr lang="ru-RU" sz="2800" b="1" dirty="0">
              <a:solidFill>
                <a:schemeClr val="accent6">
                  <a:lumMod val="50000"/>
                </a:schemeClr>
              </a:solidFill>
              <a:latin typeface="Comic Sans MS" panose="030F0702030302020204" pitchFamily="66" charset="0"/>
              <a:ea typeface="Tahoma" panose="020B0604030504040204" pitchFamily="34" charset="0"/>
              <a:cs typeface="Tahoma" panose="020B0604030504040204" pitchFamily="34" charset="0"/>
            </a:endParaRPr>
          </a:p>
          <a:p>
            <a:pPr marL="342900" indent="-342900" algn="ctr">
              <a:buFont typeface="Wingdings" panose="05000000000000000000" pitchFamily="2" charset="2"/>
              <a:buChar char="Ø"/>
            </a:pPr>
            <a:r>
              <a:rPr lang="ru-RU" sz="3200" b="1" dirty="0">
                <a:solidFill>
                  <a:srgbClr val="002060"/>
                </a:solidFill>
                <a:latin typeface="Comic Sans MS" panose="030F0702030302020204" pitchFamily="66" charset="0"/>
                <a:ea typeface="Tahoma" panose="020B0604030504040204" pitchFamily="34" charset="0"/>
                <a:cs typeface="Tahoma" panose="020B0604030504040204" pitchFamily="34" charset="0"/>
              </a:rPr>
              <a:t>стандартно-повторного упражнения;</a:t>
            </a:r>
          </a:p>
          <a:p>
            <a:pPr marL="342900" indent="-342900" algn="ctr">
              <a:buFont typeface="Wingdings" panose="05000000000000000000" pitchFamily="2" charset="2"/>
              <a:buChar char="Ø"/>
            </a:pPr>
            <a:r>
              <a:rPr lang="ru-RU" sz="3200" b="1" dirty="0">
                <a:solidFill>
                  <a:srgbClr val="002060"/>
                </a:solidFill>
                <a:latin typeface="Comic Sans MS" panose="030F0702030302020204" pitchFamily="66" charset="0"/>
                <a:ea typeface="Tahoma" panose="020B0604030504040204" pitchFamily="34" charset="0"/>
                <a:cs typeface="Tahoma" panose="020B0604030504040204" pitchFamily="34" charset="0"/>
              </a:rPr>
              <a:t>вариативного упражнения;</a:t>
            </a:r>
          </a:p>
          <a:p>
            <a:pPr marL="342900" indent="-342900" algn="ctr">
              <a:buFont typeface="Wingdings" panose="05000000000000000000" pitchFamily="2" charset="2"/>
              <a:buChar char="Ø"/>
            </a:pPr>
            <a:r>
              <a:rPr lang="ru-RU" sz="3200" b="1" dirty="0">
                <a:solidFill>
                  <a:srgbClr val="002060"/>
                </a:solidFill>
                <a:latin typeface="Comic Sans MS" panose="030F0702030302020204" pitchFamily="66" charset="0"/>
                <a:ea typeface="Tahoma" panose="020B0604030504040204" pitchFamily="34" charset="0"/>
                <a:cs typeface="Tahoma" panose="020B0604030504040204" pitchFamily="34" charset="0"/>
              </a:rPr>
              <a:t>игровой; </a:t>
            </a:r>
          </a:p>
          <a:p>
            <a:pPr marL="342900" indent="-342900" algn="ctr">
              <a:buFont typeface="Wingdings" panose="05000000000000000000" pitchFamily="2" charset="2"/>
              <a:buChar char="Ø"/>
            </a:pPr>
            <a:r>
              <a:rPr lang="ru-RU" sz="3200" b="1" dirty="0">
                <a:solidFill>
                  <a:srgbClr val="002060"/>
                </a:solidFill>
                <a:latin typeface="Comic Sans MS" panose="030F0702030302020204" pitchFamily="66" charset="0"/>
                <a:ea typeface="Tahoma" panose="020B0604030504040204" pitchFamily="34" charset="0"/>
                <a:cs typeface="Tahoma" panose="020B0604030504040204" pitchFamily="34" charset="0"/>
              </a:rPr>
              <a:t>соревновательный.</a:t>
            </a:r>
          </a:p>
          <a:p>
            <a:endParaRPr lang="ru-RU" sz="2800" b="1" dirty="0">
              <a:solidFill>
                <a:schemeClr val="accent6">
                  <a:lumMod val="50000"/>
                </a:schemeClr>
              </a:solidFill>
              <a:latin typeface="Comic Sans MS" panose="030F0702030302020204" pitchFamily="66"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9003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1549</TotalTime>
  <Words>497</Words>
  <Application>Microsoft Office PowerPoint</Application>
  <PresentationFormat>Экран (4:3)</PresentationFormat>
  <Paragraphs>178</Paragraphs>
  <Slides>24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24</vt:i4>
      </vt:variant>
    </vt:vector>
  </HeadingPairs>
  <TitlesOfParts>
    <vt:vector size="25"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Михаил Горяйнов</dc:creator>
  <cp:lastModifiedBy>Lenovo</cp:lastModifiedBy>
  <cp:revision>91</cp:revision>
  <cp:lastPrinted>2018-03-27T22:16:29Z</cp:lastPrinted>
  <dcterms:created xsi:type="dcterms:W3CDTF">2013-11-19T05:52:05Z</dcterms:created>
  <dcterms:modified xsi:type="dcterms:W3CDTF">2022-01-28T14:33:13Z</dcterms:modified>
</cp:coreProperties>
</file>