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29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2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8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6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4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0050-5DB0-4283-A7CE-A2751D9C536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8259-F4E1-474D-BD6B-E1ED881B1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3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Сложные </a:t>
            </a:r>
            <a:r>
              <a:rPr lang="ru-RU" dirty="0" smtClean="0"/>
              <a:t>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0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Логические связки в сложных условиях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not</a:t>
            </a:r>
            <a:r>
              <a:rPr lang="en-US" sz="3600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образуется с помощью </a:t>
            </a:r>
            <a:r>
              <a:rPr lang="ru-RU" b="1" i="1" dirty="0" smtClean="0"/>
              <a:t>НЕ</a:t>
            </a:r>
            <a:r>
              <a:rPr lang="ru-RU" dirty="0" smtClean="0"/>
              <a:t>. Отрицание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600" b="1" dirty="0" smtClean="0"/>
              <a:t>and</a:t>
            </a:r>
            <a:r>
              <a:rPr lang="ru-RU" sz="3600" b="1" dirty="0" smtClean="0"/>
              <a:t> </a:t>
            </a:r>
            <a:r>
              <a:rPr lang="ru-RU" dirty="0" smtClean="0"/>
              <a:t>– Образуется с помощью </a:t>
            </a:r>
            <a:r>
              <a:rPr lang="ru-RU" b="1" i="1" dirty="0" smtClean="0"/>
              <a:t>И</a:t>
            </a:r>
            <a:r>
              <a:rPr lang="ru-RU" dirty="0" smtClean="0"/>
              <a:t>. Логическое умножение, конъюнкция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600" b="1" dirty="0"/>
              <a:t>o</a:t>
            </a:r>
            <a:r>
              <a:rPr lang="en-US" sz="3600" b="1" dirty="0" smtClean="0"/>
              <a:t>r</a:t>
            </a:r>
            <a:r>
              <a:rPr lang="en-US" dirty="0" smtClean="0"/>
              <a:t> </a:t>
            </a:r>
            <a:r>
              <a:rPr lang="ru-RU" dirty="0" smtClean="0"/>
              <a:t> - образуется с помощью </a:t>
            </a:r>
            <a:r>
              <a:rPr lang="ru-RU" b="1" i="1" dirty="0" smtClean="0"/>
              <a:t>ИЛИ</a:t>
            </a:r>
            <a:r>
              <a:rPr lang="ru-RU" dirty="0" smtClean="0"/>
              <a:t>. Логическое сложение, дизъюнкция.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15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009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Задание 1</a:t>
            </a:r>
          </a:p>
          <a:p>
            <a:r>
              <a:rPr lang="ru-RU" sz="1700" dirty="0"/>
              <a:t>Было проведено 9 запусков программы, при которых в качестве значений переменных </a:t>
            </a:r>
            <a:r>
              <a:rPr lang="ru-RU" sz="1700" i="1" dirty="0"/>
              <a:t>s</a:t>
            </a:r>
            <a:r>
              <a:rPr lang="ru-RU" sz="1700" dirty="0"/>
              <a:t> и </a:t>
            </a:r>
            <a:r>
              <a:rPr lang="ru-RU" sz="1700" i="1" dirty="0"/>
              <a:t>t</a:t>
            </a:r>
            <a:r>
              <a:rPr lang="ru-RU" sz="1700" dirty="0"/>
              <a:t> вводились следующие пары чисел:</a:t>
            </a:r>
          </a:p>
          <a:p>
            <a:pPr marL="0" indent="0">
              <a:buNone/>
            </a:pPr>
            <a:r>
              <a:rPr lang="ru-RU" sz="1700" dirty="0"/>
              <a:t>(–9, 11); (2, 7); (5, 12); (2, –2); (7, –9); (12, 6); (9, –1); (7, 11); (11, –5).</a:t>
            </a:r>
          </a:p>
          <a:p>
            <a:pPr marL="0" indent="0">
              <a:buNone/>
            </a:pPr>
            <a:r>
              <a:rPr lang="ru-RU" sz="1700" dirty="0" smtClean="0"/>
              <a:t> Укажите </a:t>
            </a:r>
            <a:r>
              <a:rPr lang="ru-RU" sz="1700" b="1" dirty="0"/>
              <a:t>наименьшее</a:t>
            </a:r>
            <a:r>
              <a:rPr lang="ru-RU" sz="1700" dirty="0"/>
              <a:t> целое значение параметра </a:t>
            </a:r>
            <a:r>
              <a:rPr lang="ru-RU" sz="1700" i="1" dirty="0"/>
              <a:t>А</a:t>
            </a:r>
            <a:r>
              <a:rPr lang="ru-RU" sz="1700" dirty="0"/>
              <a:t>, при котором для указанных входных данных программа напечатает </a:t>
            </a:r>
            <a:r>
              <a:rPr lang="ru-RU" sz="1700" b="1" dirty="0"/>
              <a:t>«NO» шесть раз</a:t>
            </a:r>
            <a:r>
              <a:rPr lang="ru-RU" sz="1700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514350" indent="-514350" algn="r">
              <a:buAutoNum type="arabicPlain" startAt="10"/>
            </a:pPr>
            <a:r>
              <a:rPr lang="en-US" dirty="0" smtClean="0"/>
              <a:t>9</a:t>
            </a:r>
          </a:p>
          <a:p>
            <a:pPr marL="0" indent="0" algn="r">
              <a:buNone/>
            </a:pPr>
            <a:r>
              <a:rPr lang="ru-RU" b="1" dirty="0" smtClean="0"/>
              <a:t>Ответ: 9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92324" y="1761926"/>
            <a:ext cx="2736304" cy="266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s, t, A: integer;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 </a:t>
            </a:r>
            <a:r>
              <a:rPr lang="en-US" dirty="0" err="1"/>
              <a:t>readln</a:t>
            </a:r>
            <a:r>
              <a:rPr lang="en-US" dirty="0"/>
              <a:t>(s);</a:t>
            </a:r>
          </a:p>
          <a:p>
            <a:r>
              <a:rPr lang="en-US" dirty="0"/>
              <a:t> </a:t>
            </a:r>
            <a:r>
              <a:rPr lang="en-US" dirty="0" err="1"/>
              <a:t>readln</a:t>
            </a:r>
            <a:r>
              <a:rPr lang="en-US" dirty="0"/>
              <a:t>(t);</a:t>
            </a:r>
          </a:p>
          <a:p>
            <a:r>
              <a:rPr lang="en-US" dirty="0"/>
              <a:t> </a:t>
            </a:r>
            <a:r>
              <a:rPr lang="en-US" dirty="0" err="1"/>
              <a:t>readln</a:t>
            </a:r>
            <a:r>
              <a:rPr lang="en-US" dirty="0"/>
              <a:t>(A);</a:t>
            </a:r>
          </a:p>
          <a:p>
            <a:r>
              <a:rPr lang="en-US" dirty="0"/>
              <a:t> if (s &gt; А) or (t &gt; 11)</a:t>
            </a:r>
          </a:p>
          <a:p>
            <a:r>
              <a:rPr lang="en-US" dirty="0"/>
              <a:t>  then </a:t>
            </a:r>
            <a:r>
              <a:rPr lang="en-US" dirty="0" err="1"/>
              <a:t>writeln</a:t>
            </a:r>
            <a:r>
              <a:rPr lang="en-US" dirty="0"/>
              <a:t>("YES")</a:t>
            </a:r>
          </a:p>
          <a:p>
            <a:r>
              <a:rPr lang="en-US" dirty="0"/>
              <a:t>  else </a:t>
            </a:r>
            <a:r>
              <a:rPr lang="en-US" dirty="0" err="1"/>
              <a:t>writeln</a:t>
            </a:r>
            <a:r>
              <a:rPr lang="en-US" dirty="0"/>
              <a:t>("</a:t>
            </a:r>
            <a:r>
              <a:rPr lang="en-US" dirty="0" smtClean="0"/>
              <a:t>NO")</a:t>
            </a:r>
            <a:endParaRPr lang="en-US" dirty="0"/>
          </a:p>
          <a:p>
            <a:r>
              <a:rPr lang="en-US" dirty="0"/>
              <a:t>end.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12626"/>
              </p:ext>
            </p:extLst>
          </p:nvPr>
        </p:nvGraphicFramePr>
        <p:xfrm>
          <a:off x="899592" y="2276872"/>
          <a:ext cx="307166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04"/>
                <a:gridCol w="144016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S&gt;A         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t&gt;11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964691" y="3429000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941412"/>
              </p:ext>
            </p:extLst>
          </p:nvPr>
        </p:nvGraphicFramePr>
        <p:xfrm>
          <a:off x="4067944" y="2564904"/>
          <a:ext cx="1728192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/>
                <a:gridCol w="864096"/>
              </a:tblGrid>
              <a:tr h="357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3625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993289" y="4509120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5653611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96944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Задание 2</a:t>
            </a:r>
          </a:p>
          <a:p>
            <a:pPr marL="0" indent="0">
              <a:buNone/>
            </a:pPr>
            <a:r>
              <a:rPr lang="ru-RU" sz="1700" dirty="0" smtClean="0"/>
              <a:t>          Было проведено 9 запусков программы, при которых в качестве значений переменных </a:t>
            </a:r>
            <a:r>
              <a:rPr lang="ru-RU" sz="1700" i="1" dirty="0" smtClean="0"/>
              <a:t>s</a:t>
            </a:r>
            <a:r>
              <a:rPr lang="ru-RU" sz="1700" dirty="0" smtClean="0"/>
              <a:t> и </a:t>
            </a:r>
            <a:r>
              <a:rPr lang="ru-RU" sz="1700" i="1" dirty="0" smtClean="0"/>
              <a:t>t</a:t>
            </a:r>
            <a:r>
              <a:rPr lang="ru-RU" sz="1700" dirty="0" smtClean="0"/>
              <a:t> вводились следующие пары чисел:</a:t>
            </a:r>
          </a:p>
          <a:p>
            <a:pPr marL="0" indent="0">
              <a:buNone/>
            </a:pPr>
            <a:r>
              <a:rPr lang="ru-RU" sz="1800" dirty="0"/>
              <a:t>(13, 2); (11, 12); (–12, 12); (2, –2); (–10, –10); (6, –5); (2, 8); (9, 10); (1, 13).</a:t>
            </a:r>
          </a:p>
          <a:p>
            <a:pPr marL="0" indent="0">
              <a:buNone/>
            </a:pPr>
            <a:r>
              <a:rPr lang="ru-RU" sz="1800" dirty="0"/>
              <a:t>Укажите </a:t>
            </a:r>
            <a:r>
              <a:rPr lang="ru-RU" sz="1800" b="1" dirty="0"/>
              <a:t>наибольшее целое </a:t>
            </a:r>
            <a:r>
              <a:rPr lang="ru-RU" sz="1800" dirty="0"/>
              <a:t>значение параметра </a:t>
            </a:r>
            <a:r>
              <a:rPr lang="ru-RU" sz="1800" i="1" dirty="0"/>
              <a:t>А</a:t>
            </a:r>
            <a:r>
              <a:rPr lang="ru-RU" sz="1800" dirty="0"/>
              <a:t>, при котором для указанных входных данных программа напечатает </a:t>
            </a:r>
            <a:r>
              <a:rPr lang="ru-RU" sz="1800" b="1" dirty="0"/>
              <a:t>«YES» два раза</a:t>
            </a:r>
            <a:r>
              <a:rPr lang="ru-RU" sz="1800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ru-RU" dirty="0" smtClean="0"/>
              <a:t>12  11</a:t>
            </a:r>
          </a:p>
          <a:p>
            <a:pPr marL="0" indent="0" algn="ctr">
              <a:buNone/>
            </a:pPr>
            <a:r>
              <a:rPr lang="ru-RU" dirty="0" smtClean="0"/>
              <a:t>Ответ: 12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1834078"/>
            <a:ext cx="2736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var</a:t>
            </a:r>
            <a:r>
              <a:rPr lang="en-US" sz="2000" dirty="0"/>
              <a:t> s, t, A: integer;</a:t>
            </a:r>
          </a:p>
          <a:p>
            <a:r>
              <a:rPr lang="en-US" sz="2000" dirty="0"/>
              <a:t>begin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(s);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(t);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(A);</a:t>
            </a:r>
          </a:p>
          <a:p>
            <a:r>
              <a:rPr lang="en-US" sz="2000" dirty="0"/>
              <a:t> if (s &gt; A) or (t &gt; 12)</a:t>
            </a:r>
          </a:p>
          <a:p>
            <a:r>
              <a:rPr lang="en-US" sz="2000" dirty="0"/>
              <a:t>  then</a:t>
            </a:r>
          </a:p>
          <a:p>
            <a:r>
              <a:rPr lang="en-US" sz="2000" dirty="0"/>
              <a:t>    </a:t>
            </a:r>
            <a:r>
              <a:rPr lang="en-US" sz="2000" dirty="0" err="1"/>
              <a:t>writeln</a:t>
            </a:r>
            <a:r>
              <a:rPr lang="en-US" sz="2000" dirty="0"/>
              <a:t>("YES")</a:t>
            </a:r>
          </a:p>
          <a:p>
            <a:r>
              <a:rPr lang="en-US" sz="2000" dirty="0"/>
              <a:t>  else</a:t>
            </a:r>
          </a:p>
          <a:p>
            <a:r>
              <a:rPr lang="en-US" sz="2000" dirty="0"/>
              <a:t>    </a:t>
            </a:r>
            <a:r>
              <a:rPr lang="en-US" sz="2000" dirty="0" err="1"/>
              <a:t>writeln</a:t>
            </a:r>
            <a:r>
              <a:rPr lang="en-US" sz="2000" dirty="0"/>
              <a:t>("NO")</a:t>
            </a:r>
          </a:p>
          <a:p>
            <a:r>
              <a:rPr lang="en-US" sz="2000" dirty="0"/>
              <a:t>end.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387961"/>
              </p:ext>
            </p:extLst>
          </p:nvPr>
        </p:nvGraphicFramePr>
        <p:xfrm>
          <a:off x="803920" y="2030426"/>
          <a:ext cx="307166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04"/>
                <a:gridCol w="144016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S&gt;A         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t&gt;1</a:t>
                      </a: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976525" y="5345359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295978"/>
              </p:ext>
            </p:extLst>
          </p:nvPr>
        </p:nvGraphicFramePr>
        <p:xfrm>
          <a:off x="4067944" y="2564904"/>
          <a:ext cx="1728192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/>
                <a:gridCol w="864096"/>
              </a:tblGrid>
              <a:tr h="357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3625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971600" y="2422119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96944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Задание 3</a:t>
            </a:r>
          </a:p>
          <a:p>
            <a:pPr marL="0" indent="0">
              <a:buNone/>
            </a:pPr>
            <a:r>
              <a:rPr lang="ru-RU" sz="1700" dirty="0" smtClean="0"/>
              <a:t>          Было проведено 9 запусков программы, при которых в качестве значений переменных </a:t>
            </a:r>
            <a:r>
              <a:rPr lang="ru-RU" sz="1700" i="1" dirty="0" smtClean="0"/>
              <a:t>s</a:t>
            </a:r>
            <a:r>
              <a:rPr lang="ru-RU" sz="1700" dirty="0" smtClean="0"/>
              <a:t> и </a:t>
            </a:r>
            <a:r>
              <a:rPr lang="ru-RU" sz="1700" i="1" dirty="0" smtClean="0"/>
              <a:t>t</a:t>
            </a:r>
            <a:r>
              <a:rPr lang="ru-RU" sz="1700" dirty="0" smtClean="0"/>
              <a:t> вводились следующие пары чисел:</a:t>
            </a:r>
          </a:p>
          <a:p>
            <a:pPr marL="0" indent="0">
              <a:buNone/>
            </a:pPr>
            <a:r>
              <a:rPr lang="ru-RU" sz="1800" dirty="0" smtClean="0"/>
              <a:t>(–</a:t>
            </a:r>
            <a:r>
              <a:rPr lang="ru-RU" sz="1800" dirty="0"/>
              <a:t>9, 11); (2, 7); (5, 12); (2, –2); (7, –9); (12, 6); (9, –1); (7, 11); (11, –5).</a:t>
            </a:r>
          </a:p>
          <a:p>
            <a:pPr marL="0" indent="0">
              <a:buNone/>
            </a:pPr>
            <a:r>
              <a:rPr lang="ru-RU" sz="1800" dirty="0"/>
              <a:t>Укажите </a:t>
            </a:r>
            <a:r>
              <a:rPr lang="ru-RU" sz="1900" b="1" dirty="0"/>
              <a:t>количество целых </a:t>
            </a:r>
            <a:r>
              <a:rPr lang="ru-RU" sz="1800" dirty="0"/>
              <a:t>значений параметра </a:t>
            </a:r>
            <a:r>
              <a:rPr lang="ru-RU" sz="1800" i="1" dirty="0"/>
              <a:t>А</a:t>
            </a:r>
            <a:r>
              <a:rPr lang="ru-RU" sz="1800" dirty="0"/>
              <a:t>, при которых для указанных входных данных программа напечатает </a:t>
            </a:r>
            <a:r>
              <a:rPr lang="ru-RU" sz="1800" b="1" dirty="0"/>
              <a:t>«NO» три раза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 smtClean="0"/>
              <a:t>.</a:t>
            </a:r>
            <a:endParaRPr lang="ru-RU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ru-RU" dirty="0" smtClean="0"/>
              <a:t>6,5, 4, 3, 2</a:t>
            </a:r>
          </a:p>
          <a:p>
            <a:pPr marL="0" indent="0" algn="ctr">
              <a:buNone/>
            </a:pPr>
            <a:r>
              <a:rPr lang="ru-RU" dirty="0" smtClean="0"/>
              <a:t>Ответ: 5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1834078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var</a:t>
            </a:r>
            <a:r>
              <a:rPr lang="en-US" sz="2000" dirty="0"/>
              <a:t> s, t, A: integer;</a:t>
            </a:r>
          </a:p>
          <a:p>
            <a:r>
              <a:rPr lang="en-US" sz="2000" dirty="0"/>
              <a:t>begin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(s);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(t);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readln</a:t>
            </a:r>
            <a:r>
              <a:rPr lang="en-US" sz="2000" dirty="0"/>
              <a:t>(A);</a:t>
            </a:r>
          </a:p>
          <a:p>
            <a:r>
              <a:rPr lang="en-US" sz="2000" dirty="0"/>
              <a:t> if (s &gt; А) or (t &gt; 11)</a:t>
            </a:r>
          </a:p>
          <a:p>
            <a:r>
              <a:rPr lang="en-US" sz="2000" dirty="0"/>
              <a:t>  then </a:t>
            </a:r>
            <a:r>
              <a:rPr lang="en-US" sz="2000" dirty="0" err="1"/>
              <a:t>writeln</a:t>
            </a:r>
            <a:r>
              <a:rPr lang="en-US" sz="2000" dirty="0"/>
              <a:t>("YES")</a:t>
            </a:r>
          </a:p>
          <a:p>
            <a:r>
              <a:rPr lang="en-US" sz="2000" dirty="0"/>
              <a:t>  else </a:t>
            </a:r>
            <a:r>
              <a:rPr lang="en-US" sz="2000" dirty="0" err="1"/>
              <a:t>writeln</a:t>
            </a:r>
            <a:r>
              <a:rPr lang="en-US" sz="2000" dirty="0"/>
              <a:t>("NO")</a:t>
            </a:r>
          </a:p>
          <a:p>
            <a:r>
              <a:rPr lang="en-US" sz="2000" dirty="0"/>
              <a:t>end.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5881"/>
              </p:ext>
            </p:extLst>
          </p:nvPr>
        </p:nvGraphicFramePr>
        <p:xfrm>
          <a:off x="561748" y="1957928"/>
          <a:ext cx="307166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04"/>
                <a:gridCol w="144016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S&gt;A         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t&gt;1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87123" y="3121223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94591"/>
              </p:ext>
            </p:extLst>
          </p:nvPr>
        </p:nvGraphicFramePr>
        <p:xfrm>
          <a:off x="4067944" y="2564904"/>
          <a:ext cx="1728192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/>
                <a:gridCol w="864096"/>
              </a:tblGrid>
              <a:tr h="357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3625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787123" y="4221088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5576" y="5311325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6145" y="3813948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4163" y="4941168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86145" y="4552384"/>
            <a:ext cx="259228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1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Карточка 1    Ответ: 12</a:t>
            </a:r>
          </a:p>
          <a:p>
            <a:r>
              <a:rPr lang="ru-RU" dirty="0" smtClean="0"/>
              <a:t>Карточка 2    Ответ: 3</a:t>
            </a:r>
          </a:p>
          <a:p>
            <a:r>
              <a:rPr lang="ru-RU" dirty="0" smtClean="0"/>
              <a:t>Карточка 3     Ответ: 5</a:t>
            </a:r>
          </a:p>
          <a:p>
            <a:r>
              <a:rPr lang="ru-RU" dirty="0" smtClean="0"/>
              <a:t>Карточка 4      Ответ: 9</a:t>
            </a:r>
          </a:p>
          <a:p>
            <a:r>
              <a:rPr lang="ru-RU" dirty="0" smtClean="0"/>
              <a:t>Карточка 5      Ответ: 10</a:t>
            </a:r>
          </a:p>
          <a:p>
            <a:r>
              <a:rPr lang="ru-RU" dirty="0" smtClean="0"/>
              <a:t>Карточка 6       Ответ: 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0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220</TotalTime>
  <Words>225</Words>
  <Application>Microsoft Office PowerPoint</Application>
  <PresentationFormat>Экран (4:3)</PresentationFormat>
  <Paragraphs>154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Подготовка к ОГЭ</vt:lpstr>
      <vt:lpstr>Логические связки в сложных условиях</vt:lpstr>
      <vt:lpstr>Презентация PowerPoint</vt:lpstr>
      <vt:lpstr>Презентация PowerPoint</vt:lpstr>
      <vt:lpstr>Презентация PowerPoint</vt:lpstr>
      <vt:lpstr>Работа в парах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</dc:title>
  <dc:creator>School1</dc:creator>
  <cp:lastModifiedBy>School1</cp:lastModifiedBy>
  <cp:revision>14</cp:revision>
  <dcterms:created xsi:type="dcterms:W3CDTF">2021-10-27T05:46:08Z</dcterms:created>
  <dcterms:modified xsi:type="dcterms:W3CDTF">2022-03-29T06:57:56Z</dcterms:modified>
</cp:coreProperties>
</file>