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554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545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350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05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6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365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05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96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64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45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2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9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6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6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4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68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tx2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3A17DD-6887-4D47-BA73-D8D2DD520087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C122B5-3066-44A5-A6CE-9146526958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03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80" y="0"/>
            <a:ext cx="10337749" cy="67410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9385" y="2519797"/>
            <a:ext cx="7755193" cy="2759603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Приемы работы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            </a:t>
            </a:r>
            <a:r>
              <a:rPr lang="ru-RU" sz="5400" dirty="0" smtClean="0">
                <a:solidFill>
                  <a:srgbClr val="0070C0"/>
                </a:solidFill>
              </a:rPr>
              <a:t>по формированию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смыслового 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          чтения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869" y="3899599"/>
            <a:ext cx="6400800" cy="1947333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042062" y="5108268"/>
            <a:ext cx="2304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преTimes New Roman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dirty="0" smtClean="0">
                <a:solidFill>
                  <a:srgbClr val="0070C0"/>
                </a:solidFill>
                <a:latin typeface="преTimes New Roman"/>
                <a:cs typeface="Times New Roman" panose="02020603050405020304" pitchFamily="18" charset="0"/>
              </a:rPr>
              <a:t>МКОУ СОШ </a:t>
            </a:r>
            <a:r>
              <a:rPr lang="ru-RU" dirty="0" err="1" smtClean="0">
                <a:solidFill>
                  <a:srgbClr val="0070C0"/>
                </a:solidFill>
                <a:latin typeface="преTimes New Roman"/>
                <a:cs typeface="Times New Roman" panose="02020603050405020304" pitchFamily="18" charset="0"/>
              </a:rPr>
              <a:t>с.Ильинск</a:t>
            </a:r>
            <a:endParaRPr lang="ru-RU" dirty="0" smtClean="0">
              <a:solidFill>
                <a:srgbClr val="0070C0"/>
              </a:solidFill>
              <a:latin typeface="преTimes New Roman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преTimes New Roman"/>
                <a:cs typeface="Times New Roman" panose="02020603050405020304" pitchFamily="18" charset="0"/>
              </a:rPr>
              <a:t>Сорокина Н.В.</a:t>
            </a:r>
            <a:endParaRPr lang="ru-RU" dirty="0">
              <a:solidFill>
                <a:srgbClr val="0070C0"/>
              </a:solidFill>
              <a:latin typeface="пре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00" t="1429" r="3500"/>
          <a:stretch/>
        </p:blipFill>
        <p:spPr>
          <a:xfrm>
            <a:off x="1865311" y="0"/>
            <a:ext cx="8848725" cy="69008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886" y="972607"/>
            <a:ext cx="10126663" cy="452331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B0F0"/>
                </a:solidFill>
              </a:rPr>
              <a:t>    Составление  </a:t>
            </a:r>
            <a:br>
              <a:rPr lang="ru-RU" sz="6000" b="1" dirty="0" smtClean="0">
                <a:solidFill>
                  <a:srgbClr val="00B0F0"/>
                </a:solidFill>
              </a:rPr>
            </a:br>
            <a:r>
              <a:rPr lang="ru-RU" sz="6000" b="1" dirty="0" smtClean="0">
                <a:solidFill>
                  <a:srgbClr val="00B0F0"/>
                </a:solidFill>
              </a:rPr>
              <a:t>     картинного </a:t>
            </a:r>
            <a:br>
              <a:rPr lang="ru-RU" sz="6000" b="1" dirty="0" smtClean="0">
                <a:solidFill>
                  <a:srgbClr val="00B0F0"/>
                </a:solidFill>
              </a:rPr>
            </a:br>
            <a:r>
              <a:rPr lang="ru-RU" sz="6000" b="1" dirty="0" smtClean="0">
                <a:solidFill>
                  <a:srgbClr val="00B0F0"/>
                </a:solidFill>
              </a:rPr>
              <a:t>           плана</a:t>
            </a:r>
            <a:br>
              <a:rPr lang="ru-RU" sz="6000" b="1" dirty="0" smtClean="0">
                <a:solidFill>
                  <a:srgbClr val="00B0F0"/>
                </a:solidFill>
              </a:rPr>
            </a:br>
            <a:r>
              <a:rPr lang="ru-RU" sz="4900" b="1" dirty="0" smtClean="0">
                <a:solidFill>
                  <a:srgbClr val="00B0F0"/>
                </a:solidFill>
              </a:rPr>
              <a:t>(по вопросам,</a:t>
            </a:r>
            <a:br>
              <a:rPr lang="ru-RU" sz="4900" b="1" dirty="0" smtClean="0">
                <a:solidFill>
                  <a:srgbClr val="00B0F0"/>
                </a:solidFill>
              </a:rPr>
            </a:br>
            <a:r>
              <a:rPr lang="ru-RU" sz="4900" b="1" dirty="0" smtClean="0">
                <a:solidFill>
                  <a:srgbClr val="00B0F0"/>
                </a:solidFill>
              </a:rPr>
              <a:t> по рисункам)</a:t>
            </a:r>
            <a:endParaRPr lang="ru-RU" sz="49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9786" y="1134532"/>
            <a:ext cx="10126663" cy="378036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</a:rPr>
              <a:t>    </a:t>
            </a:r>
            <a:endParaRPr lang="ru-RU" sz="6000" b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555" y="563032"/>
            <a:ext cx="1999669" cy="25802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6481" r="1251" b="8333"/>
          <a:stretch/>
        </p:blipFill>
        <p:spPr>
          <a:xfrm>
            <a:off x="1303801" y="929216"/>
            <a:ext cx="3238913" cy="2095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658" y="3563582"/>
            <a:ext cx="3386741" cy="2702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28" y="3826990"/>
            <a:ext cx="3886071" cy="21901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25955"/>
            <a:ext cx="2203809" cy="295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6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3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9786" y="1134532"/>
            <a:ext cx="10126663" cy="378036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</a:rPr>
              <a:t>    </a:t>
            </a:r>
            <a:endParaRPr lang="ru-RU" sz="60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916" y="443508"/>
            <a:ext cx="4682490" cy="4268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854" t="11388" b="7361"/>
          <a:stretch/>
        </p:blipFill>
        <p:spPr>
          <a:xfrm>
            <a:off x="447674" y="443508"/>
            <a:ext cx="60483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99" y="323349"/>
            <a:ext cx="8353425" cy="5701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75" y="1864796"/>
            <a:ext cx="10390187" cy="261831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кластер</a:t>
            </a:r>
            <a:endParaRPr lang="ru-RU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875" y="1864796"/>
            <a:ext cx="10390187" cy="2618318"/>
          </a:xfrm>
        </p:spPr>
        <p:txBody>
          <a:bodyPr>
            <a:normAutofit/>
          </a:bodyPr>
          <a:lstStyle/>
          <a:p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7"/>
          <a:stretch/>
        </p:blipFill>
        <p:spPr>
          <a:xfrm>
            <a:off x="428624" y="1359443"/>
            <a:ext cx="10056943" cy="5267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975" y="167549"/>
            <a:ext cx="2761110" cy="16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487" y="1648882"/>
            <a:ext cx="9583738" cy="2646893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8000" b="1" cap="none" dirty="0" smtClean="0">
                <a:ln/>
                <a:solidFill>
                  <a:schemeClr val="accent4"/>
                </a:solidFill>
              </a:rPr>
              <a:t>Ключевые слова </a:t>
            </a:r>
            <a:endParaRPr lang="ru-RU" sz="8000" b="1" cap="none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9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581026"/>
            <a:ext cx="6723547" cy="503872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181850" y="581026"/>
            <a:ext cx="9180512" cy="43053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Дети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три поросенка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комната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стол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волк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толкнул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испугались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одеяло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60000"/>
                <a:lumOff val="40000"/>
                <a:alpha val="57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05150" y="266701"/>
            <a:ext cx="9180512" cy="4305300"/>
          </a:xfrm>
        </p:spPr>
        <p:txBody>
          <a:bodyPr>
            <a:normAutofit/>
          </a:bodyPr>
          <a:lstStyle/>
          <a:p>
            <a:r>
              <a:rPr lang="ru-RU" sz="9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 – нет </a:t>
            </a:r>
            <a:endParaRPr lang="ru-RU" sz="9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6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40000"/>
                <a:lumOff val="60000"/>
              </a:schemeClr>
            </a:gs>
            <a:gs pos="60109">
              <a:schemeClr val="accent5">
                <a:lumMod val="60000"/>
                <a:lumOff val="40000"/>
                <a:alpha val="61000"/>
              </a:schemeClr>
            </a:gs>
            <a:gs pos="100000">
              <a:srgbClr val="FF000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47800" y="828676"/>
            <a:ext cx="9353550" cy="108585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cap="none" dirty="0" smtClean="0">
                <a:ln/>
                <a:solidFill>
                  <a:schemeClr val="accent4"/>
                </a:solidFill>
              </a:rPr>
              <a:t>Сказка называется «Лиса и Аист»</a:t>
            </a:r>
            <a:br>
              <a:rPr lang="ru-RU" sz="4000" b="1" cap="none" dirty="0" smtClean="0">
                <a:ln/>
                <a:solidFill>
                  <a:schemeClr val="accent4"/>
                </a:solidFill>
              </a:rPr>
            </a:br>
            <a:endParaRPr lang="ru-RU" sz="4000" b="1" cap="none" dirty="0">
              <a:ln/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2099" y="1733044"/>
            <a:ext cx="7839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/>
                </a:solidFill>
              </a:rPr>
              <a:t>Лиса первая позвала в гости 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8300" y="2765240"/>
            <a:ext cx="7839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/>
                </a:solidFill>
              </a:rPr>
              <a:t>Лиса  ела из кувшина 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3797437"/>
            <a:ext cx="7839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/>
                </a:solidFill>
              </a:rPr>
              <a:t>Аист кормил лису кашей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5270" y="4829633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/>
                </a:solidFill>
              </a:rPr>
              <a:t>Журавль положил кашу в тарелку </a:t>
            </a:r>
            <a:endParaRPr lang="ru-RU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81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81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88000">
              <a:srgbClr val="FFCC0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61021" y="974623"/>
            <a:ext cx="9180512" cy="4305300"/>
          </a:xfrm>
        </p:spPr>
        <p:txBody>
          <a:bodyPr>
            <a:normAutofit fontScale="90000"/>
          </a:bodyPr>
          <a:lstStyle/>
          <a:p>
            <a:r>
              <a:rPr lang="ru-RU" sz="96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Найди-подумай-расскажи</a:t>
            </a:r>
            <a:endParaRPr lang="ru-RU" sz="96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3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8715" y="-100782"/>
            <a:ext cx="8001000" cy="2971801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0070C0"/>
                </a:solidFill>
              </a:rPr>
              <a:t>Ассоциации</a:t>
            </a:r>
            <a:endParaRPr lang="ru-RU" sz="72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00"/>
            </a:gs>
            <a:gs pos="88000">
              <a:srgbClr val="FFCC00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65124" y="768146"/>
            <a:ext cx="9180512" cy="4305300"/>
          </a:xfrm>
        </p:spPr>
        <p:txBody>
          <a:bodyPr>
            <a:normAutofit fontScale="90000"/>
          </a:bodyPr>
          <a:lstStyle/>
          <a:p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Лесть</a:t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гнусна</a:t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льстец </a:t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взгромоздясь</a:t>
            </a: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пленит</a:t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плутовка</a:t>
            </a:r>
            <a:b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cap="none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ангельский</a:t>
            </a:r>
            <a:endParaRPr lang="ru-RU" sz="5400" b="1" cap="none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5" y="383458"/>
            <a:ext cx="4184610" cy="26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127" y="1812957"/>
            <a:ext cx="11163659" cy="1507067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</a:rPr>
              <a:t>Чтение с остановками</a:t>
            </a:r>
            <a:endParaRPr lang="ru-RU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63" y="2481552"/>
            <a:ext cx="11163659" cy="15070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М. Пришвин «Берестяная трубочка»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Я нашёл удивительную берестяную трубочку.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</a:rPr>
              <a:t>Чем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она может быть удивительной?)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Когда человек вырежет себе кусок берёсты на берёзе, остальная берёста около пореза начинает свёртываться в трубочку. Трубочка высохнет, туго свернётся. Их бывает на берёзах так много, что и внимания не обращаешь. Но сегодня мне захотелось посмотреть, нет ли чего в такой трубочке.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А что может быть в трубочке?)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14" t="5564" r="2922" b="10242"/>
          <a:stretch/>
        </p:blipFill>
        <p:spPr>
          <a:xfrm>
            <a:off x="10687665" y="0"/>
            <a:ext cx="1504335" cy="18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476" y="2206249"/>
            <a:ext cx="8534400" cy="150706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588" b="18612"/>
          <a:stretch/>
        </p:blipFill>
        <p:spPr>
          <a:xfrm>
            <a:off x="978153" y="0"/>
            <a:ext cx="9748842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29266"/>
            <a:ext cx="9914962" cy="5365134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70C0"/>
                </a:solidFill>
              </a:rPr>
              <a:t>ЗДРАВСТВУЙТЕ</a:t>
            </a:r>
            <a:br>
              <a:rPr lang="ru-RU" sz="6000" dirty="0" smtClean="0">
                <a:solidFill>
                  <a:srgbClr val="0070C0"/>
                </a:solidFill>
              </a:rPr>
            </a:br>
            <a:r>
              <a:rPr lang="ru-RU" sz="6000" dirty="0" smtClean="0">
                <a:solidFill>
                  <a:srgbClr val="0070C0"/>
                </a:solidFill>
              </a:rPr>
              <a:t>СПАСИБО</a:t>
            </a:r>
            <a:br>
              <a:rPr lang="ru-RU" sz="6000" dirty="0" smtClean="0">
                <a:solidFill>
                  <a:srgbClr val="0070C0"/>
                </a:solidFill>
              </a:rPr>
            </a:br>
            <a:r>
              <a:rPr lang="ru-RU" sz="6000" dirty="0" smtClean="0">
                <a:solidFill>
                  <a:srgbClr val="0070C0"/>
                </a:solidFill>
              </a:rPr>
              <a:t>ПРОСТИТЕ</a:t>
            </a:r>
            <a:br>
              <a:rPr lang="ru-RU" sz="6000" dirty="0" smtClean="0">
                <a:solidFill>
                  <a:srgbClr val="0070C0"/>
                </a:solidFill>
              </a:rPr>
            </a:br>
            <a:r>
              <a:rPr lang="ru-RU" sz="6000" dirty="0" smtClean="0">
                <a:solidFill>
                  <a:srgbClr val="0070C0"/>
                </a:solidFill>
              </a:rPr>
              <a:t>ДО СВИДАНИЯ </a:t>
            </a:r>
            <a:endParaRPr lang="ru-RU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8" t="861" r="27057"/>
          <a:stretch/>
        </p:blipFill>
        <p:spPr>
          <a:xfrm>
            <a:off x="3372465" y="0"/>
            <a:ext cx="4670323" cy="67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0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865" y="98052"/>
            <a:ext cx="5132670" cy="66173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15" y="1812958"/>
            <a:ext cx="8534400" cy="1507067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70C0"/>
                </a:solidFill>
              </a:rPr>
              <a:t>О ЧЕМ СЕГОДНЯ ПРОЧИТАЕМ?</a:t>
            </a:r>
            <a:br>
              <a:rPr lang="ru-RU" sz="4800" dirty="0" smtClean="0">
                <a:solidFill>
                  <a:srgbClr val="0070C0"/>
                </a:solidFill>
              </a:rPr>
            </a:br>
            <a:r>
              <a:rPr lang="ru-RU" sz="4800" dirty="0" smtClean="0">
                <a:solidFill>
                  <a:srgbClr val="0070C0"/>
                </a:solidFill>
              </a:rPr>
              <a:t/>
            </a:r>
            <a:br>
              <a:rPr lang="ru-RU" sz="4800" dirty="0" smtClean="0">
                <a:solidFill>
                  <a:srgbClr val="0070C0"/>
                </a:solidFill>
              </a:rPr>
            </a:br>
            <a:r>
              <a:rPr lang="ru-RU" sz="4800" dirty="0" smtClean="0">
                <a:solidFill>
                  <a:srgbClr val="0070C0"/>
                </a:solidFill>
              </a:rPr>
              <a:t>Почему автор так назвал </a:t>
            </a:r>
            <a:br>
              <a:rPr lang="ru-RU" sz="4800" dirty="0" smtClean="0">
                <a:solidFill>
                  <a:srgbClr val="0070C0"/>
                </a:solidFill>
              </a:rPr>
            </a:br>
            <a:r>
              <a:rPr lang="ru-RU" sz="4800" dirty="0" smtClean="0">
                <a:solidFill>
                  <a:srgbClr val="0070C0"/>
                </a:solidFill>
              </a:rPr>
              <a:t>рассказ ?</a:t>
            </a:r>
            <a:endParaRPr lang="ru-RU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7890" y="649162"/>
            <a:ext cx="6687677" cy="4965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599" y="977216"/>
            <a:ext cx="8534400" cy="4833649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Какая …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почему…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случилось…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что сделали…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кто сказал…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посуда…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61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66" y="544596"/>
            <a:ext cx="8534400" cy="389958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  Тонкие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       и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 толстые </a:t>
            </a:r>
            <a:br>
              <a:rPr lang="ru-RU" sz="5400" dirty="0" smtClean="0">
                <a:solidFill>
                  <a:srgbClr val="0070C0"/>
                </a:solidFill>
              </a:rPr>
            </a:br>
            <a:r>
              <a:rPr lang="ru-RU" sz="5400" dirty="0" smtClean="0">
                <a:solidFill>
                  <a:srgbClr val="0070C0"/>
                </a:solidFill>
              </a:rPr>
              <a:t>вопросы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9159" y="410497"/>
            <a:ext cx="8026809" cy="535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166" y="2581275"/>
            <a:ext cx="10904184" cy="2514600"/>
          </a:xfrm>
        </p:spPr>
        <p:txBody>
          <a:bodyPr>
            <a:normAutofit fontScale="90000"/>
          </a:bodyPr>
          <a:lstStyle/>
          <a:p>
            <a:r>
              <a:rPr lang="ru-RU" sz="6700" i="1" u="sng" dirty="0" smtClean="0">
                <a:solidFill>
                  <a:srgbClr val="0070C0"/>
                </a:solidFill>
                <a:latin typeface="+mn-lt"/>
              </a:rPr>
              <a:t>Тонкие</a:t>
            </a: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>
                <a:solidFill>
                  <a:srgbClr val="0070C0"/>
                </a:solidFill>
                <a:latin typeface="+mn-lt"/>
              </a:rPr>
            </a:br>
            <a:r>
              <a:rPr lang="ru-RU" sz="4400" dirty="0" smtClean="0">
                <a:solidFill>
                  <a:srgbClr val="0070C0"/>
                </a:solidFill>
              </a:rPr>
              <a:t>Где жили старик и старуха ?</a:t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dirty="0" smtClean="0">
                <a:solidFill>
                  <a:srgbClr val="0070C0"/>
                </a:solidFill>
              </a:rPr>
              <a:t> кого поймал старик?</a:t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dirty="0" smtClean="0">
                <a:solidFill>
                  <a:srgbClr val="0070C0"/>
                </a:solidFill>
              </a:rPr>
              <a:t>Сколько раз старик ходил к рыбке ?</a:t>
            </a:r>
            <a:br>
              <a:rPr lang="ru-RU" sz="4400" dirty="0" smtClean="0">
                <a:solidFill>
                  <a:srgbClr val="0070C0"/>
                </a:solidFill>
              </a:rPr>
            </a:b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3066" y="228600"/>
            <a:ext cx="6475852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2926" y="0"/>
            <a:ext cx="6135018" cy="3771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19550"/>
            <a:ext cx="10904184" cy="2514600"/>
          </a:xfrm>
        </p:spPr>
        <p:txBody>
          <a:bodyPr>
            <a:normAutofit fontScale="90000"/>
          </a:bodyPr>
          <a:lstStyle/>
          <a:p>
            <a:r>
              <a:rPr lang="ru-RU" sz="6700" i="1" u="sng" dirty="0" smtClean="0">
                <a:solidFill>
                  <a:srgbClr val="0070C0"/>
                </a:solidFill>
                <a:latin typeface="+mn-lt"/>
              </a:rPr>
              <a:t>толстые</a:t>
            </a: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dirty="0" smtClean="0">
                <a:solidFill>
                  <a:srgbClr val="0070C0"/>
                </a:solidFill>
                <a:latin typeface="+mn-lt"/>
              </a:rPr>
              <a:t>Почему старик несколько раз ходил к рыбке?</a:t>
            </a:r>
            <a:br>
              <a:rPr lang="ru-RU" sz="4900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dirty="0" smtClean="0">
                <a:solidFill>
                  <a:srgbClr val="0070C0"/>
                </a:solidFill>
                <a:latin typeface="+mn-lt"/>
              </a:rPr>
              <a:t>Почему старуха была недовольна стариком?</a:t>
            </a:r>
            <a:br>
              <a:rPr lang="ru-RU" sz="4900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dirty="0" smtClean="0">
                <a:solidFill>
                  <a:srgbClr val="0070C0"/>
                </a:solidFill>
                <a:latin typeface="+mn-lt"/>
              </a:rPr>
              <a:t>Почему рыбка наказала старуху?</a:t>
            </a:r>
            <a:br>
              <a:rPr lang="ru-RU" sz="4900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dirty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 smtClean="0">
                <a:solidFill>
                  <a:srgbClr val="0070C0"/>
                </a:solidFill>
                <a:latin typeface="+mn-lt"/>
              </a:rPr>
            </a:br>
            <a:r>
              <a:rPr lang="ru-RU" sz="4900" i="1" u="sng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4900" i="1" u="sng" dirty="0">
                <a:solidFill>
                  <a:srgbClr val="0070C0"/>
                </a:solidFill>
                <a:latin typeface="+mn-lt"/>
              </a:rPr>
            </a:b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5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Другая 1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243</TotalTime>
  <Words>73</Words>
  <Application>Microsoft Office PowerPoint</Application>
  <PresentationFormat>Широкоэкранный</PresentationFormat>
  <Paragraphs>28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Century Gothic</vt:lpstr>
      <vt:lpstr>Times New Roman</vt:lpstr>
      <vt:lpstr>Wingdings 3</vt:lpstr>
      <vt:lpstr>преTimes New Roman</vt:lpstr>
      <vt:lpstr>Сектор</vt:lpstr>
      <vt:lpstr>Приемы работы             по формированию смыслового            чтения</vt:lpstr>
      <vt:lpstr>Ассоциации</vt:lpstr>
      <vt:lpstr>ЗДРАВСТВУЙТЕ СПАСИБО ПРОСТИТЕ ДО СВИДАНИЯ </vt:lpstr>
      <vt:lpstr>Презентация PowerPoint</vt:lpstr>
      <vt:lpstr>О ЧЕМ СЕГОДНЯ ПРОЧИТАЕМ?  Почему автор так назвал  рассказ ?</vt:lpstr>
      <vt:lpstr>Какая … почему… случилось… что сделали… кто сказал… посуда…</vt:lpstr>
      <vt:lpstr>  Тонкие        и  толстые  вопросы</vt:lpstr>
      <vt:lpstr>Тонкие      Где жили старик и старуха ?  кого поймал старик? Сколько раз старик ходил к рыбке ? </vt:lpstr>
      <vt:lpstr>толстые   Почему старик несколько раз ходил к рыбке? Почему старуха была недовольна стариком? Почему рыбка наказала старуху?    </vt:lpstr>
      <vt:lpstr>    Составление        картинного             плана (по вопросам,  по рисункам)</vt:lpstr>
      <vt:lpstr>    </vt:lpstr>
      <vt:lpstr>    </vt:lpstr>
      <vt:lpstr>кластер</vt:lpstr>
      <vt:lpstr>Презентация PowerPoint</vt:lpstr>
      <vt:lpstr>Ключевые слова </vt:lpstr>
      <vt:lpstr>Дети три поросенка комната стол волк толкнул испугались одеяло</vt:lpstr>
      <vt:lpstr>Да – нет </vt:lpstr>
      <vt:lpstr>Сказка называется «Лиса и Аист» </vt:lpstr>
      <vt:lpstr>Найди-подумай-расскажи</vt:lpstr>
      <vt:lpstr>Лесть гнусна льстец  взгромоздясь пленит плутовка ангельский</vt:lpstr>
      <vt:lpstr>Чтение с остановками</vt:lpstr>
      <vt:lpstr>М. Пришвин «Берестяная трубочка» Я нашёл удивительную берестяную трубочку. (Чем она может быть удивительной?) Когда человек вырежет себе кусок берёсты на берёзе, остальная берёста около пореза начинает свёртываться в трубочку. Трубочка высохнет, туго свернётся. Их бывает на берёзах так много, что и внимания не обращаешь. Но сегодня мне захотелось посмотреть, нет ли чего в такой трубочке. ( А что может быть в трубочке?)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Ассоциации</dc:title>
  <dc:creator>User</dc:creator>
  <cp:lastModifiedBy>User</cp:lastModifiedBy>
  <cp:revision>17</cp:revision>
  <dcterms:created xsi:type="dcterms:W3CDTF">2022-03-29T11:29:38Z</dcterms:created>
  <dcterms:modified xsi:type="dcterms:W3CDTF">2022-03-29T16:28:26Z</dcterms:modified>
</cp:coreProperties>
</file>