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0" r:id="rId2"/>
    <p:sldId id="256" r:id="rId3"/>
    <p:sldId id="271" r:id="rId4"/>
    <p:sldId id="261" r:id="rId5"/>
    <p:sldId id="258" r:id="rId6"/>
    <p:sldId id="262" r:id="rId7"/>
    <p:sldId id="268" r:id="rId8"/>
    <p:sldId id="263" r:id="rId9"/>
    <p:sldId id="264" r:id="rId10"/>
    <p:sldId id="265" r:id="rId11"/>
    <p:sldId id="267" r:id="rId12"/>
    <p:sldId id="27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London_tower_jewel_house_2005-05.jpg" TargetMode="External"/><Relationship Id="rId2" Type="http://schemas.openxmlformats.org/officeDocument/2006/relationships/hyperlink" Target="http://ru.wikipedia.org/wiki/%D0%A4%D0%B0%D0%B9%D0%BB:Toweroflondon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el\Desktop\Panoramic_view_from_Tower_of_London_cropped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793992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1062661" y="-17512"/>
            <a:ext cx="7643866" cy="3714776"/>
          </a:xfrm>
          <a:prstGeom prst="horizontalScroll">
            <a:avLst/>
          </a:prstGeom>
          <a:solidFill>
            <a:srgbClr val="FFFFC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6"/>
                </a:solidFill>
              </a:ln>
              <a:gradFill flip="none" rotWithShape="1">
                <a:gsLst>
                  <a:gs pos="0">
                    <a:schemeClr val="dk1">
                      <a:tint val="66000"/>
                      <a:satMod val="160000"/>
                    </a:schemeClr>
                  </a:gs>
                  <a:gs pos="50000">
                    <a:schemeClr val="dk1">
                      <a:tint val="44500"/>
                      <a:satMod val="160000"/>
                    </a:schemeClr>
                  </a:gs>
                  <a:gs pos="100000">
                    <a:schemeClr val="dk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36725" y="360363"/>
            <a:ext cx="7407275" cy="29972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Welcome  to  the Tower  </a:t>
            </a:r>
            <a:b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of  LONDON</a:t>
            </a:r>
            <a:endParaRPr lang="ru-RU" sz="6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67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214282" y="285728"/>
            <a:ext cx="429248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4516636" y="3429000"/>
            <a:ext cx="419102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860032" y="476672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Ceremony of the Keys </a:t>
            </a:r>
            <a:r>
              <a:rPr lang="en-US" sz="2400" b="1" u="sng" dirty="0"/>
              <a:t>takes place </a:t>
            </a:r>
            <a:r>
              <a:rPr lang="en-US" sz="2400" b="1" dirty="0">
                <a:solidFill>
                  <a:srgbClr val="7030A0"/>
                </a:solidFill>
              </a:rPr>
              <a:t>e</a:t>
            </a:r>
            <a:r>
              <a:rPr lang="en-US" sz="2400" b="1" dirty="0" smtClean="0">
                <a:solidFill>
                  <a:srgbClr val="7030A0"/>
                </a:solidFill>
              </a:rPr>
              <a:t>very </a:t>
            </a:r>
            <a:r>
              <a:rPr lang="en-US" sz="2400" b="1" dirty="0">
                <a:solidFill>
                  <a:srgbClr val="7030A0"/>
                </a:solidFill>
              </a:rPr>
              <a:t>night at 10 p.m. </a:t>
            </a:r>
            <a:r>
              <a:rPr lang="en-US" sz="2400" b="1" dirty="0"/>
              <a:t>at the Tower of </a:t>
            </a:r>
            <a:r>
              <a:rPr lang="en-US" sz="2400" b="1" dirty="0" smtClean="0"/>
              <a:t>London. </a:t>
            </a:r>
            <a:r>
              <a:rPr lang="en-US" sz="2400" b="1" dirty="0"/>
              <a:t>The Tower is locking up. You shouldn’t </a:t>
            </a:r>
            <a:r>
              <a:rPr lang="en-US" sz="2400" b="1" u="sng" dirty="0">
                <a:solidFill>
                  <a:srgbClr val="7030A0"/>
                </a:solidFill>
              </a:rPr>
              <a:t>take photos </a:t>
            </a:r>
            <a:r>
              <a:rPr lang="en-US" sz="2400" b="1" dirty="0"/>
              <a:t>during any part of the ceremony. </a:t>
            </a:r>
          </a:p>
        </p:txBody>
      </p:sp>
    </p:spTree>
    <p:extLst>
      <p:ext uri="{BB962C8B-B14F-4D97-AF65-F5344CB8AC3E}">
        <p14:creationId xmlns:p14="http://schemas.microsoft.com/office/powerpoint/2010/main" val="38438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06321"/>
              </p:ext>
            </p:extLst>
          </p:nvPr>
        </p:nvGraphicFramePr>
        <p:xfrm>
          <a:off x="251520" y="260648"/>
          <a:ext cx="8352928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2928"/>
              </a:tblGrid>
              <a:tr h="465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Do you </a:t>
                      </a:r>
                      <a:r>
                        <a:rPr 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know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that…</a:t>
                      </a:r>
                      <a:endParaRPr lang="ru-RU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5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kern="100" dirty="0">
                          <a:effectLst/>
                        </a:rPr>
                        <a:t>The Tower of London was founded 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twenty years ago.</a:t>
                      </a:r>
                      <a:endParaRPr lang="ru-RU" sz="2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5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</a:rPr>
                        <a:t>2. There </a:t>
                      </a:r>
                      <a:r>
                        <a:rPr lang="en-US" sz="2800" kern="100" dirty="0">
                          <a:effectLst/>
                        </a:rPr>
                        <a:t>are 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r>
                        <a:rPr lang="en-US" sz="2800" kern="100" dirty="0">
                          <a:effectLst/>
                        </a:rPr>
                        <a:t> different towers in this ancient fortress.</a:t>
                      </a:r>
                      <a:endParaRPr lang="ru-RU" sz="2800" kern="100" dirty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5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</a:rPr>
                        <a:t>3. </a:t>
                      </a:r>
                      <a:r>
                        <a:rPr 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Special 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guards </a:t>
                      </a:r>
                      <a:r>
                        <a:rPr lang="en-US" sz="2800" kern="100" dirty="0">
                          <a:solidFill>
                            <a:srgbClr val="0070C0"/>
                          </a:solidFill>
                          <a:effectLst/>
                        </a:rPr>
                        <a:t>take care of </a:t>
                      </a:r>
                      <a:r>
                        <a:rPr lang="en-US" sz="2800" kern="100" dirty="0">
                          <a:effectLst/>
                        </a:rPr>
                        <a:t>the black birds in the Tower.</a:t>
                      </a:r>
                      <a:endParaRPr lang="ru-RU" sz="2800" kern="100" dirty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5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</a:rPr>
                        <a:t>4.</a:t>
                      </a:r>
                      <a:r>
                        <a:rPr lang="en-US" sz="2800" kern="100" baseline="0" dirty="0" smtClean="0">
                          <a:effectLst/>
                        </a:rPr>
                        <a:t> </a:t>
                      </a:r>
                      <a:r>
                        <a:rPr 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Queen 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Elizabeth II </a:t>
                      </a:r>
                      <a:r>
                        <a:rPr lang="en-US" sz="2800" kern="100" dirty="0">
                          <a:effectLst/>
                        </a:rPr>
                        <a:t>usually </a:t>
                      </a:r>
                      <a:r>
                        <a:rPr lang="en-US" sz="2800" kern="100" dirty="0">
                          <a:solidFill>
                            <a:srgbClr val="0070C0"/>
                          </a:solidFill>
                          <a:effectLst/>
                        </a:rPr>
                        <a:t>takes part in </a:t>
                      </a:r>
                      <a:r>
                        <a:rPr lang="en-US" sz="2800" kern="100" dirty="0" smtClean="0">
                          <a:solidFill>
                            <a:schemeClr val="bg1"/>
                          </a:solidFill>
                          <a:effectLst/>
                        </a:rPr>
                        <a:t>the </a:t>
                      </a:r>
                      <a:r>
                        <a:rPr lang="en-US" sz="2800" kern="100" dirty="0" smtClean="0">
                          <a:solidFill>
                            <a:schemeClr val="lt1"/>
                          </a:solidFill>
                          <a:effectLst/>
                        </a:rPr>
                        <a:t>C</a:t>
                      </a:r>
                      <a:r>
                        <a:rPr lang="en-US" sz="2800" kern="100" dirty="0" smtClean="0">
                          <a:effectLst/>
                        </a:rPr>
                        <a:t>eremony </a:t>
                      </a:r>
                      <a:r>
                        <a:rPr lang="en-US" sz="2800" kern="100" dirty="0">
                          <a:effectLst/>
                        </a:rPr>
                        <a:t>of the Keys. </a:t>
                      </a:r>
                      <a:endParaRPr lang="ru-RU" sz="2800" kern="100" dirty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5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</a:rPr>
                        <a:t>5. The </a:t>
                      </a:r>
                      <a:r>
                        <a:rPr lang="en-US" sz="2800" kern="100" dirty="0">
                          <a:effectLst/>
                        </a:rPr>
                        <a:t>C</a:t>
                      </a:r>
                      <a:r>
                        <a:rPr lang="en-US" sz="2800" kern="100" dirty="0" smtClean="0">
                          <a:effectLst/>
                        </a:rPr>
                        <a:t>eremony </a:t>
                      </a:r>
                      <a:r>
                        <a:rPr lang="en-US" sz="2800" kern="100" dirty="0">
                          <a:effectLst/>
                        </a:rPr>
                        <a:t>of the Keys </a:t>
                      </a:r>
                      <a:r>
                        <a:rPr lang="en-US" sz="2800" kern="100" dirty="0">
                          <a:solidFill>
                            <a:srgbClr val="0070C0"/>
                          </a:solidFill>
                          <a:effectLst/>
                        </a:rPr>
                        <a:t>takes place </a:t>
                      </a:r>
                      <a:r>
                        <a:rPr lang="en-US" sz="2800" kern="100" dirty="0">
                          <a:effectLst/>
                        </a:rPr>
                        <a:t>every night at 10 p.m.</a:t>
                      </a:r>
                      <a:endParaRPr lang="ru-RU" sz="2800" kern="100" dirty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5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</a:rPr>
                        <a:t>6. The </a:t>
                      </a:r>
                      <a:r>
                        <a:rPr lang="en-US" sz="2800" kern="100" dirty="0">
                          <a:effectLst/>
                        </a:rPr>
                        <a:t>tourists </a:t>
                      </a:r>
                      <a:r>
                        <a:rPr lang="en-US" sz="2800" kern="100" dirty="0">
                          <a:solidFill>
                            <a:srgbClr val="0070C0"/>
                          </a:solidFill>
                          <a:effectLst/>
                        </a:rPr>
                        <a:t>take</a:t>
                      </a:r>
                      <a:r>
                        <a:rPr lang="en-US" sz="2800" kern="100" dirty="0">
                          <a:effectLst/>
                        </a:rPr>
                        <a:t> lots of </a:t>
                      </a:r>
                      <a:r>
                        <a:rPr lang="en-US" sz="2800" kern="100" dirty="0">
                          <a:solidFill>
                            <a:srgbClr val="0070C0"/>
                          </a:solidFill>
                          <a:effectLst/>
                        </a:rPr>
                        <a:t>photos</a:t>
                      </a:r>
                      <a:r>
                        <a:rPr lang="en-US" sz="2800" kern="100" dirty="0">
                          <a:effectLst/>
                        </a:rPr>
                        <a:t> when they visit the Tower of London.</a:t>
                      </a:r>
                      <a:endParaRPr lang="ru-RU" sz="2800" kern="100" dirty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3518" y="2967335"/>
            <a:ext cx="336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83671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Homework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19572" y="2276872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«3»  </a:t>
            </a:r>
            <a:r>
              <a:rPr lang="en-US" sz="2800" b="1" dirty="0" smtClean="0"/>
              <a:t>ex.37 p.97 –  </a:t>
            </a:r>
            <a:r>
              <a:rPr lang="ru-RU" sz="2800" b="1" dirty="0" smtClean="0"/>
              <a:t>выучить глаголы</a:t>
            </a:r>
            <a:r>
              <a:rPr lang="en-US" sz="2800" b="1" dirty="0" smtClean="0"/>
              <a:t> </a:t>
            </a:r>
          </a:p>
          <a:p>
            <a:r>
              <a:rPr lang="ru-RU" sz="2800" b="1" dirty="0" smtClean="0"/>
              <a:t>«4»  </a:t>
            </a:r>
            <a:r>
              <a:rPr lang="en-US" sz="2800" b="1" dirty="0" smtClean="0"/>
              <a:t>ex.5 p.133 –</a:t>
            </a:r>
            <a:r>
              <a:rPr lang="ru-RU" sz="2800" b="1" dirty="0" smtClean="0"/>
              <a:t> использовать глаголы</a:t>
            </a:r>
            <a:endParaRPr lang="en-US" sz="2800" b="1" dirty="0" smtClean="0"/>
          </a:p>
          <a:p>
            <a:r>
              <a:rPr lang="ru-RU" sz="2800" b="1" dirty="0" smtClean="0"/>
              <a:t>«5»  выучить рассказ про башню Лондона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140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69269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Individual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task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6" y="1635123"/>
            <a:ext cx="8139724" cy="496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l\Desktop\открытый урок\тауэ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421041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692696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atin typeface="+mj-lt"/>
              </a:rPr>
              <a:t>The main aim: </a:t>
            </a:r>
          </a:p>
          <a:p>
            <a:pPr algn="ctr"/>
            <a:r>
              <a:rPr lang="en-US" sz="2800" b="1" dirty="0" smtClean="0">
                <a:latin typeface="+mj-lt"/>
              </a:rPr>
              <a:t>To learn more about the Tower of London</a:t>
            </a:r>
            <a:endParaRPr lang="ru-RU" sz="28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861048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To read text with new facts about the Tower of London;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To find answers on our questions;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To learn the phrasal verb “to take” and use it in sentences.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el\Desktop\открытый урок\тауэ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64704"/>
            <a:ext cx="309634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980728"/>
            <a:ext cx="42484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Up and down,</a:t>
            </a:r>
          </a:p>
          <a:p>
            <a:pPr algn="ctr"/>
            <a:r>
              <a:rPr lang="en-US" sz="3600" b="1" dirty="0">
                <a:latin typeface="+mj-lt"/>
              </a:rPr>
              <a:t>Up and </a:t>
            </a:r>
            <a:r>
              <a:rPr lang="en-US" sz="3600" b="1" dirty="0" smtClean="0">
                <a:latin typeface="+mj-lt"/>
              </a:rPr>
              <a:t>down, </a:t>
            </a:r>
          </a:p>
          <a:p>
            <a:pPr algn="ctr"/>
            <a:r>
              <a:rPr lang="en-US" sz="3600" b="1" dirty="0">
                <a:latin typeface="+mj-lt"/>
              </a:rPr>
              <a:t>W</a:t>
            </a:r>
            <a:r>
              <a:rPr lang="en-US" sz="3600" b="1" dirty="0" smtClean="0">
                <a:latin typeface="+mj-lt"/>
              </a:rPr>
              <a:t>hich is the way</a:t>
            </a:r>
          </a:p>
          <a:p>
            <a:pPr algn="ctr"/>
            <a:r>
              <a:rPr lang="en-US" sz="3600" b="1" dirty="0" smtClean="0">
                <a:latin typeface="+mj-lt"/>
              </a:rPr>
              <a:t>To London town?</a:t>
            </a:r>
          </a:p>
          <a:p>
            <a:pPr algn="ctr"/>
            <a:r>
              <a:rPr lang="en-US" sz="3600" b="1" dirty="0" smtClean="0">
                <a:latin typeface="+mj-lt"/>
              </a:rPr>
              <a:t>Where? Where?</a:t>
            </a:r>
          </a:p>
          <a:p>
            <a:pPr algn="ctr"/>
            <a:r>
              <a:rPr lang="en-US" sz="3600" b="1" dirty="0" smtClean="0">
                <a:latin typeface="+mj-lt"/>
              </a:rPr>
              <a:t>High in the air,</a:t>
            </a:r>
          </a:p>
          <a:p>
            <a:pPr algn="ctr"/>
            <a:r>
              <a:rPr lang="en-US" sz="3600" b="1" dirty="0" smtClean="0">
                <a:latin typeface="+mj-lt"/>
              </a:rPr>
              <a:t>Close your eyes – </a:t>
            </a:r>
          </a:p>
          <a:p>
            <a:pPr algn="ctr"/>
            <a:r>
              <a:rPr lang="en-US" sz="3600" b="1" dirty="0" smtClean="0">
                <a:latin typeface="+mj-lt"/>
              </a:rPr>
              <a:t>And you are there!</a:t>
            </a:r>
          </a:p>
          <a:p>
            <a:pPr algn="ctr"/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357166"/>
            <a:ext cx="73877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The Tower of  London is situated on the bank of the </a:t>
            </a:r>
            <a:r>
              <a:rPr lang="en-US" sz="2400" b="1" u="sng" dirty="0" smtClean="0">
                <a:solidFill>
                  <a:srgbClr val="FF0000"/>
                </a:solidFill>
                <a:latin typeface="Rockwell" pitchFamily="18" charset="0"/>
                <a:ea typeface="MS Mincho"/>
                <a:cs typeface="Times New Roman"/>
              </a:rPr>
              <a:t>river Thames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. It was founded in </a:t>
            </a:r>
            <a:r>
              <a:rPr lang="en-US" sz="2400" b="1" dirty="0" smtClean="0">
                <a:solidFill>
                  <a:srgbClr val="0070C0"/>
                </a:solidFill>
                <a:latin typeface="Rockwell" pitchFamily="18" charset="0"/>
                <a:ea typeface="MS Mincho"/>
                <a:cs typeface="Times New Roman"/>
              </a:rPr>
              <a:t>1066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.</a:t>
            </a:r>
            <a:endParaRPr lang="ru-RU" sz="2400" b="1" dirty="0"/>
          </a:p>
        </p:txBody>
      </p:sp>
      <p:pic>
        <p:nvPicPr>
          <p:cNvPr id="5" name="Содержимое 3"/>
          <p:cNvPicPr>
            <a:picLocks/>
          </p:cNvPicPr>
          <p:nvPr/>
        </p:nvPicPr>
        <p:blipFill>
          <a:blip>
            <a:lum contrast="20000"/>
          </a:blip>
          <a:stretch>
            <a:fillRect/>
          </a:stretch>
        </p:blipFill>
        <p:spPr bwMode="auto">
          <a:xfrm>
            <a:off x="714348" y="1571612"/>
            <a:ext cx="75009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6578" y="428604"/>
            <a:ext cx="2140230" cy="37147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  <a:latin typeface="Rockwell" pitchFamily="18" charset="0"/>
                <a:ea typeface="Times New Roman"/>
              </a:rPr>
              <a:t/>
            </a:r>
            <a:br>
              <a:rPr lang="en-US" sz="2400" dirty="0" smtClean="0">
                <a:effectLst/>
                <a:latin typeface="Rockwell" pitchFamily="18" charset="0"/>
                <a:ea typeface="Times New Roman"/>
              </a:rPr>
            </a:br>
            <a:endParaRPr lang="ru-RU" sz="2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786322"/>
            <a:ext cx="6446520" cy="1747830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The Tower consists of several buildings. 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sz="2400" b="1" dirty="0" smtClean="0">
                <a:latin typeface="Rockwell" pitchFamily="18" charset="0"/>
                <a:ea typeface="Times New Roman"/>
              </a:rPr>
              <a:t>There are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ea typeface="Times New Roman"/>
              </a:rPr>
              <a:t>21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ea typeface="Times New Roman"/>
              </a:rPr>
              <a:t> </a:t>
            </a:r>
            <a:r>
              <a:rPr lang="en-US" sz="2400" b="1" dirty="0" smtClean="0">
                <a:latin typeface="Rockwell" pitchFamily="18" charset="0"/>
                <a:ea typeface="Times New Roman"/>
              </a:rPr>
              <a:t>different towers in it.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sz="2400" b="1" dirty="0" smtClean="0">
                <a:latin typeface="Rockwell" pitchFamily="18" charset="0"/>
              </a:rPr>
              <a:t>The Tower of London was a fortress, a royal </a:t>
            </a:r>
            <a:r>
              <a:rPr lang="en-US" b="1" dirty="0" smtClean="0">
                <a:latin typeface="Rockwell" pitchFamily="18" charset="0"/>
              </a:rPr>
              <a:t>palace</a:t>
            </a:r>
            <a:r>
              <a:rPr lang="en-US" sz="2400" b="1" dirty="0" smtClean="0">
                <a:latin typeface="Rockwell" pitchFamily="18" charset="0"/>
              </a:rPr>
              <a:t>, a prison and the King’s Zoo.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Rockwell" pitchFamily="18" charset="0"/>
              </a:rPr>
              <a:t>Now it is a museum.</a:t>
            </a:r>
            <a:endParaRPr lang="en-US" sz="2400" b="1" dirty="0" smtClean="0">
              <a:latin typeface="Rockwell" pitchFamily="18" charset="0"/>
            </a:endParaRPr>
          </a:p>
        </p:txBody>
      </p:sp>
      <p:pic>
        <p:nvPicPr>
          <p:cNvPr id="5" name="Рисунок 4" descr="http://upload.wikimedia.org/wikipedia/commons/thumb/0/0d/Toweroflondon.jpg/275px-Toweroflondon.jpg">
            <a:hlinkClick r:id="rId2"/>
          </p:cNvPr>
          <p:cNvPicPr/>
          <p:nvPr/>
        </p:nvPicPr>
        <p:blipFill>
          <a:blip/>
          <a:srcRect/>
          <a:stretch>
            <a:fillRect/>
          </a:stretch>
        </p:blipFill>
        <p:spPr bwMode="auto">
          <a:xfrm>
            <a:off x="3428992" y="357166"/>
            <a:ext cx="2928958" cy="231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429388" y="285728"/>
            <a:ext cx="25002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White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 Bloody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Beauchamp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Bell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Bowyer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Brick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Broad Arrow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8724A"/>
                </a:solidFill>
                <a:latin typeface="Rockwell" pitchFamily="18" charset="0"/>
              </a:rPr>
              <a:t>Byward</a:t>
            </a: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Constable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Cradle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8724A"/>
                </a:solidFill>
                <a:latin typeface="Rockwell" pitchFamily="18" charset="0"/>
              </a:rPr>
              <a:t>Develin</a:t>
            </a: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8724A"/>
                </a:solidFill>
                <a:latin typeface="Rockwell" pitchFamily="18" charset="0"/>
              </a:rPr>
              <a:t>Deveraux</a:t>
            </a: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Flint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8724A"/>
                </a:solidFill>
                <a:latin typeface="Rockwell" pitchFamily="18" charset="0"/>
              </a:rPr>
              <a:t>Lanthorn</a:t>
            </a: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Martin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Middle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St Thomas’s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Salt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Wakefield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Wardrobe Tower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b="1" dirty="0" smtClean="0">
                <a:solidFill>
                  <a:srgbClr val="08724A"/>
                </a:solidFill>
                <a:latin typeface="Rockwell" pitchFamily="18" charset="0"/>
              </a:rPr>
              <a:t>Well Tower</a:t>
            </a:r>
          </a:p>
          <a:p>
            <a:endParaRPr lang="en-US" sz="1400" dirty="0" smtClean="0">
              <a:solidFill>
                <a:srgbClr val="08724A"/>
              </a:solidFill>
              <a:latin typeface="Rockwell" pitchFamily="18" charset="0"/>
            </a:endParaRPr>
          </a:p>
          <a:p>
            <a:endParaRPr lang="en-US" sz="1400" dirty="0" smtClean="0">
              <a:latin typeface="Rockwell" pitchFamily="18" charset="0"/>
            </a:endParaRPr>
          </a:p>
          <a:p>
            <a:endParaRPr lang="en-US" sz="1400" dirty="0" smtClean="0">
              <a:latin typeface="Rockwell" pitchFamily="18" charset="0"/>
            </a:endParaRPr>
          </a:p>
          <a:p>
            <a:endParaRPr lang="en-US" sz="1400" dirty="0" smtClean="0">
              <a:latin typeface="Rockwell" pitchFamily="18" charset="0"/>
            </a:endParaRPr>
          </a:p>
          <a:p>
            <a:endParaRPr lang="en-US" sz="1400" dirty="0" smtClean="0">
              <a:latin typeface="Rockwell" pitchFamily="18" charset="0"/>
            </a:endParaRPr>
          </a:p>
          <a:p>
            <a:endParaRPr lang="ru-RU" sz="1400" dirty="0"/>
          </a:p>
        </p:txBody>
      </p:sp>
      <p:pic>
        <p:nvPicPr>
          <p:cNvPr id="12" name="Рисунок 11"/>
          <p:cNvPicPr/>
          <p:nvPr/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2786058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upload.wikimedia.org/wikipedia/commons/thumb/8/86/London_tower_jewel_house_2005-05.jpg/250px-London_tower_jewel_house_2005-05.jpg">
            <a:hlinkClick r:id="rId3"/>
          </p:cNvPr>
          <p:cNvPicPr/>
          <p:nvPr/>
        </p:nvPicPr>
        <p:blipFill>
          <a:blip/>
          <a:srcRect/>
          <a:stretch>
            <a:fillRect/>
          </a:stretch>
        </p:blipFill>
        <p:spPr bwMode="auto">
          <a:xfrm>
            <a:off x="285720" y="357166"/>
            <a:ext cx="307183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214290"/>
            <a:ext cx="578647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4286256"/>
            <a:ext cx="5881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ea typeface="MS Mincho"/>
              <a:cs typeface="Times New Roman"/>
            </a:endParaRPr>
          </a:p>
          <a:p>
            <a:pPr algn="just">
              <a:buNone/>
            </a:pP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ea typeface="MS Mincho"/>
                <a:cs typeface="Times New Roman"/>
              </a:rPr>
              <a:t>The White Tower 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is the most important building in the Tower of London. It is the tallest tower. </a:t>
            </a:r>
            <a:endParaRPr lang="ru-RU" sz="2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3861048"/>
            <a:ext cx="5802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ea typeface="MS Mincho"/>
                <a:cs typeface="Times New Roman"/>
              </a:rPr>
              <a:t>The famous 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Jewel House </a:t>
            </a:r>
            <a:r>
              <a:rPr lang="en-US" sz="2400" b="1" u="sng" dirty="0" smtClean="0">
                <a:solidFill>
                  <a:srgbClr val="0070C0"/>
                </a:solidFill>
                <a:latin typeface="Rockwell" pitchFamily="18" charset="0"/>
                <a:ea typeface="MS Mincho"/>
                <a:cs typeface="Times New Roman"/>
              </a:rPr>
              <a:t>takes place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ea typeface="MS Mincho"/>
                <a:cs typeface="Times New Roman"/>
              </a:rPr>
              <a:t>in the White Tower. You can see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Rockwell" pitchFamily="18" charset="0"/>
                <a:ea typeface="MS Mincho"/>
                <a:cs typeface="Times New Roman"/>
              </a:rPr>
              <a:t>the Crown Jewels 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there.</a:t>
            </a:r>
            <a:endParaRPr lang="ru-RU" sz="2400" b="1" dirty="0"/>
          </a:p>
        </p:txBody>
      </p:sp>
      <p:pic>
        <p:nvPicPr>
          <p:cNvPr id="1026" name="Picture 2" descr="C:\Users\sel\Desktop\8982f48e77d4d8910c21d6823ad486c4965f342f622b2196e065a95b01138b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01" y="0"/>
            <a:ext cx="3909814" cy="318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l\Desktop\af3f421a0014b2d2273fc88a6b1b793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3929963" cy="25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el\Desktop\i.jpg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24896"/>
            <a:ext cx="2190116" cy="142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03402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5004048" y="1801323"/>
            <a:ext cx="3644142" cy="47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276872"/>
            <a:ext cx="4152334" cy="36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548680"/>
            <a:ext cx="8318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Rockwell" pitchFamily="18" charset="0"/>
                <a:ea typeface="MS Mincho"/>
                <a:cs typeface="Times New Roman"/>
              </a:rPr>
              <a:t>The 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Tower is very old. It has long </a:t>
            </a:r>
            <a:r>
              <a:rPr lang="en-US" sz="2400" b="1" dirty="0">
                <a:latin typeface="Rockwell" pitchFamily="18" charset="0"/>
                <a:ea typeface="MS Mincho"/>
                <a:cs typeface="Times New Roman"/>
              </a:rPr>
              <a:t>and </a:t>
            </a:r>
            <a:r>
              <a:rPr lang="en-US" sz="2400" b="1" dirty="0" smtClean="0">
                <a:latin typeface="Rockwell" pitchFamily="18" charset="0"/>
                <a:ea typeface="MS Mincho"/>
                <a:cs typeface="Times New Roman"/>
              </a:rPr>
              <a:t>cruel history. </a:t>
            </a:r>
            <a:r>
              <a:rPr lang="en-US" sz="2400" b="1" dirty="0">
                <a:latin typeface="Rockwell" pitchFamily="18" charset="0"/>
              </a:rPr>
              <a:t>The walls of </a:t>
            </a:r>
            <a:r>
              <a:rPr lang="en-US" sz="2400" b="1" dirty="0">
                <a:solidFill>
                  <a:srgbClr val="FF0000"/>
                </a:solidFill>
                <a:latin typeface="Rockwell" pitchFamily="18" charset="0"/>
              </a:rPr>
              <a:t>the Bloody Tower </a:t>
            </a:r>
            <a:r>
              <a:rPr lang="en-US" sz="2400" b="1" dirty="0">
                <a:latin typeface="Rockwell" pitchFamily="18" charset="0"/>
              </a:rPr>
              <a:t>contain some of </a:t>
            </a:r>
            <a:r>
              <a:rPr lang="en-US" sz="2400" b="1" dirty="0">
                <a:solidFill>
                  <a:srgbClr val="0070C0"/>
                </a:solidFill>
                <a:latin typeface="Rockwell" pitchFamily="18" charset="0"/>
              </a:rPr>
              <a:t>the bloody secrets</a:t>
            </a:r>
            <a:r>
              <a:rPr lang="en-US" sz="2400" b="1" dirty="0">
                <a:latin typeface="Rockwell" pitchFamily="18" charset="0"/>
              </a:rPr>
              <a:t>. A lot of famous people were killed or beheaded there.  </a:t>
            </a:r>
          </a:p>
        </p:txBody>
      </p:sp>
    </p:spTree>
    <p:extLst>
      <p:ext uri="{BB962C8B-B14F-4D97-AF65-F5344CB8AC3E}">
        <p14:creationId xmlns:p14="http://schemas.microsoft.com/office/powerpoint/2010/main" val="29202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28097"/>
            <a:ext cx="8194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Rockwell" pitchFamily="18" charset="0"/>
              </a:rPr>
              <a:t>There is a legend in the Tower of </a:t>
            </a:r>
            <a:r>
              <a:rPr lang="en-US" sz="2400" b="1" dirty="0" smtClean="0">
                <a:latin typeface="Rockwell" pitchFamily="18" charset="0"/>
              </a:rPr>
              <a:t>London</a:t>
            </a:r>
            <a:r>
              <a:rPr lang="ru-RU" sz="2400" b="1" dirty="0" smtClean="0">
                <a:latin typeface="Rockwell" pitchFamily="18" charset="0"/>
              </a:rPr>
              <a:t>:</a:t>
            </a:r>
            <a:r>
              <a:rPr lang="en-US" sz="2400" b="1" dirty="0" smtClean="0">
                <a:latin typeface="Rockwell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‘If the ravens leave the Tower, the kingdom will fall....’</a:t>
            </a:r>
            <a:r>
              <a:rPr lang="en-US" sz="2400" b="1" dirty="0"/>
              <a:t> Six </a:t>
            </a:r>
            <a:r>
              <a:rPr lang="en-US" sz="2400" b="1" dirty="0" smtClean="0"/>
              <a:t>ravens </a:t>
            </a:r>
            <a:r>
              <a:rPr lang="en-US" sz="2400" b="1" dirty="0"/>
              <a:t>live in the Tower today. Each of raven has its own name.</a:t>
            </a:r>
            <a:r>
              <a:rPr lang="en-US" sz="2400" dirty="0"/>
              <a:t> </a:t>
            </a:r>
            <a:r>
              <a:rPr lang="en-US" sz="2400" b="1" dirty="0" smtClean="0"/>
              <a:t>To prevent the birds from flying away, their wings are clipped every three weeks. Special guards,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Beefeaters</a:t>
            </a:r>
            <a:r>
              <a:rPr lang="en-US" sz="2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care of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them.</a:t>
            </a:r>
            <a:endParaRPr lang="en-US" sz="2400" dirty="0"/>
          </a:p>
        </p:txBody>
      </p:sp>
      <p:pic>
        <p:nvPicPr>
          <p:cNvPr id="1026" name="Picture 2" descr="C:\Users\sel\Desktop\ravens.jpg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31" y="2807771"/>
            <a:ext cx="3233936" cy="323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l\Desktop\beefeater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596" y="2559680"/>
            <a:ext cx="4932040" cy="36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1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Welcome  to  the Tower   of  LONDON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 the Tower   of  LONDON</dc:title>
  <dc:creator>Надежда Пронская</dc:creator>
  <cp:lastModifiedBy>Надежда Пронская</cp:lastModifiedBy>
  <cp:revision>1</cp:revision>
  <dcterms:modified xsi:type="dcterms:W3CDTF">2022-03-30T10:21:40Z</dcterms:modified>
</cp:coreProperties>
</file>