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0"/>
  </p:notesMasterIdLst>
  <p:sldIdLst>
    <p:sldId id="256" r:id="rId2"/>
    <p:sldId id="290" r:id="rId3"/>
    <p:sldId id="259" r:id="rId4"/>
    <p:sldId id="311" r:id="rId5"/>
    <p:sldId id="300" r:id="rId6"/>
    <p:sldId id="302" r:id="rId7"/>
    <p:sldId id="265" r:id="rId8"/>
    <p:sldId id="292" r:id="rId9"/>
    <p:sldId id="309" r:id="rId10"/>
    <p:sldId id="296" r:id="rId11"/>
    <p:sldId id="367" r:id="rId12"/>
    <p:sldId id="321" r:id="rId13"/>
    <p:sldId id="273" r:id="rId14"/>
    <p:sldId id="366" r:id="rId15"/>
    <p:sldId id="350" r:id="rId16"/>
    <p:sldId id="330" r:id="rId17"/>
    <p:sldId id="325" r:id="rId18"/>
    <p:sldId id="365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-12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91CD8-977B-4968-9D06-5FB7AF2C07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C1ED0-42AB-4C2F-AA36-0CEFD1A1756F}">
      <dgm:prSet/>
      <dgm:spPr/>
      <dgm:t>
        <a:bodyPr/>
        <a:lstStyle/>
        <a:p>
          <a:pPr rtl="0"/>
          <a:r>
            <a:rPr lang="ru-RU" alt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Одаренность- «дар», «даровано»</a:t>
          </a:r>
          <a:endParaRPr lang="ru-RU" dirty="0"/>
        </a:p>
      </dgm:t>
    </dgm:pt>
    <dgm:pt modelId="{5F8152A6-A3B3-40AB-B892-4F0FEBC39BAC}" type="parTrans" cxnId="{DB29CB6C-BCAD-47FF-98A9-5F56BD659332}">
      <dgm:prSet/>
      <dgm:spPr/>
      <dgm:t>
        <a:bodyPr/>
        <a:lstStyle/>
        <a:p>
          <a:endParaRPr lang="ru-RU"/>
        </a:p>
      </dgm:t>
    </dgm:pt>
    <dgm:pt modelId="{A490D3CE-5D75-4763-A01B-122D27CA5903}" type="sibTrans" cxnId="{DB29CB6C-BCAD-47FF-98A9-5F56BD659332}">
      <dgm:prSet/>
      <dgm:spPr/>
      <dgm:t>
        <a:bodyPr/>
        <a:lstStyle/>
        <a:p>
          <a:endParaRPr lang="ru-RU"/>
        </a:p>
      </dgm:t>
    </dgm:pt>
    <dgm:pt modelId="{45D8DE62-3CDD-4CA3-BC4B-0BCC1674F8EC}" type="pres">
      <dgm:prSet presAssocID="{5DE91CD8-977B-4968-9D06-5FB7AF2C07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67D0B-1D9D-4B5A-8F39-2384798B699D}" type="pres">
      <dgm:prSet presAssocID="{E58C1ED0-42AB-4C2F-AA36-0CEFD1A175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9EBD7-38CF-4A38-A2D6-3F522AEFE1E1}" type="presOf" srcId="{5DE91CD8-977B-4968-9D06-5FB7AF2C07BC}" destId="{45D8DE62-3CDD-4CA3-BC4B-0BCC1674F8EC}" srcOrd="0" destOrd="0" presId="urn:microsoft.com/office/officeart/2005/8/layout/vList2"/>
    <dgm:cxn modelId="{DB29CB6C-BCAD-47FF-98A9-5F56BD659332}" srcId="{5DE91CD8-977B-4968-9D06-5FB7AF2C07BC}" destId="{E58C1ED0-42AB-4C2F-AA36-0CEFD1A1756F}" srcOrd="0" destOrd="0" parTransId="{5F8152A6-A3B3-40AB-B892-4F0FEBC39BAC}" sibTransId="{A490D3CE-5D75-4763-A01B-122D27CA5903}"/>
    <dgm:cxn modelId="{F210CDAB-969F-47F1-B682-1B95C38D25C5}" type="presOf" srcId="{E58C1ED0-42AB-4C2F-AA36-0CEFD1A1756F}" destId="{EA967D0B-1D9D-4B5A-8F39-2384798B699D}" srcOrd="0" destOrd="0" presId="urn:microsoft.com/office/officeart/2005/8/layout/vList2"/>
    <dgm:cxn modelId="{1E13E25B-77FF-43D0-B351-35C269947A2F}" type="presParOf" srcId="{45D8DE62-3CDD-4CA3-BC4B-0BCC1674F8EC}" destId="{EA967D0B-1D9D-4B5A-8F39-2384798B6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B4016-C55F-4508-A901-18976E1E84B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A0938-ED4D-46AF-8A7F-6CF862EC7745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Цель программы</a:t>
          </a:r>
        </a:p>
        <a:p>
          <a:pPr rtl="0"/>
          <a:r>
            <a:rPr lang="ru-RU" b="1" dirty="0" smtClean="0">
              <a:solidFill>
                <a:srgbClr val="C00000"/>
              </a:solidFill>
            </a:rPr>
            <a:t>Задачи программы</a:t>
          </a:r>
          <a:endParaRPr lang="ru-RU" dirty="0">
            <a:solidFill>
              <a:srgbClr val="C00000"/>
            </a:solidFill>
          </a:endParaRPr>
        </a:p>
      </dgm:t>
    </dgm:pt>
    <dgm:pt modelId="{BA896971-FB12-4139-8B54-59E504F0D61F}" type="parTrans" cxnId="{76C682B1-F83B-4B88-85C1-80B834CE2FF9}">
      <dgm:prSet/>
      <dgm:spPr/>
      <dgm:t>
        <a:bodyPr/>
        <a:lstStyle/>
        <a:p>
          <a:endParaRPr lang="ru-RU"/>
        </a:p>
      </dgm:t>
    </dgm:pt>
    <dgm:pt modelId="{3495A6C2-6D8C-49E2-9F83-AAB67802CE67}" type="sibTrans" cxnId="{76C682B1-F83B-4B88-85C1-80B834CE2FF9}">
      <dgm:prSet/>
      <dgm:spPr/>
      <dgm:t>
        <a:bodyPr/>
        <a:lstStyle/>
        <a:p>
          <a:endParaRPr lang="ru-RU"/>
        </a:p>
      </dgm:t>
    </dgm:pt>
    <dgm:pt modelId="{D140C73F-ED9B-47A7-A66A-B9B64B785B41}" type="pres">
      <dgm:prSet presAssocID="{2A0B4016-C55F-4508-A901-18976E1E84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8A836-A852-4789-9309-43C92AC03F2C}" type="pres">
      <dgm:prSet presAssocID="{C69A0938-ED4D-46AF-8A7F-6CF862EC7745}" presName="composite" presStyleCnt="0"/>
      <dgm:spPr/>
    </dgm:pt>
    <dgm:pt modelId="{91B6D8E1-B4C2-40ED-962A-04A881F6EFE7}" type="pres">
      <dgm:prSet presAssocID="{C69A0938-ED4D-46AF-8A7F-6CF862EC7745}" presName="imgShp" presStyleLbl="fgImgPlace1" presStyleIdx="0" presStyleCnt="1" custLinFactNeighborX="-772" custLinFactNeighborY="-4348"/>
      <dgm:spPr/>
      <dgm:t>
        <a:bodyPr/>
        <a:lstStyle/>
        <a:p>
          <a:endParaRPr lang="ru-RU"/>
        </a:p>
      </dgm:t>
    </dgm:pt>
    <dgm:pt modelId="{2BE48ABD-64D5-4A8A-9279-E7311277FC49}" type="pres">
      <dgm:prSet presAssocID="{C69A0938-ED4D-46AF-8A7F-6CF862EC7745}" presName="txShp" presStyleLbl="node1" presStyleIdx="0" presStyleCnt="1" custLinFactNeighborX="17729" custLinFactNeighborY="4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682B1-F83B-4B88-85C1-80B834CE2FF9}" srcId="{2A0B4016-C55F-4508-A901-18976E1E84B0}" destId="{C69A0938-ED4D-46AF-8A7F-6CF862EC7745}" srcOrd="0" destOrd="0" parTransId="{BA896971-FB12-4139-8B54-59E504F0D61F}" sibTransId="{3495A6C2-6D8C-49E2-9F83-AAB67802CE67}"/>
    <dgm:cxn modelId="{2E07E030-9747-403F-9F69-51598F8E4344}" type="presOf" srcId="{C69A0938-ED4D-46AF-8A7F-6CF862EC7745}" destId="{2BE48ABD-64D5-4A8A-9279-E7311277FC49}" srcOrd="0" destOrd="0" presId="urn:microsoft.com/office/officeart/2005/8/layout/vList3#1"/>
    <dgm:cxn modelId="{8FC65E3F-3E11-40F3-BD4E-4152B7671CA5}" type="presOf" srcId="{2A0B4016-C55F-4508-A901-18976E1E84B0}" destId="{D140C73F-ED9B-47A7-A66A-B9B64B785B41}" srcOrd="0" destOrd="0" presId="urn:microsoft.com/office/officeart/2005/8/layout/vList3#1"/>
    <dgm:cxn modelId="{65C26D33-636E-42F9-9A6A-9B847D56B0AB}" type="presParOf" srcId="{D140C73F-ED9B-47A7-A66A-B9B64B785B41}" destId="{DD98A836-A852-4789-9309-43C92AC03F2C}" srcOrd="0" destOrd="0" presId="urn:microsoft.com/office/officeart/2005/8/layout/vList3#1"/>
    <dgm:cxn modelId="{D5DA3E3A-F905-4D80-A452-00511C4DB0D0}" type="presParOf" srcId="{DD98A836-A852-4789-9309-43C92AC03F2C}" destId="{91B6D8E1-B4C2-40ED-962A-04A881F6EFE7}" srcOrd="0" destOrd="0" presId="urn:microsoft.com/office/officeart/2005/8/layout/vList3#1"/>
    <dgm:cxn modelId="{D86260F5-B820-4DAB-AA99-22D29EFD9905}" type="presParOf" srcId="{DD98A836-A852-4789-9309-43C92AC03F2C}" destId="{2BE48ABD-64D5-4A8A-9279-E7311277FC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67D0B-1D9D-4B5A-8F39-2384798B699D}">
      <dsp:nvSpPr>
        <dsp:cNvPr id="0" name=""/>
        <dsp:cNvSpPr/>
      </dsp:nvSpPr>
      <dsp:spPr>
        <a:xfrm>
          <a:off x="0" y="159825"/>
          <a:ext cx="8075240" cy="842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Одаренность- «дар», «даровано»</a:t>
          </a:r>
          <a:endParaRPr lang="ru-RU" sz="3600" kern="1200" dirty="0"/>
        </a:p>
      </dsp:txBody>
      <dsp:txXfrm>
        <a:off x="41123" y="200948"/>
        <a:ext cx="7992994" cy="760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8ABD-64D5-4A8A-9279-E7311277FC49}">
      <dsp:nvSpPr>
        <dsp:cNvPr id="0" name=""/>
        <dsp:cNvSpPr/>
      </dsp:nvSpPr>
      <dsp:spPr>
        <a:xfrm rot="10800000">
          <a:off x="2629149" y="0"/>
          <a:ext cx="5411041" cy="12275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29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Цель программы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C00000"/>
              </a:solidFill>
            </a:rPr>
            <a:t>Задачи программы</a:t>
          </a:r>
          <a:endParaRPr lang="ru-RU" sz="3100" kern="1200" dirty="0">
            <a:solidFill>
              <a:srgbClr val="C00000"/>
            </a:solidFill>
          </a:endParaRPr>
        </a:p>
      </dsp:txBody>
      <dsp:txXfrm rot="10800000">
        <a:off x="2936044" y="0"/>
        <a:ext cx="5104146" cy="1227579"/>
      </dsp:txXfrm>
    </dsp:sp>
    <dsp:sp modelId="{91B6D8E1-B4C2-40ED-962A-04A881F6EFE7}">
      <dsp:nvSpPr>
        <dsp:cNvPr id="0" name=""/>
        <dsp:cNvSpPr/>
      </dsp:nvSpPr>
      <dsp:spPr>
        <a:xfrm>
          <a:off x="1046559" y="0"/>
          <a:ext cx="1227579" cy="12275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1E7A4C-8557-4260-96E9-C9CB4CE125C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AEDF83B-04DA-4F21-86AD-582FC6992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85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5F2232-FE73-4382-8E8F-D048D021B146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7C4788A-5D59-4EEB-8B74-2ACCE40A2016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094412F-A23F-4822-B35A-906F01FD158C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1388846-CE98-4355-BD07-173C0BDC96DA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1DC2E18-824A-48C2-A9B5-4B2C83D33884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0466-32BE-4A73-A2C6-3E736EA5BA1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55B-23BF-4BF7-BD8B-5BB5FFE4D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553511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1157-8D1A-41B7-927B-1EF914F34E84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20AAB-C3E3-4B39-A80C-DC8CF68B8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80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3A04-BA31-4E49-8AC0-8F37475B0B6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943A1D9-2070-42E5-AE20-A8BA0BA739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9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F378-5F49-45BE-A31A-D8922412ED0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79CA-11B1-498C-A72D-29E48E4694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49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AF97-B316-4F32-ACA8-D8BBBE42181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7CCC145-AF98-4716-AD52-4FE428D3A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99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69F3-1CEE-46DD-8E52-5A9B2DD8C513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E25174-BDA1-4A68-ACB4-947ACC65D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1DF2-F926-45C9-8CF9-65E853A6AAD4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135B3-BF42-4B6C-89BB-2C3F0CE8E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012730"/>
      </p:ext>
    </p:extLst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F135-567E-421D-A24A-3DE0A97685C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56D7-BAD9-44F8-AE0D-57A592229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01935"/>
      </p:ext>
    </p:extLst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BF9E-6774-4B63-9C9C-129DEC7AA7EB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C40F-DACE-400E-9022-2989B6C0C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40844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72A2-DA1A-42B4-B55B-E072E002D8E3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03BD-F009-4698-9E59-7467D4154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093006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54EA-7C79-4E06-9636-61A168E7EC8A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BA439-4161-4BDC-8AA9-8B24F58B7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325560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230B-2D83-4A71-915E-D348F7E9530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7C358-072D-4385-9BAA-EB70602463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046325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9926-0D91-4664-A8D7-9DC50AA295B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8BAC-8ADD-4430-9852-63E29A760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8598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2798-5143-4129-8347-EB53644377A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018D8-84D5-4BCA-A393-C7F77091AA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579876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8738-C6BB-48BC-AADD-C1CDA5C123B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5A872-DB2B-44A7-9D50-744E84E7C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619821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BA08-2389-4C65-8313-6E650A73FC3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536E-619C-4B18-AA2E-6FA50747DB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517144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0294-3FEE-470C-A952-11F70A3708C7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A83B-E759-40E6-BE6A-6CD6176CB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12148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760BC5-212F-4735-A9B3-363E8F8AD4C3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3ACDF77-92DC-48D3-8FB7-2DB5AE4F4C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9" r:id="rId11"/>
    <p:sldLayoutId id="2147484043" r:id="rId12"/>
    <p:sldLayoutId id="2147484050" r:id="rId13"/>
    <p:sldLayoutId id="2147484044" r:id="rId14"/>
    <p:sldLayoutId id="2147484045" r:id="rId15"/>
    <p:sldLayoutId id="2147484046" r:id="rId16"/>
    <p:sldLayoutId id="2147484047" r:id="rId17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abi.net/testy/577-test-kreativnosti-torrensa-diagnostika-tvorcheskogo-myshleniya" TargetMode="External"/><Relationship Id="rId2" Type="http://schemas.openxmlformats.org/officeDocument/2006/relationships/hyperlink" Target="https://psycabi.net/testy/475-metodika-orlova-yu-m-test-oprosnik-potrebnost-v-dostizhenii-tseli-shkala-otsenki-potrebnosti-v-dostizhenii-uspekha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398713"/>
            <a:ext cx="5207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6550025" cy="27130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i="1" dirty="0" smtClean="0">
                <a:solidFill>
                  <a:srgbClr val="39639D"/>
                </a:solidFill>
              </a:rPr>
              <a:t/>
            </a:r>
            <a:br>
              <a:rPr lang="ru-RU" altLang="ru-RU" i="1" dirty="0" smtClean="0">
                <a:solidFill>
                  <a:srgbClr val="39639D"/>
                </a:solidFill>
              </a:rPr>
            </a:br>
            <a:r>
              <a:rPr lang="ru-RU" altLang="ru-RU" i="1" dirty="0">
                <a:solidFill>
                  <a:srgbClr val="39639D"/>
                </a:solidFill>
              </a:rPr>
              <a:t/>
            </a:r>
            <a:br>
              <a:rPr lang="ru-RU" altLang="ru-RU" i="1" dirty="0">
                <a:solidFill>
                  <a:srgbClr val="39639D"/>
                </a:solidFill>
              </a:rPr>
            </a:br>
            <a:r>
              <a:rPr lang="ru-RU" altLang="ru-RU" i="1" dirty="0" smtClean="0">
                <a:solidFill>
                  <a:srgbClr val="39639D"/>
                </a:solidFill>
              </a:rPr>
              <a:t/>
            </a:r>
            <a:br>
              <a:rPr lang="ru-RU" altLang="ru-RU" i="1" dirty="0" smtClean="0">
                <a:solidFill>
                  <a:srgbClr val="39639D"/>
                </a:solidFill>
              </a:rPr>
            </a:br>
            <a:r>
              <a:rPr lang="ru-RU" altLang="ru-RU" i="1" dirty="0">
                <a:solidFill>
                  <a:srgbClr val="39639D"/>
                </a:solidFill>
              </a:rPr>
              <a:t/>
            </a:r>
            <a:br>
              <a:rPr lang="ru-RU" altLang="ru-RU" i="1" dirty="0">
                <a:solidFill>
                  <a:srgbClr val="39639D"/>
                </a:solidFill>
              </a:rPr>
            </a:br>
            <a:r>
              <a:rPr lang="ru-RU" altLang="ru-RU" i="1" dirty="0" smtClean="0">
                <a:solidFill>
                  <a:srgbClr val="39639D"/>
                </a:solidFill>
              </a:rPr>
              <a:t/>
            </a:r>
            <a:br>
              <a:rPr lang="ru-RU" altLang="ru-RU" i="1" dirty="0" smtClean="0">
                <a:solidFill>
                  <a:srgbClr val="39639D"/>
                </a:solidFill>
              </a:rPr>
            </a:br>
            <a:r>
              <a:rPr lang="ru-RU" altLang="ru-RU" i="1" dirty="0">
                <a:solidFill>
                  <a:srgbClr val="39639D"/>
                </a:solidFill>
              </a:rPr>
              <a:t/>
            </a:r>
            <a:br>
              <a:rPr lang="ru-RU" altLang="ru-RU" i="1" dirty="0">
                <a:solidFill>
                  <a:srgbClr val="39639D"/>
                </a:solidFill>
              </a:rPr>
            </a:b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Сократ: </a:t>
            </a:r>
            <a:r>
              <a:rPr lang="ru-RU" altLang="ru-RU" b="1" i="1" dirty="0" smtClean="0">
                <a:solidFill>
                  <a:srgbClr val="C00000"/>
                </a:solidFill>
              </a:rPr>
              <a:t>«В </a:t>
            </a:r>
            <a:r>
              <a:rPr lang="ru-RU" altLang="ru-RU" b="1" i="1" dirty="0">
                <a:solidFill>
                  <a:srgbClr val="C00000"/>
                </a:solidFill>
              </a:rPr>
              <a:t>каждом человеке- солнце. </a:t>
            </a:r>
            <a:br>
              <a:rPr lang="ru-RU" altLang="ru-RU" b="1" i="1" dirty="0">
                <a:solidFill>
                  <a:srgbClr val="C00000"/>
                </a:solidFill>
              </a:rPr>
            </a:br>
            <a:r>
              <a:rPr lang="ru-RU" altLang="ru-RU" b="1" i="1" dirty="0">
                <a:solidFill>
                  <a:srgbClr val="C00000"/>
                </a:solidFill>
              </a:rPr>
              <a:t>Только дайте ему </a:t>
            </a:r>
            <a:r>
              <a:rPr lang="ru-RU" altLang="ru-RU" b="1" i="1" dirty="0" smtClean="0">
                <a:solidFill>
                  <a:srgbClr val="C00000"/>
                </a:solidFill>
              </a:rPr>
              <a:t>светить!» </a:t>
            </a:r>
            <a:r>
              <a:rPr lang="ru-RU" altLang="ru-RU" b="1" i="1" dirty="0">
                <a:solidFill>
                  <a:schemeClr val="accent3"/>
                </a:solidFill>
              </a:rPr>
              <a:t/>
            </a:r>
            <a:br>
              <a:rPr lang="ru-RU" altLang="ru-RU" b="1" i="1" dirty="0">
                <a:solidFill>
                  <a:schemeClr val="accent3"/>
                </a:solidFill>
              </a:rPr>
            </a:br>
            <a:endParaRPr lang="ru-RU" b="1" u="sng" dirty="0">
              <a:solidFill>
                <a:schemeClr val="accent3"/>
              </a:solidFill>
            </a:endParaRPr>
          </a:p>
        </p:txBody>
      </p:sp>
      <p:sp>
        <p:nvSpPr>
          <p:cNvPr id="614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013325"/>
            <a:ext cx="683895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solidFill>
                  <a:srgbClr val="39639D"/>
                </a:solidFill>
              </a:rPr>
              <a:t>: </a:t>
            </a:r>
            <a:endParaRPr lang="ru-RU" altLang="ru-RU" sz="2800" smtClean="0">
              <a:solidFill>
                <a:srgbClr val="39639D"/>
              </a:solidFill>
            </a:endParaRPr>
          </a:p>
        </p:txBody>
      </p:sp>
      <p:pic>
        <p:nvPicPr>
          <p:cNvPr id="5" name="nukadeti.ru_-_my-malenkie-det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165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6348413" cy="1741487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09600" y="836613"/>
            <a:ext cx="7275513" cy="520541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творческого</a:t>
            </a:r>
            <a: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проблемные,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поисковые,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эвристические,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исследовательские,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проектные</a:t>
            </a:r>
            <a: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кейсов</a:t>
            </a:r>
          </a:p>
          <a:p>
            <a:pPr eaLnBrk="1" hangingPunct="1"/>
            <a:r>
              <a:rPr lang="ru-RU" alt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011612" cy="26749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7391400" cy="5334000"/>
          </a:xfrm>
        </p:spPr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Вам надо быстро(!) охладить стакан с кипятком.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Как быть?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Требуется найти 10 решений.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0483" name="AutoShape 5" descr="https://im0-tub-ru.yandex.net/i?id=2ff0d9af048d1fc86517549281d8bb9c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0" y="160338"/>
            <a:ext cx="701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 altLang="ru-RU" sz="600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20485" name="Picture 5" descr="https://www.ocf.berkeley.edu/~ohsi/wp-content/uploads/2016/10/brain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721100"/>
            <a:ext cx="332263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http://is5.mzstatic.com/image/pf/us/r30/Purple1/v4/e2/34/23/e2342306-1572-f1e7-6dff-85a2460572b1/pr_sour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4167188"/>
            <a:ext cx="223996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8"/>
            <a:ext cx="19446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408737" cy="6540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71625"/>
            <a:ext cx="7705725" cy="5286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Реализация программы позволит: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совершенствовать формы работы с одаренными и способными детьми;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сформировать систему работы с одаренными детьми;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создать условия для развития одаренности и таланта у детей в современных условиях;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совершенствовать и повышать качества знаний и умений младших школьников, умений применять их в нестандартных ситуациях;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получать призовые места в очных предметных городских олимпиадах и заочных различных уровней;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развить общую эрудицию детей, расширит их кругозор;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развить творческое и логическое мышление </a:t>
            </a:r>
            <a:r>
              <a:rPr lang="ru-RU" sz="2000" b="1" dirty="0" smtClean="0">
                <a:solidFill>
                  <a:srgbClr val="002060"/>
                </a:solidFill>
              </a:rPr>
              <a:t>учащихся.</a:t>
            </a:r>
            <a:endParaRPr lang="ru-RU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0" y="1533525"/>
            <a:ext cx="8658225" cy="4467225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воспринимать и осмысливать полученную информацию,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владеть способами обработки данной информации;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определять учебную задачу;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ясно и последовательно излагать свои мысли, аргументировано доказывать свою точку зрения;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владеть своим вниманием;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сознательно управлять своей памятью и регулировать ее проявления, владеть рациональными приемами запоминания;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владеть навыками поисковой и исследовательской деятельности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использовать основные приемы мыслительной деятельности;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самостоятельно мыслить и творчески работать;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владеть нормами нравственных и межличностных отношений.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-973138" y="333375"/>
            <a:ext cx="8415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 ходе реализации программы      обучающиеся должны уметь:</a:t>
            </a:r>
            <a:endParaRPr lang="ru-RU" alt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269" descr="deva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-25400"/>
            <a:ext cx="17049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оценки результативности</a:t>
            </a:r>
            <a:endParaRPr lang="ru-RU" alt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Таблица 1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457200" y="1481138"/>
            <a:ext cx="692308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lang="ru-RU" alt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Методика Орлова Ю.М. (Тест - опросник Потребность в достижении цели. Шкала оценки потребности в достижении успеха) (ПРИЛОЖЕНИЕ)</a:t>
            </a:r>
            <a:b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altLang="ru-RU" sz="1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https://psycabi.net/testy/475-metodika-orlova-yu-m-test-oprosnik-potrebnost-v-dostizhenii-tseli-shkala-otsenki-potrebnosti-v-dostizhenii-uspekha</a:t>
            </a:r>
            <a:endParaRPr lang="ru-RU" altLang="ru-RU" sz="16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</a:rPr>
              <a:t>диагностика интеллекта младших школьников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(ПРИЛОЖЕНИЕ)</a:t>
            </a:r>
            <a:endParaRPr lang="ru-RU" altLang="ru-RU" sz="1600" b="1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методика определения уровня умственного развития детей младшего школьного возраста</a:t>
            </a:r>
            <a:endParaRPr lang="ru-RU" altLang="ru-RU" sz="16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Тест креативности Торренса. Диагностика творческого мышления.(ПРИЛОЖЕНИЕ)</a:t>
            </a:r>
            <a:b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altLang="ru-RU" sz="1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https://psycabi.net/testy/577-test-kreativnosti-torrensa-diagnostika-tvorcheskogo-myshleniya</a:t>
            </a:r>
            <a:endParaRPr lang="ru-RU" altLang="ru-RU" sz="1600" b="1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ts val="1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-отслеживание успешности индивидуального роста и развития учащихся.</a:t>
            </a:r>
            <a:endParaRPr lang="ru-RU" altLang="ru-RU" sz="16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7467600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7127875" cy="3960812"/>
        </p:xfrm>
        <a:graphic>
          <a:graphicData uri="http://schemas.openxmlformats.org/drawingml/2006/table">
            <a:tbl>
              <a:tblPr/>
              <a:tblGrid>
                <a:gridCol w="1446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2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8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15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Дата участия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8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Georgia"/>
                        </a:rPr>
                        <a:t>1.Олимпиада «Астра»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Georgia"/>
                        <a:ea typeface="Calibri"/>
                        <a:cs typeface="Georgia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Georgia"/>
                        <a:ea typeface="Calibri"/>
                        <a:cs typeface="Georgia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Georgia"/>
                        <a:ea typeface="Calibri"/>
                        <a:cs typeface="Georgia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Georgia"/>
                        <a:ea typeface="Calibri"/>
                        <a:cs typeface="Georgia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95" marR="52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644" name="Rectangle 1"/>
          <p:cNvSpPr>
            <a:spLocks noChangeArrowheads="1"/>
          </p:cNvSpPr>
          <p:nvPr/>
        </p:nvSpPr>
        <p:spPr bwMode="auto">
          <a:xfrm>
            <a:off x="0" y="38100"/>
            <a:ext cx="87868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latin typeface="Times New Roman" pitchFamily="18" charset="0"/>
              </a:rPr>
              <a:t>Мониторинг работы с одарёнными детьми учителя начальных классов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4000" b="1">
                <a:solidFill>
                  <a:srgbClr val="002060"/>
                </a:solidFill>
                <a:latin typeface="Times New Roman" pitchFamily="18" charset="0"/>
              </a:rPr>
              <a:t>1 класс</a:t>
            </a:r>
            <a:endParaRPr lang="ru-RU" altLang="ru-RU" sz="400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1187450" y="0"/>
            <a:ext cx="5689600" cy="1117600"/>
            <a:chOff x="703" y="1525"/>
            <a:chExt cx="1633" cy="704"/>
          </a:xfrm>
        </p:grpSpPr>
        <p:pic>
          <p:nvPicPr>
            <p:cNvPr id="26637" name="Picture 8" descr="книг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616"/>
              <a:ext cx="1633" cy="61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8" name="Text Box 9"/>
            <p:cNvSpPr txBox="1">
              <a:spLocks noChangeArrowheads="1"/>
            </p:cNvSpPr>
            <p:nvPr/>
          </p:nvSpPr>
          <p:spPr bwMode="auto">
            <a:xfrm>
              <a:off x="884" y="1525"/>
              <a:ext cx="12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sz="2800">
                <a:solidFill>
                  <a:srgbClr val="0000FF"/>
                </a:solidFill>
                <a:latin typeface="Georgia" pitchFamily="18" charset="0"/>
              </a:endParaRPr>
            </a:p>
          </p:txBody>
        </p:sp>
      </p:grpSp>
      <p:sp>
        <p:nvSpPr>
          <p:cNvPr id="37892" name="Text Box 14"/>
          <p:cNvSpPr txBox="1">
            <a:spLocks noChangeArrowheads="1"/>
          </p:cNvSpPr>
          <p:nvPr/>
        </p:nvSpPr>
        <p:spPr bwMode="auto">
          <a:xfrm>
            <a:off x="1208088" y="6218238"/>
            <a:ext cx="38100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научно-практической конференции</a:t>
            </a:r>
          </a:p>
        </p:txBody>
      </p:sp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131763" y="3590925"/>
            <a:ext cx="3097212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</p:txBody>
      </p:sp>
      <p:pic>
        <p:nvPicPr>
          <p:cNvPr id="26629" name="Рисунок 9" descr="C:\Documents and Settings\н\Рабочий стол\мама\SAM_4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265488"/>
            <a:ext cx="2022475" cy="27082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Прямоугольник 19"/>
          <p:cNvSpPr>
            <a:spLocks noChangeArrowheads="1"/>
          </p:cNvSpPr>
          <p:nvPr/>
        </p:nvSpPr>
        <p:spPr bwMode="auto">
          <a:xfrm>
            <a:off x="1331913" y="333375"/>
            <a:ext cx="5543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Творчество и учеба </a:t>
            </a:r>
          </a:p>
        </p:txBody>
      </p:sp>
      <p:pic>
        <p:nvPicPr>
          <p:cNvPr id="26631" name="Picture 5" descr="SAM_08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044950"/>
            <a:ext cx="2665413" cy="20161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Рисунок 4" descr="D:\Фото\фото школа\Оборудование ФГОС\SAM_24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>
            <a:fillRect/>
          </a:stretch>
        </p:blipFill>
        <p:spPr bwMode="auto">
          <a:xfrm>
            <a:off x="15875" y="1212850"/>
            <a:ext cx="2386013" cy="18637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08588" y="6403975"/>
            <a:ext cx="3097212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03663" y="4281488"/>
            <a:ext cx="3097212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ИЗО- техники рисования</a:t>
            </a:r>
          </a:p>
        </p:txBody>
      </p:sp>
      <p:pic>
        <p:nvPicPr>
          <p:cNvPr id="26635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646238"/>
            <a:ext cx="2784475" cy="18573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192213"/>
            <a:ext cx="2209800" cy="2946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pic>
        <p:nvPicPr>
          <p:cNvPr id="27651" name="Рисунок 4" descr="L:\DCIM\102PHOTO\SAM_0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7576">
            <a:off x="376238" y="1312863"/>
            <a:ext cx="2103437" cy="18256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Рисунок 5" descr="L:\DCIM\102PHOTO\SAM_07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2269">
            <a:off x="5591969" y="1447006"/>
            <a:ext cx="2317750" cy="17732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Рисунок 7" descr="C:\Documents and Settings\н\Рабочий стол\Фото для отчета\SAM_6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73011">
            <a:off x="49212" y="4375151"/>
            <a:ext cx="2619375" cy="18415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Рисунок 10" descr="C:\Documents and Settings\н\Рабочий стол\Фото для отчета\SAM_7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27">
            <a:off x="6577013" y="4211638"/>
            <a:ext cx="2225675" cy="19431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Объект 1"/>
          <p:cNvSpPr>
            <a:spLocks noGrp="1"/>
          </p:cNvSpPr>
          <p:nvPr>
            <p:ph idx="1"/>
          </p:nvPr>
        </p:nvSpPr>
        <p:spPr>
          <a:xfrm>
            <a:off x="574675" y="2052638"/>
            <a:ext cx="6348413" cy="3881437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765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928688"/>
            <a:ext cx="2373313" cy="31638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048125"/>
            <a:ext cx="2139950" cy="28511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15888"/>
            <a:ext cx="37560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3072348"/>
            <a:ext cx="6390481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8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8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</a:p>
        </p:txBody>
      </p:sp>
      <p:sp>
        <p:nvSpPr>
          <p:cNvPr id="28677" name="Подзаголовок 2"/>
          <p:cNvSpPr>
            <a:spLocks noGrp="1"/>
          </p:cNvSpPr>
          <p:nvPr>
            <p:ph idx="1"/>
          </p:nvPr>
        </p:nvSpPr>
        <p:spPr>
          <a:xfrm>
            <a:off x="1187450" y="4151313"/>
            <a:ext cx="6348413" cy="957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solidFill>
                  <a:srgbClr val="39639D"/>
                </a:solidFill>
              </a:rPr>
              <a:t>: </a:t>
            </a:r>
            <a:endParaRPr lang="ru-RU" altLang="ru-RU" sz="2800" smtClean="0">
              <a:solidFill>
                <a:srgbClr val="39639D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565400"/>
            <a:ext cx="32639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179512" y="131403"/>
          <a:ext cx="8075240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4859338" y="1700213"/>
            <a:ext cx="4064000" cy="44259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                                                    </a:t>
            </a:r>
          </a:p>
        </p:txBody>
      </p:sp>
      <p:sp>
        <p:nvSpPr>
          <p:cNvPr id="11268" name="Текст 4"/>
          <p:cNvSpPr>
            <a:spLocks noGrp="1"/>
          </p:cNvSpPr>
          <p:nvPr>
            <p:ph type="body" sz="half" idx="2"/>
          </p:nvPr>
        </p:nvSpPr>
        <p:spPr>
          <a:xfrm>
            <a:off x="-396875" y="1052513"/>
            <a:ext cx="6913563" cy="5805487"/>
          </a:xfrm>
        </p:spPr>
        <p:txBody>
          <a:bodyPr rtlCol="0"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Нестандартность мышления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долговременная память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Неординарный подход, оригинальность в решении задач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фантазия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мотивация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осмысление информации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внимания </a:t>
            </a:r>
          </a:p>
          <a:p>
            <a:pPr marL="342900" indent="-3429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усвоения материала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ЯРКИЕ, ОЧЕВИДНЫЕ ДОСТИЖЕНИЯ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-1404938" y="228600"/>
            <a:ext cx="9964738" cy="1143000"/>
          </a:xfrm>
        </p:spPr>
        <p:txBody>
          <a:bodyPr/>
          <a:lstStyle/>
          <a:p>
            <a:pPr algn="ctr" eaLnBrk="1" hangingPunct="1"/>
            <a:r>
              <a:rPr lang="ru-RU" altLang="ru-RU" sz="4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Одаренность может </a:t>
            </a:r>
            <a:br>
              <a:rPr lang="ru-RU" altLang="ru-RU" sz="4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проявляться как- </a:t>
            </a:r>
          </a:p>
        </p:txBody>
      </p:sp>
      <p:sp>
        <p:nvSpPr>
          <p:cNvPr id="9219" name="Содержимое 1"/>
          <p:cNvSpPr>
            <a:spLocks noGrp="1"/>
          </p:cNvSpPr>
          <p:nvPr>
            <p:ph idx="1"/>
          </p:nvPr>
        </p:nvSpPr>
        <p:spPr>
          <a:xfrm>
            <a:off x="0" y="1600200"/>
            <a:ext cx="8715375" cy="4873625"/>
          </a:xfrm>
        </p:spPr>
        <p:txBody>
          <a:bodyPr/>
          <a:lstStyle/>
          <a:p>
            <a:pPr algn="just" eaLnBrk="1" hangingPunct="1"/>
            <a:r>
              <a:rPr lang="ru-RU" alt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явная </a:t>
            </a:r>
          </a:p>
          <a:p>
            <a:pPr algn="just" eaLnBrk="1" hangingPunct="1"/>
            <a:r>
              <a:rPr lang="ru-RU" alt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возрастная</a:t>
            </a:r>
          </a:p>
          <a:p>
            <a:pPr algn="just" eaLnBrk="1" hangingPunct="1"/>
            <a:r>
              <a:rPr lang="ru-RU" alt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скрытая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830638"/>
            <a:ext cx="4248150" cy="2833687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298">
            <a:off x="5000625" y="2441575"/>
            <a:ext cx="2438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41438"/>
            <a:ext cx="6348413" cy="5889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детей можно назвать одаренными?</a:t>
            </a:r>
            <a:endParaRPr lang="ru-RU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8676">
            <a:off x="6648450" y="636588"/>
            <a:ext cx="2347913" cy="1565275"/>
          </a:xfrm>
        </p:spPr>
      </p:pic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8335">
            <a:off x="288925" y="3232150"/>
            <a:ext cx="3048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0615" flipV="1">
            <a:off x="3032125" y="4154488"/>
            <a:ext cx="23510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https://cdn.vashgorod.ru/uploads/images/news/60/8f/608f4b7358dfbd454070f5de4fa6452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5681">
            <a:off x="6013450" y="4730750"/>
            <a:ext cx="25225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6960">
            <a:off x="190500" y="309563"/>
            <a:ext cx="16922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400"/>
            <a:ext cx="19081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243888" cy="2384425"/>
          </a:xfrm>
        </p:spPr>
        <p:txBody>
          <a:bodyPr rtlCol="0">
            <a:normAutofit fontScale="9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u="sng" dirty="0">
                <a:solidFill>
                  <a:schemeClr val="accent5"/>
                </a:solidFill>
              </a:rPr>
              <a:t>Портрет одаренного </a:t>
            </a:r>
            <a:r>
              <a:rPr lang="ru-RU" b="1" u="sng" dirty="0" smtClean="0">
                <a:solidFill>
                  <a:schemeClr val="accent5"/>
                </a:solidFill>
              </a:rPr>
              <a:t>ребенка</a:t>
            </a:r>
            <a:br>
              <a:rPr lang="ru-RU" b="1" u="sng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 ко многим вещам.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идей.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богатой фантазией, воображением.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красоте, внимателен к эстетике вещей.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отличиться от других.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принимает авторитарных указаний без критического изучения.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самовыражению, творческому использованию предметов.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738" y="1196975"/>
            <a:ext cx="2965450" cy="187166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700213"/>
            <a:ext cx="501332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627688" cy="1366838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организации развивающей среды, планомерных занятий, индивидуальной работы, активного участия родителей…. развитие способностей ребенка невозможно! </a:t>
            </a:r>
            <a:b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457200" y="6021388"/>
            <a:ext cx="8229600" cy="3032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74663" y="266700"/>
            <a:ext cx="6618287" cy="11430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C00000"/>
                </a:solidFill>
              </a:rPr>
              <a:t>ПРОГРАММА индивидуальной работы со способными  и одаренными обучающимися</a:t>
            </a:r>
            <a:r>
              <a:rPr lang="ru-RU" altLang="ru-RU" u="sng" smtClean="0">
                <a:solidFill>
                  <a:srgbClr val="FF0000"/>
                </a:solidFill>
              </a:rPr>
              <a:t/>
            </a:r>
            <a:br>
              <a:rPr lang="ru-RU" altLang="ru-RU" u="sng" smtClean="0">
                <a:solidFill>
                  <a:srgbClr val="FF0000"/>
                </a:solidFill>
              </a:rPr>
            </a:br>
            <a:r>
              <a:rPr lang="ru-RU" altLang="ru-RU" u="sng" smtClean="0">
                <a:solidFill>
                  <a:srgbClr val="002060"/>
                </a:solidFill>
              </a:rPr>
              <a:t>1 класс</a:t>
            </a:r>
          </a:p>
        </p:txBody>
      </p:sp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179388" y="2997200"/>
            <a:ext cx="8507412" cy="3009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года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раз в неделю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язык, математика, литературное чтение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136904" cy="122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Объект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4313" y="1700213"/>
            <a:ext cx="3386137" cy="3263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370013"/>
            <a:ext cx="5975350" cy="5487987"/>
          </a:xfrm>
        </p:spPr>
        <p:txBody>
          <a:bodyPr rtlCol="0"/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индивидуальной работы со способными и одарёнными учащимися поможет создать условия для развития способных и одаренных детей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учиться способности саморазвития (умения выделять учебную задачу, организовывать свою деятельность во времени, распределять свое внимание);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в поисковой деятельности;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аналитического и логического мышления учащихся;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эрудиции детей, расширение кругозора.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785813" y="2273300"/>
            <a:ext cx="707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-603250"/>
            <a:ext cx="3571875" cy="53276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обучения:</a:t>
            </a:r>
            <a:br>
              <a:rPr lang="ru-RU" alt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Парная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idx="1"/>
          </p:nvPr>
        </p:nvSpPr>
        <p:spPr>
          <a:xfrm>
            <a:off x="3571875" y="0"/>
            <a:ext cx="3521075" cy="685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занятий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                                         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ситуации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различных ситуаций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научные общества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олимпиады, соревнования</a:t>
            </a:r>
          </a:p>
          <a:p>
            <a:pPr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и научные исследования</a:t>
            </a:r>
          </a:p>
          <a:p>
            <a:pPr eaLnBrk="1" hangingPunct="1">
              <a:defRPr/>
            </a:pPr>
            <a:endParaRPr lang="ru-RU" altLang="ru-RU" sz="40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941888"/>
            <a:ext cx="2790825" cy="4191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562475"/>
            <a:ext cx="34464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1300</TotalTime>
  <Words>465</Words>
  <Application>Microsoft Office PowerPoint</Application>
  <PresentationFormat>Экран (4:3)</PresentationFormat>
  <Paragraphs>117</Paragraphs>
  <Slides>18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Trebuchet MS</vt:lpstr>
      <vt:lpstr>Wingdings 3</vt:lpstr>
      <vt:lpstr>Calibri</vt:lpstr>
      <vt:lpstr>Wingdings</vt:lpstr>
      <vt:lpstr>Times New Roman</vt:lpstr>
      <vt:lpstr>Wingdings 2</vt:lpstr>
      <vt:lpstr>Tahoma</vt:lpstr>
      <vt:lpstr>Georgia</vt:lpstr>
      <vt:lpstr>Аспект</vt:lpstr>
      <vt:lpstr>      Сократ: «В каждом человеке- солнце.  Только дайте ему светить!»  </vt:lpstr>
      <vt:lpstr>Презентация PowerPoint</vt:lpstr>
      <vt:lpstr>Одаренность может  проявляться как- </vt:lpstr>
      <vt:lpstr>Каких детей можно назвать одаренными?</vt:lpstr>
      <vt:lpstr>Портрет одаренного ребенка  Проявляет любопытство ко многим вещам. Предлагает много идей.  Обладает богатой фантазией, воображением.  Чувствителен к красоте, внимателен к эстетике вещей.  Не боится отличиться от других.  Критичен, не принимает авторитарных указаний без критического изучения.  Стремится к самовыражению, творческому использованию предметов. </vt:lpstr>
      <vt:lpstr>Без организации развивающей среды, планомерных занятий, индивидуальной работы, активного участия родителей…. развитие способностей ребенка невозможно!  </vt:lpstr>
      <vt:lpstr>ПРОГРАММА индивидуальной работы со способными  и одаренными обучающимися 1 класс</vt:lpstr>
      <vt:lpstr>Презентация PowerPoint</vt:lpstr>
      <vt:lpstr>Формы организации обучения: Взаимопомощь Парная Индивидуальная Групповая Самостоятельная </vt:lpstr>
      <vt:lpstr>МЕТОДЫ ОБУЧЕНИЯ</vt:lpstr>
      <vt:lpstr>Вам надо быстро(!) охладить стакан с кипятком. Как быть? Требуется найти 10 решений. </vt:lpstr>
      <vt:lpstr>Планируемые результаты</vt:lpstr>
      <vt:lpstr>Презентация PowerPoint</vt:lpstr>
      <vt:lpstr>Мониторинг оценки результативности</vt:lpstr>
      <vt:lpstr>Презентация PowerPoint</vt:lpstr>
      <vt:lpstr>Презентация PowerPoint</vt:lpstr>
      <vt:lpstr>Проектная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dc:creator>р</dc:creator>
  <cp:lastModifiedBy>Надежда Пронская</cp:lastModifiedBy>
  <cp:revision>75</cp:revision>
  <dcterms:created xsi:type="dcterms:W3CDTF">2009-11-17T15:49:38Z</dcterms:created>
  <dcterms:modified xsi:type="dcterms:W3CDTF">2022-03-22T10:15:50Z</dcterms:modified>
</cp:coreProperties>
</file>