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FDC5910-333D-4E88-BD17-CC642FB5EA46}">
  <a:tblStyle styleId="{FFDC5910-333D-4E88-BD17-CC642FB5EA4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7FC">
                <a:alpha val="11764"/>
              </a:srgbClr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b="1" lang="ru-RU" sz="6600"/>
              <a:t>«Окружность и круг вокруг нас»</a:t>
            </a:r>
            <a:endParaRPr/>
          </a:p>
        </p:txBody>
      </p:sp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6366587" y="5393094"/>
            <a:ext cx="5825413" cy="867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/>
              <a:t>Учитель: Федорова Виктория Олеговна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/>
              <a:t>МБОУ «СОШ №14»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279400" y="32202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ru-RU"/>
              <a:t>Решение «Велосипедное колесо»</a:t>
            </a:r>
            <a:endParaRPr/>
          </a:p>
        </p:txBody>
      </p:sp>
      <p:pic>
        <p:nvPicPr>
          <p:cNvPr id="157" name="Google Shape;157;p22"/>
          <p:cNvPicPr preferRelativeResize="0"/>
          <p:nvPr/>
        </p:nvPicPr>
        <p:blipFill rotWithShape="1">
          <a:blip r:embed="rId3">
            <a:alphaModFix/>
          </a:blip>
          <a:srcRect b="26339" l="37416" r="35350" t="46750"/>
          <a:stretch/>
        </p:blipFill>
        <p:spPr>
          <a:xfrm>
            <a:off x="926642" y="2508973"/>
            <a:ext cx="4592320" cy="255206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 txBox="1"/>
          <p:nvPr/>
        </p:nvSpPr>
        <p:spPr>
          <a:xfrm>
            <a:off x="5500171" y="1836943"/>
            <a:ext cx="6096000" cy="4326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5715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AutoNum type="arabicPeriod"/>
            </a:pPr>
            <a:r>
              <a:rPr b="1" lang="ru-RU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А) Велосипед какого вида сможет пройти наибольшее расстояние за один полный оборот колеса?</a:t>
            </a:r>
            <a:endParaRPr/>
          </a:p>
          <a:p>
            <a:pPr indent="-342900" lvl="0" marL="5715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Ответ: спортивный велосипед</a:t>
            </a:r>
            <a:endParaRPr b="1" i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5715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Б) Если все перечисленные велосипеды будут двигаться в течение одного и того же количества времени с одинаковой постоянной скоростью, то обод колеса велосипеда какого вида сделает наибольшее количество оборотов во время езды?</a:t>
            </a:r>
            <a:endParaRPr/>
          </a:p>
          <a:p>
            <a:pPr indent="0" lvl="0" marL="2286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Ответ: детский велосипед</a:t>
            </a:r>
            <a:endParaRPr b="1" i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279400" y="32202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ru-RU"/>
              <a:t>Задание «Велосипедное колесо»</a:t>
            </a:r>
            <a:endParaRPr/>
          </a:p>
        </p:txBody>
      </p:sp>
      <p:sp>
        <p:nvSpPr>
          <p:cNvPr id="164" name="Google Shape;164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ru-RU" sz="1800"/>
              <a:t>Велосипедное колесо состоит из металлического обода, втулки </a:t>
            </a:r>
            <a:endParaRPr/>
          </a:p>
          <a:p>
            <a:pPr indent="0" lvl="0" marL="6858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ru-RU" sz="1800"/>
              <a:t>со спицами и покрышки с камерой. При покупке покрышек </a:t>
            </a:r>
            <a:endParaRPr/>
          </a:p>
          <a:p>
            <a:pPr indent="0" lvl="0" marL="6858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ru-RU" sz="1800"/>
              <a:t>для велосипеда их размер определяется по наружному диаметру металлического обода велосипедного колеса. На обод монтируется велосипедная покрышка с камерой.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65" name="Google Shape;165;p23"/>
          <p:cNvPicPr preferRelativeResize="0"/>
          <p:nvPr/>
        </p:nvPicPr>
        <p:blipFill rotWithShape="1">
          <a:blip r:embed="rId3">
            <a:alphaModFix/>
          </a:blip>
          <a:srcRect b="42531" l="30400" r="31117" t="40592"/>
          <a:stretch/>
        </p:blipFill>
        <p:spPr>
          <a:xfrm>
            <a:off x="3547427" y="3360606"/>
            <a:ext cx="586930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 txBox="1"/>
          <p:nvPr/>
        </p:nvSpPr>
        <p:spPr>
          <a:xfrm>
            <a:off x="482600" y="4808406"/>
            <a:ext cx="11384280" cy="1559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Чтобы ехать на велосипеде, нужно крутить педали, вращение педалей велосипеда обеспечивает вращение его колес.</a:t>
            </a:r>
            <a:endParaRPr b="1" sz="16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Составьте формулу для вычисления количества оборотов N велосипедного колеса, сделанных во время езды на велосипеде на расстоянии S (в см) с одинаковой постоянной скоростью, если диаметр обода d (в дюймах), а высота покрышки с камерой, установленной на обод, равно 2 см.</a:t>
            </a:r>
            <a:endParaRPr b="1" sz="16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>
            <p:ph type="title"/>
          </p:nvPr>
        </p:nvSpPr>
        <p:spPr>
          <a:xfrm>
            <a:off x="279400" y="32202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ru-RU"/>
              <a:t>Задание «Велосипедное колесо»</a:t>
            </a:r>
            <a:endParaRPr/>
          </a:p>
        </p:txBody>
      </p:sp>
      <p:pic>
        <p:nvPicPr>
          <p:cNvPr id="172" name="Google Shape;172;p24"/>
          <p:cNvPicPr preferRelativeResize="0"/>
          <p:nvPr/>
        </p:nvPicPr>
        <p:blipFill rotWithShape="1">
          <a:blip r:embed="rId3">
            <a:alphaModFix/>
          </a:blip>
          <a:srcRect b="42531" l="30400" r="31117" t="40592"/>
          <a:stretch/>
        </p:blipFill>
        <p:spPr>
          <a:xfrm>
            <a:off x="3437258" y="1884345"/>
            <a:ext cx="586930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4"/>
          <p:cNvSpPr txBox="1"/>
          <p:nvPr/>
        </p:nvSpPr>
        <p:spPr>
          <a:xfrm>
            <a:off x="416499" y="3277062"/>
            <a:ext cx="11384280" cy="3517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Чтобы ехать на велосипеде, нужно крутить педали, вращение педалей велосипеда обеспечивает вращение его колес.</a:t>
            </a:r>
            <a:endParaRPr b="1" sz="16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Составьте формулу для вычисления количества оборотов N велосипедного колеса, сделанных во время езды на велосипеде на расстоянии S (в см) с одинаковой постоянной скоростью, если диаметр обода d (в дюймах), а высота покрышки с камерой, установленной на обод, равно 2 см.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Решение: чтобы найти количество оборотов, нужно расстояние разделить на длину окружности колеса.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К диаметру обода прибавить толщину покрышки с двух сторон – d+4, тогда C=∏*(d+4); N=S|C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Ответ: </a:t>
            </a:r>
            <a:r>
              <a:rPr b="1" i="1" lang="ru-RU" sz="2400" u="sng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N=S|C</a:t>
            </a:r>
            <a:endParaRPr b="1" i="1" sz="2400" u="sng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4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525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4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9525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9525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ru-RU"/>
              <a:t>Задание «Деревенский колодец»</a:t>
            </a:r>
            <a:endParaRPr/>
          </a:p>
        </p:txBody>
      </p:sp>
      <p:sp>
        <p:nvSpPr>
          <p:cNvPr id="185" name="Google Shape;185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ru-RU" sz="1800">
                <a:latin typeface="Times New Roman"/>
                <a:ea typeface="Times New Roman"/>
                <a:cs typeface="Times New Roman"/>
                <a:sym typeface="Times New Roman"/>
              </a:rPr>
              <a:t>Деревенский колодец представляет собой крытую бревенчатую шахту с воротом, к которому цепью крепится ведро.</a:t>
            </a:r>
            <a:r>
              <a:rPr b="1" lang="ru-RU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1800">
                <a:latin typeface="Times New Roman"/>
                <a:ea typeface="Times New Roman"/>
                <a:cs typeface="Times New Roman"/>
                <a:sym typeface="Times New Roman"/>
              </a:rPr>
              <a:t>Ворот вращается ручкой. При вращении ручки ворот поворачивается, цепь постепенно наматывается на него, и ведро с водой поднимается на поверхность. За один поворот ручки ворот делает полный оборот вокруг оси, и на нём появляется один виток цепи.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86" name="Google Shape;186;p25"/>
          <p:cNvPicPr preferRelativeResize="0"/>
          <p:nvPr/>
        </p:nvPicPr>
        <p:blipFill rotWithShape="1">
          <a:blip r:embed="rId3">
            <a:alphaModFix/>
          </a:blip>
          <a:srcRect b="11287" l="32453" r="50615" t="57925"/>
          <a:stretch/>
        </p:blipFill>
        <p:spPr>
          <a:xfrm>
            <a:off x="295592" y="3083560"/>
            <a:ext cx="2741295" cy="2804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/>
          <p:cNvPicPr preferRelativeResize="0"/>
          <p:nvPr/>
        </p:nvPicPr>
        <p:blipFill rotWithShape="1">
          <a:blip r:embed="rId4">
            <a:alphaModFix/>
          </a:blip>
          <a:srcRect b="25655" l="48616" r="29448" t="58152"/>
          <a:stretch/>
        </p:blipFill>
        <p:spPr>
          <a:xfrm>
            <a:off x="4523104" y="3028262"/>
            <a:ext cx="4141947" cy="172032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 txBox="1"/>
          <p:nvPr/>
        </p:nvSpPr>
        <p:spPr>
          <a:xfrm>
            <a:off x="3036886" y="4419600"/>
            <a:ext cx="8454073" cy="2357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AutoNum type="arabicPeriod"/>
            </a:pPr>
            <a:r>
              <a:rPr b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При поднятии воды из колодца, диаметр ворота которого равен 20см, сделали 20 оборотов ручкой. Высота деревянного сруба над землей – 80 см.</a:t>
            </a:r>
            <a:endParaRPr b="1"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Найдите глубину колодца (от уровня земли до уровня воды в колодце). Результат округлите до целого.</a:t>
            </a:r>
            <a:endParaRPr b="1"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Запишите формулу для вычисления глубины колодца </a:t>
            </a:r>
            <a:r>
              <a:rPr b="1" i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</a:t>
            </a:r>
            <a:r>
              <a:rPr b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(в метрах) в зависимости от диаметра ворота </a:t>
            </a:r>
            <a:r>
              <a:rPr b="1" i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b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(в метрах), количества оборотов </a:t>
            </a:r>
            <a:r>
              <a:rPr b="1" i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высоты сруба </a:t>
            </a:r>
            <a:r>
              <a:rPr b="1" i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(в метрах)</a:t>
            </a:r>
            <a:endParaRPr b="1"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ru-RU"/>
              <a:t>Задание «Деревенский колодец»</a:t>
            </a:r>
            <a:endParaRPr/>
          </a:p>
        </p:txBody>
      </p:sp>
      <p:pic>
        <p:nvPicPr>
          <p:cNvPr id="194" name="Google Shape;194;p26"/>
          <p:cNvPicPr preferRelativeResize="0"/>
          <p:nvPr/>
        </p:nvPicPr>
        <p:blipFill rotWithShape="1">
          <a:blip r:embed="rId3">
            <a:alphaModFix/>
          </a:blip>
          <a:srcRect b="11287" l="32453" r="50615" t="57925"/>
          <a:stretch/>
        </p:blipFill>
        <p:spPr>
          <a:xfrm>
            <a:off x="449828" y="1629333"/>
            <a:ext cx="2741295" cy="2804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6"/>
          <p:cNvPicPr preferRelativeResize="0"/>
          <p:nvPr/>
        </p:nvPicPr>
        <p:blipFill rotWithShape="1">
          <a:blip r:embed="rId3">
            <a:alphaModFix/>
          </a:blip>
          <a:srcRect b="25655" l="48616" r="29448" t="58152"/>
          <a:stretch/>
        </p:blipFill>
        <p:spPr>
          <a:xfrm>
            <a:off x="4479037" y="1607086"/>
            <a:ext cx="4141947" cy="172032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6"/>
          <p:cNvSpPr txBox="1"/>
          <p:nvPr/>
        </p:nvSpPr>
        <p:spPr>
          <a:xfrm>
            <a:off x="3036886" y="3328930"/>
            <a:ext cx="8454073" cy="376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AutoNum type="arabicPeriod"/>
            </a:pPr>
            <a:r>
              <a:rPr b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При поднятии воды из колодца, диаметр ворота которого равен 20см, сделали 20 оборотов ручкой. Высота деревянного сруба над землей – 80 см.</a:t>
            </a:r>
            <a:endParaRPr b="1"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Найдите глубину колодца (от уровня земли до уровня воды в колодце). Результат округлите до целого.</a:t>
            </a:r>
            <a:endParaRPr/>
          </a:p>
          <a:p>
            <a:pPr indent="0" lvl="0" marL="2286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Ответ: 12 метров</a:t>
            </a:r>
            <a:endParaRPr b="1"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Запишите формулу для вычисления глубины колодца </a:t>
            </a:r>
            <a:r>
              <a:rPr b="1" i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</a:t>
            </a:r>
            <a:r>
              <a:rPr b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(в метрах) в зависимости от диаметра ворота </a:t>
            </a:r>
            <a:r>
              <a:rPr b="1" i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b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(в метрах), количества оборотов </a:t>
            </a:r>
            <a:r>
              <a:rPr b="1" i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высоты сруба </a:t>
            </a:r>
            <a:r>
              <a:rPr b="1" i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1" lang="ru-RU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(в метрах)</a:t>
            </a:r>
            <a:endParaRPr/>
          </a:p>
          <a:p>
            <a:pPr indent="0" lvl="0" marL="2286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Ответ: </a:t>
            </a:r>
            <a:r>
              <a:rPr b="1" i="1" lang="ru-RU" sz="2400" u="sng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H=C*m-l</a:t>
            </a:r>
            <a:endParaRPr b="1" i="1" sz="2400" u="sng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ru-RU"/>
              <a:t>Задание «Деревенский колодец»</a:t>
            </a:r>
            <a:endParaRPr/>
          </a:p>
        </p:txBody>
      </p:sp>
      <p:sp>
        <p:nvSpPr>
          <p:cNvPr id="202" name="Google Shape;202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ru-RU" sz="1800">
                <a:latin typeface="Times New Roman"/>
                <a:ea typeface="Times New Roman"/>
                <a:cs typeface="Times New Roman"/>
                <a:sym typeface="Times New Roman"/>
              </a:rPr>
              <a:t>Деревенский колодец представляет собой крытую бревенчатую шахту с воротом, к которому цепью крепится ведро.</a:t>
            </a:r>
            <a:r>
              <a:rPr b="1" lang="ru-RU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1800">
                <a:latin typeface="Times New Roman"/>
                <a:ea typeface="Times New Roman"/>
                <a:cs typeface="Times New Roman"/>
                <a:sym typeface="Times New Roman"/>
              </a:rPr>
              <a:t>Ворот вращается ручкой. При вращении ручки ворот поворачивается, цепь постепенно наматывается на него, и ведро с водой поднимается на поверхность. За один поворот ручки ворот делает полный оборот вокруг оси, и на нём появляется один виток цепи.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03" name="Google Shape;203;p27"/>
          <p:cNvPicPr preferRelativeResize="0"/>
          <p:nvPr/>
        </p:nvPicPr>
        <p:blipFill rotWithShape="1">
          <a:blip r:embed="rId3">
            <a:alphaModFix/>
          </a:blip>
          <a:srcRect b="11287" l="32453" r="50615" t="57925"/>
          <a:stretch/>
        </p:blipFill>
        <p:spPr>
          <a:xfrm>
            <a:off x="295592" y="3083560"/>
            <a:ext cx="2741295" cy="280416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7"/>
          <p:cNvSpPr txBox="1"/>
          <p:nvPr/>
        </p:nvSpPr>
        <p:spPr>
          <a:xfrm>
            <a:off x="3036887" y="3505200"/>
            <a:ext cx="4595777" cy="1663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2. Сколько оборотов ручкой необходимо сделать, чтобы поднять ведро с водой из колодца глубиной 9 м?</a:t>
            </a:r>
            <a:endParaRPr/>
          </a:p>
          <a:p>
            <a:pPr indent="0" lvl="0" marL="2286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Высота сруба колодца над землей – 80 см, а диаметр ворота 20 см.</a:t>
            </a:r>
            <a:endParaRPr/>
          </a:p>
        </p:txBody>
      </p:sp>
      <p:pic>
        <p:nvPicPr>
          <p:cNvPr id="205" name="Google Shape;20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2664" y="3083560"/>
            <a:ext cx="4091976" cy="3069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ru-RU"/>
              <a:t>Задание «Деревенский колодец»</a:t>
            </a:r>
            <a:endParaRPr/>
          </a:p>
        </p:txBody>
      </p:sp>
      <p:sp>
        <p:nvSpPr>
          <p:cNvPr id="211" name="Google Shape;211;p28"/>
          <p:cNvSpPr txBox="1"/>
          <p:nvPr/>
        </p:nvSpPr>
        <p:spPr>
          <a:xfrm>
            <a:off x="198304" y="1817784"/>
            <a:ext cx="7379277" cy="3971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2. Сколько оборотов ручкой необходимо сделать, чтобы поднять ведро с водой из колодца глубиной 9 м?</a:t>
            </a:r>
            <a:endParaRPr/>
          </a:p>
          <a:p>
            <a:pPr indent="0" lvl="0" marL="2286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Высота сруба колодца над землей – 80 см, а диаметр ворота 20 см.</a:t>
            </a:r>
            <a:endParaRPr b="1"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Для решения воспользуемся формулой </a:t>
            </a:r>
            <a:r>
              <a:rPr b="1" i="1" lang="ru-RU" sz="2400" u="sng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H=C*m-l</a:t>
            </a:r>
            <a:endParaRPr b="1" i="1" sz="2400" u="sng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900=3,14*20*х-80</a:t>
            </a:r>
            <a:endParaRPr/>
          </a:p>
          <a:p>
            <a:pPr indent="0" lvl="0" marL="2286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Х=80+900 : 62,8</a:t>
            </a:r>
            <a:endParaRPr/>
          </a:p>
          <a:p>
            <a:pPr indent="0" lvl="0" marL="2286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Х=15,6 – 16 оборотов</a:t>
            </a:r>
            <a:endParaRPr/>
          </a:p>
          <a:p>
            <a:pPr indent="0" lvl="0" marL="2286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Ответ: </a:t>
            </a:r>
            <a:r>
              <a:rPr b="1" i="1" lang="ru-RU" sz="2400" u="sng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16 оборотов</a:t>
            </a:r>
            <a:endParaRPr b="1" i="1" sz="2400" u="sng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2664" y="3083560"/>
            <a:ext cx="4091976" cy="3069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ru-RU"/>
              <a:t>Задание «Дачный бассейн»</a:t>
            </a:r>
            <a:endParaRPr b="1" i="1"/>
          </a:p>
        </p:txBody>
      </p:sp>
      <p:sp>
        <p:nvSpPr>
          <p:cNvPr id="218" name="Google Shape;218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ru-RU" sz="1800"/>
              <a:t>На даче решили установить каркасный бассейн диаметром 3 м и глубиной 130 см.</a:t>
            </a:r>
            <a:endParaRPr/>
          </a:p>
          <a:p>
            <a:pPr indent="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ru-RU" sz="1800"/>
              <a:t>Производители бассейна рекомендуют наполнять его водой, не доливая до края бортика 20 см, а для поддержания чистоты воды, раз в 10 дней использовать раствор перекиси водорода в соотношении 500 мл на 1 м</a:t>
            </a:r>
            <a:r>
              <a:rPr b="1" baseline="30000" lang="ru-RU" sz="1800"/>
              <a:t>3 </a:t>
            </a:r>
            <a:r>
              <a:rPr b="1" lang="ru-RU" sz="1800"/>
              <a:t>воды.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19" name="Google Shape;219;p29"/>
          <p:cNvSpPr txBox="1"/>
          <p:nvPr/>
        </p:nvSpPr>
        <p:spPr>
          <a:xfrm>
            <a:off x="399244" y="3232597"/>
            <a:ext cx="716902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1. А) Определите площадь участка, которую займет этот бассейн (в метрах). Ответ округлите до целых.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Б) Сколько литров воды потребуется, чтобы заполнить бассейн? Ответ округлите до целых.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2. Какое количество перекиси водорода (в литрах) потребуется на обработку бассейна в течение всего летнего периода, если соблюдать рекомендации производителя? Ответ округлите до целых.</a:t>
            </a:r>
            <a:endParaRPr b="1"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29"/>
          <p:cNvPicPr preferRelativeResize="0"/>
          <p:nvPr/>
        </p:nvPicPr>
        <p:blipFill rotWithShape="1">
          <a:blip r:embed="rId3">
            <a:alphaModFix/>
          </a:blip>
          <a:srcRect b="20586" l="0" r="0" t="20757"/>
          <a:stretch/>
        </p:blipFill>
        <p:spPr>
          <a:xfrm>
            <a:off x="7535654" y="2907973"/>
            <a:ext cx="4093967" cy="2771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ru-RU"/>
              <a:t>Задание «Дачный бассейн»</a:t>
            </a:r>
            <a:endParaRPr b="1" i="1"/>
          </a:p>
        </p:txBody>
      </p:sp>
      <p:sp>
        <p:nvSpPr>
          <p:cNvPr id="226" name="Google Shape;226;p30"/>
          <p:cNvSpPr txBox="1"/>
          <p:nvPr/>
        </p:nvSpPr>
        <p:spPr>
          <a:xfrm>
            <a:off x="322126" y="1701252"/>
            <a:ext cx="7169100" cy="55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AutoNum type="arabicPeriod"/>
            </a:pPr>
            <a:r>
              <a:rPr b="1" lang="ru-RU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А) Определите площадь участка, которую займет этот бассейн (в метрах). Ответ округлите до целых.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Ответ: </a:t>
            </a:r>
            <a:r>
              <a:rPr b="1" i="1" lang="ru-RU" sz="2400" u="sng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7 м2</a:t>
            </a:r>
            <a:endParaRPr b="1" sz="2400" u="sng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Б) Сколько литров воды потребуется, чтобы заполнить бассейн? Ответ округлите до целых.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Ответ: </a:t>
            </a:r>
            <a:r>
              <a:rPr b="1" i="1" lang="ru-RU" sz="2400" u="sng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b="1" i="1" lang="ru-RU" sz="2400" u="sng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000 л</a:t>
            </a:r>
            <a:endParaRPr b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2. Какое количество перекиси водорода (в литрах) потребуется на обработку бассейна в течение всего летнего периода, если соблюдать рекомендации производителя? Ответ округлите до целых.</a:t>
            </a:r>
            <a:endParaRPr b="1"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Решение: т.к. на 1м3 воды нужно 0,5 л перекиси, 8000 л – 8м3, то 8*0,5= 4 л – на одну обработку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Летний сезон длится 92 дня, значит обработку необходимо произвести 9 раз,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4 * 9 = 36 л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Ответ: 36 л</a:t>
            </a:r>
            <a:endParaRPr b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30"/>
          <p:cNvPicPr preferRelativeResize="0"/>
          <p:nvPr/>
        </p:nvPicPr>
        <p:blipFill rotWithShape="1">
          <a:blip r:embed="rId3">
            <a:alphaModFix/>
          </a:blip>
          <a:srcRect b="20586" l="0" r="0" t="20757"/>
          <a:stretch/>
        </p:blipFill>
        <p:spPr>
          <a:xfrm>
            <a:off x="7535654" y="2907973"/>
            <a:ext cx="4093967" cy="2771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Подведем итоги:</a:t>
            </a:r>
            <a:endParaRPr/>
          </a:p>
        </p:txBody>
      </p:sp>
      <p:sp>
        <p:nvSpPr>
          <p:cNvPr id="233" name="Google Shape;233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−"/>
            </a:pPr>
            <a:r>
              <a:rPr i="1" lang="ru-RU" sz="3200"/>
              <a:t>Довольны ли вы своими результатами?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−"/>
            </a:pPr>
            <a:r>
              <a:rPr i="1" lang="ru-RU" sz="3200"/>
              <a:t>Что нового вы сегодня узнали?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−"/>
            </a:pPr>
            <a:r>
              <a:rPr i="1" lang="ru-RU" sz="3200"/>
              <a:t>О чем еще хотели бы узнать?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−"/>
            </a:pPr>
            <a:r>
              <a:rPr i="1" lang="ru-RU" sz="3200"/>
              <a:t>Какой информацией хотели бы поделиться с друзьями/родителями и т.д.?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−"/>
            </a:pPr>
            <a:r>
              <a:rPr i="1" lang="ru-RU" sz="3200"/>
              <a:t>Будете ли вы использовать полученные знания в жизни?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Ответь на вопросы:</a:t>
            </a:r>
            <a:endParaRPr/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i="1" lang="ru-RU" sz="3200"/>
              <a:t>Что такое окружность?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i="1" lang="ru-RU" sz="3200"/>
              <a:t>Какие предметы напоминают мне окружность?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i="1" lang="ru-RU" sz="3200"/>
              <a:t>Что такое круг?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i="1" lang="ru-RU" sz="3200"/>
              <a:t>Какие предметы имеют форму круга?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i="1" lang="ru-RU" sz="3200"/>
              <a:t>Для чего это может пригодиться мне в жизни?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Математическая грамотность</a:t>
            </a:r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1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Это способность учащегося использовать математические знания, приобретенные им за время обучения в школе, для решения жизненных задач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A9BEE4"/>
            </a:gs>
            <a:gs pos="5000">
              <a:srgbClr val="A9BEE4"/>
            </a:gs>
            <a:gs pos="100000">
              <a:srgbClr val="F5F7FC">
                <a:alpha val="11764"/>
              </a:srgbClr>
            </a:gs>
          </a:gsLst>
          <a:lin ang="5400000" scaled="0"/>
        </a:gra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Задача «Пицца»</a:t>
            </a:r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2800"/>
              <a:buNone/>
            </a:pPr>
            <a:r>
              <a:rPr b="0" i="0" lang="ru-RU">
                <a:solidFill>
                  <a:srgbClr val="181818"/>
                </a:solidFill>
              </a:rPr>
              <a:t>В пиццерии продаются два вида круглой пиццы, имеющих одинаковую толщину и разные размеры. Диаметр меньшей пиццы равен 30 см, диаметр большей пиццы равен 45 см. что выгоднее купить: одну большую пиццу или две маленьких?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7600" y="3493750"/>
            <a:ext cx="7172960" cy="3144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Решение задачи:</a:t>
            </a:r>
            <a:endParaRPr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376" r="-1794" t="-434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ru-RU"/>
              <a:t> </a:t>
            </a:r>
            <a:endParaRPr/>
          </a:p>
        </p:txBody>
      </p:sp>
      <p:sp>
        <p:nvSpPr>
          <p:cNvPr id="115" name="Google Shape;115;p17"/>
          <p:cNvSpPr txBox="1"/>
          <p:nvPr/>
        </p:nvSpPr>
        <p:spPr>
          <a:xfrm>
            <a:off x="5334000" y="3130788"/>
            <a:ext cx="3149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16" name="Google Shape;116;p17"/>
          <p:cNvSpPr txBox="1"/>
          <p:nvPr/>
        </p:nvSpPr>
        <p:spPr>
          <a:xfrm>
            <a:off x="5501640" y="3730228"/>
            <a:ext cx="3149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17" name="Google Shape;117;p17"/>
          <p:cNvSpPr txBox="1"/>
          <p:nvPr/>
        </p:nvSpPr>
        <p:spPr>
          <a:xfrm>
            <a:off x="9987280" y="3816628"/>
            <a:ext cx="3149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11196320" y="3128565"/>
            <a:ext cx="3149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4826000" y="4482068"/>
            <a:ext cx="3149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Задания по группам</a:t>
            </a:r>
            <a:endParaRPr/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Разбиться на группы по 4-5 человек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Выполнить задания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Представить решение и ответ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ru-RU"/>
              <a:t>Задание «Олимпийские игры»</a:t>
            </a:r>
            <a:endParaRPr/>
          </a:p>
        </p:txBody>
      </p:sp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162561" y="1520825"/>
            <a:ext cx="12029440" cy="5245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ru-RU" sz="1900"/>
              <a:t>Как известно, олимпийские медали бывают разного достоинства: золотые, серебряные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ru-RU" sz="1900"/>
              <a:t>и бронзовые. На XXII Олимпийских зимних играх, которые прошли в 2014 году в Сочи,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ru-RU" sz="1900"/>
              <a:t>было вручено рекордное число серебряных медалей: 97 наград.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ru-RU" sz="1900"/>
              <a:t>Серебряные олимпийские медали, врученные в Сочи, имеют диаметр 100 мм, толщину 10 мм и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ru-RU" sz="1900"/>
              <a:t>массу 525 граммов. Изготовлены эти медали из серебра 925 пробы.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1900"/>
          </a:p>
          <a:p>
            <a:pPr indent="-342931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AutoNum type="arabicPeriod"/>
            </a:pPr>
            <a:r>
              <a:rPr b="1" lang="ru-RU" sz="1900">
                <a:solidFill>
                  <a:srgbClr val="C00000"/>
                </a:solidFill>
              </a:rPr>
              <a:t>А) Какова масса 97 серебряных медалей? Ответ дайте в кг. Результат округлите до целого.</a:t>
            </a:r>
            <a:endParaRPr b="1" sz="190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b="1" lang="ru-RU" sz="1900">
                <a:solidFill>
                  <a:srgbClr val="C00000"/>
                </a:solidFill>
              </a:rPr>
              <a:t>Б) Какова примерная масса серебра, израсходованного на </a:t>
            </a:r>
            <a:endParaRPr b="1" sz="190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b="1" lang="ru-RU" sz="1900">
                <a:solidFill>
                  <a:srgbClr val="C00000"/>
                </a:solidFill>
              </a:rPr>
              <a:t>изготовление одной серебряной медали 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b="1" lang="ru-RU" sz="1900">
                <a:solidFill>
                  <a:srgbClr val="C00000"/>
                </a:solidFill>
              </a:rPr>
              <a:t>XXII Зимних Олимпийских игр?</a:t>
            </a:r>
            <a:endParaRPr b="1" sz="190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b="1" lang="ru-RU" sz="1900">
                <a:solidFill>
                  <a:srgbClr val="C00000"/>
                </a:solidFill>
              </a:rPr>
              <a:t>2. Можно ли уложить эти 97 серебряных олимпийских медалей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b="1" lang="ru-RU" sz="1900">
                <a:solidFill>
                  <a:srgbClr val="C00000"/>
                </a:solidFill>
              </a:rPr>
              <a:t> во взломоогнестойкий сейфе, характеристики которого 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b="1" lang="ru-RU" sz="1900">
                <a:solidFill>
                  <a:srgbClr val="C00000"/>
                </a:solidFill>
              </a:rPr>
              <a:t>даны в таблице?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62415" y="225561"/>
            <a:ext cx="2829585" cy="293025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4" name="Google Shape;134;p19"/>
          <p:cNvGraphicFramePr/>
          <p:nvPr/>
        </p:nvGraphicFramePr>
        <p:xfrm>
          <a:off x="6908799" y="401675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{FFDC5910-333D-4E88-BD17-CC642FB5EA46}</a:tableStyleId>
              </a:tblPr>
              <a:tblGrid>
                <a:gridCol w="2560050"/>
                <a:gridCol w="2560600"/>
              </a:tblGrid>
              <a:tr h="327925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Огнестойкость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60Б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302900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Взломостойкость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 класс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619750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Размеры внешние, мм:</a:t>
                      </a:r>
                      <a:endParaRPr sz="1100" u="none" cap="none" strike="noStrike"/>
                    </a:p>
                    <a:p>
                      <a:pPr indent="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высота * ширина * глубина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785 * 540 * 490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619750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Размеры внутренние, мм:</a:t>
                      </a:r>
                      <a:endParaRPr sz="1100" u="none" cap="none" strike="noStrike"/>
                    </a:p>
                    <a:p>
                      <a:pPr indent="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высота * ширина * глубина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600 * 390 * 300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302900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Вес, кг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155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302900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Объём, л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70,2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ru-RU"/>
              <a:t>Решение  «Олимпийские игры»</a:t>
            </a:r>
            <a:endParaRPr/>
          </a:p>
        </p:txBody>
      </p:sp>
      <p:sp>
        <p:nvSpPr>
          <p:cNvPr id="141" name="Google Shape;141;p20"/>
          <p:cNvSpPr txBox="1"/>
          <p:nvPr>
            <p:ph idx="1" type="body"/>
          </p:nvPr>
        </p:nvSpPr>
        <p:spPr>
          <a:xfrm>
            <a:off x="162561" y="1520825"/>
            <a:ext cx="12029440" cy="5245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1900"/>
          </a:p>
          <a:p>
            <a:pPr indent="-315753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AutoNum type="arabicPeriod"/>
            </a:pPr>
            <a:r>
              <a:rPr b="1" lang="ru-RU" sz="1900">
                <a:solidFill>
                  <a:srgbClr val="C00000"/>
                </a:solidFill>
              </a:rPr>
              <a:t>А) Какова масса 97 серебряных медалей? Ответ дайте в кг. Результат округлите до целого.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385623"/>
              </a:buClr>
              <a:buSzPct val="100000"/>
              <a:buNone/>
            </a:pPr>
            <a:r>
              <a:rPr b="1" i="1" lang="ru-RU" sz="2400">
                <a:solidFill>
                  <a:srgbClr val="385623"/>
                </a:solidFill>
              </a:rPr>
              <a:t>Ответ: 51 кг</a:t>
            </a:r>
            <a:endParaRPr b="1" i="1" sz="2400">
              <a:solidFill>
                <a:srgbClr val="385623"/>
              </a:solidFill>
            </a:endParaRPr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b="1" lang="ru-RU" sz="1900">
                <a:solidFill>
                  <a:srgbClr val="C00000"/>
                </a:solidFill>
              </a:rPr>
              <a:t>Б) Какова примерная масса серебра, израсходованного на изготовление одной серебряной медали 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b="1" lang="ru-RU" sz="1900">
                <a:solidFill>
                  <a:srgbClr val="C00000"/>
                </a:solidFill>
              </a:rPr>
              <a:t>XXII Зимних Олимпийских игр?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385623"/>
              </a:buClr>
              <a:buSzPct val="100000"/>
              <a:buNone/>
            </a:pPr>
            <a:r>
              <a:rPr b="1" i="1" lang="ru-RU" sz="2400">
                <a:solidFill>
                  <a:srgbClr val="385623"/>
                </a:solidFill>
              </a:rPr>
              <a:t>Ответ: 486 г</a:t>
            </a:r>
            <a:endParaRPr b="1" i="1" sz="240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b="1" lang="ru-RU" sz="1900">
                <a:solidFill>
                  <a:srgbClr val="C00000"/>
                </a:solidFill>
              </a:rPr>
              <a:t>2. Можно ли уложить эти 97 серебряных олимпийских медалей во взломоогнестойкий сейфе, характеристики которого  даны в таблице?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385623"/>
              </a:buClr>
              <a:buSzPct val="100000"/>
              <a:buNone/>
            </a:pPr>
            <a:r>
              <a:rPr b="1" i="1" lang="ru-RU" sz="2400">
                <a:solidFill>
                  <a:srgbClr val="385623"/>
                </a:solidFill>
              </a:rPr>
              <a:t>Ответ: да, можно. V</a:t>
            </a:r>
            <a:r>
              <a:rPr b="1" i="1" lang="ru-RU" sz="1800">
                <a:solidFill>
                  <a:srgbClr val="385623"/>
                </a:solidFill>
              </a:rPr>
              <a:t>1 медали= </a:t>
            </a:r>
            <a:r>
              <a:rPr b="1" i="1" lang="ru-RU" sz="2400">
                <a:solidFill>
                  <a:srgbClr val="385623"/>
                </a:solidFill>
              </a:rPr>
              <a:t>78,5 см3 V</a:t>
            </a:r>
            <a:r>
              <a:rPr b="1" i="1" lang="ru-RU" sz="1600">
                <a:solidFill>
                  <a:srgbClr val="385623"/>
                </a:solidFill>
              </a:rPr>
              <a:t>всех медалей= </a:t>
            </a:r>
            <a:r>
              <a:rPr b="1" i="1" lang="ru-RU" sz="2400">
                <a:solidFill>
                  <a:srgbClr val="385623"/>
                </a:solidFill>
              </a:rPr>
              <a:t>78,5 * 97 = 7615 см3 = 7,615 дм3, а объём сейфа 70 л = 70 дм3</a:t>
            </a:r>
            <a:endParaRPr b="1" i="1" sz="240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190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42" name="Google Shape;14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62415" y="225561"/>
            <a:ext cx="2829585" cy="2930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1"/>
          <p:cNvPicPr preferRelativeResize="0"/>
          <p:nvPr/>
        </p:nvPicPr>
        <p:blipFill rotWithShape="1">
          <a:blip r:embed="rId3">
            <a:alphaModFix/>
          </a:blip>
          <a:srcRect b="24626" l="34925" r="36252" t="51310"/>
          <a:stretch/>
        </p:blipFill>
        <p:spPr>
          <a:xfrm>
            <a:off x="7452594" y="534690"/>
            <a:ext cx="4739406" cy="222579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 txBox="1"/>
          <p:nvPr>
            <p:ph type="title"/>
          </p:nvPr>
        </p:nvSpPr>
        <p:spPr>
          <a:xfrm>
            <a:off x="279400" y="32202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ru-RU"/>
              <a:t>Задание «Велосипедное колесо»</a:t>
            </a:r>
            <a:endParaRPr/>
          </a:p>
        </p:txBody>
      </p:sp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858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ru-RU" sz="1800"/>
              <a:t>Велосипедное колесо состоит из металлического обода, втулки </a:t>
            </a:r>
            <a:endParaRPr/>
          </a:p>
          <a:p>
            <a:pPr indent="0" lvl="0" marL="6858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ru-RU" sz="1800"/>
              <a:t>со спицами и покрышки с камерой. При покупке покрышек </a:t>
            </a:r>
            <a:endParaRPr/>
          </a:p>
          <a:p>
            <a:pPr indent="0" lvl="0" marL="6858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ru-RU" sz="1800"/>
              <a:t>для велосипеда их размер определяется по наружному диаметру металлического обода велосипедного колеса. На обод монтируется велосипедная покрышка с камерой.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4">
            <a:alphaModFix/>
          </a:blip>
          <a:srcRect b="26339" l="37416" r="35350" t="46750"/>
          <a:stretch/>
        </p:blipFill>
        <p:spPr>
          <a:xfrm>
            <a:off x="508001" y="3577608"/>
            <a:ext cx="4592320" cy="255206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 txBox="1"/>
          <p:nvPr/>
        </p:nvSpPr>
        <p:spPr>
          <a:xfrm>
            <a:off x="5257800" y="3577608"/>
            <a:ext cx="6096000" cy="2552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5715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AutoNum type="arabicPeriod"/>
            </a:pPr>
            <a:r>
              <a:rPr b="1" lang="ru-RU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А) Велосипед какого вида сможет пройти наибольшее расстояние за один полный оборот колеса?</a:t>
            </a:r>
            <a:endParaRPr/>
          </a:p>
          <a:p>
            <a:pPr indent="0" lvl="0" marL="2286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Б) Если все перечисленные велосипеды будут двигаться в течение одного и того же количества времени с одинаковой постоянной скоростью, то обод колеса велосипеда какого вида сделает наибольшее количество оборотов во время езды?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