
<file path=[Content_Types].xml><?xml version="1.0" encoding="utf-8"?>
<Types xmlns="http://schemas.openxmlformats.org/package/2006/content-types">
  <Default Extension="png" ContentType="image/png"/>
  <Default Extension="tmp" ContentType="image/j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62" r:id="rId9"/>
    <p:sldId id="263" r:id="rId10"/>
    <p:sldId id="264" r:id="rId11"/>
    <p:sldId id="265" r:id="rId12"/>
    <p:sldId id="266" r:id="rId13"/>
    <p:sldId id="270" r:id="rId14"/>
    <p:sldId id="267" r:id="rId15"/>
    <p:sldId id="268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8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96BE-2081-4ABF-9728-897AA6C6E904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4B62F-D12D-4067-B3CE-C9D9A8E3022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96BE-2081-4ABF-9728-897AA6C6E904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4B62F-D12D-4067-B3CE-C9D9A8E302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96BE-2081-4ABF-9728-897AA6C6E904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4B62F-D12D-4067-B3CE-C9D9A8E302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96BE-2081-4ABF-9728-897AA6C6E904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4B62F-D12D-4067-B3CE-C9D9A8E3022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96BE-2081-4ABF-9728-897AA6C6E904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4B62F-D12D-4067-B3CE-C9D9A8E302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96BE-2081-4ABF-9728-897AA6C6E904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4B62F-D12D-4067-B3CE-C9D9A8E3022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96BE-2081-4ABF-9728-897AA6C6E904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4B62F-D12D-4067-B3CE-C9D9A8E3022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96BE-2081-4ABF-9728-897AA6C6E904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4B62F-D12D-4067-B3CE-C9D9A8E302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96BE-2081-4ABF-9728-897AA6C6E904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4B62F-D12D-4067-B3CE-C9D9A8E302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96BE-2081-4ABF-9728-897AA6C6E904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4B62F-D12D-4067-B3CE-C9D9A8E302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96BE-2081-4ABF-9728-897AA6C6E904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4B62F-D12D-4067-B3CE-C9D9A8E3022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10396BE-2081-4ABF-9728-897AA6C6E904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584B62F-D12D-4067-B3CE-C9D9A8E3022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6" y="5157192"/>
            <a:ext cx="4320480" cy="882119"/>
          </a:xfrm>
        </p:spPr>
        <p:txBody>
          <a:bodyPr/>
          <a:lstStyle/>
          <a:p>
            <a:pPr algn="ctr">
              <a:lnSpc>
                <a:spcPts val="1500"/>
              </a:lnSpc>
              <a:spcAft>
                <a:spcPts val="750"/>
              </a:spcAft>
            </a:pPr>
            <a:r>
              <a:rPr lang="ru-RU" sz="2400" b="1" u="sng" dirty="0" smtClean="0">
                <a:latin typeface="Times New Roman"/>
                <a:ea typeface="Calibri"/>
                <a:cs typeface="Times New Roman"/>
              </a:rPr>
              <a:t>Подготовила: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1800" dirty="0">
              <a:latin typeface="Calibri"/>
              <a:ea typeface="Calibri"/>
              <a:cs typeface="Times New Roman"/>
            </a:endParaRPr>
          </a:p>
          <a:p>
            <a:pPr algn="r">
              <a:lnSpc>
                <a:spcPts val="1500"/>
              </a:lnSpc>
              <a:spcAft>
                <a:spcPts val="75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                                                                            учитель - логопед: Ершова Е.Г.</a:t>
            </a:r>
            <a:endParaRPr lang="ru-RU" sz="18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412777"/>
            <a:ext cx="9144000" cy="2448271"/>
          </a:xfrm>
        </p:spPr>
        <p:txBody>
          <a:bodyPr/>
          <a:lstStyle/>
          <a:p>
            <a:pPr marL="182880" indent="0" algn="ctr">
              <a:lnSpc>
                <a:spcPct val="115000"/>
              </a:lnSpc>
              <a:spcAft>
                <a:spcPts val="750"/>
              </a:spcAft>
              <a:buNone/>
            </a:pPr>
            <a:r>
              <a:rPr lang="ru-RU" sz="2800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Использование интерактивного комплекса </a:t>
            </a:r>
            <a:r>
              <a:rPr lang="ru-RU" sz="2800" dirty="0">
                <a:solidFill>
                  <a:srgbClr val="002060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800" dirty="0">
                <a:solidFill>
                  <a:srgbClr val="002060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2800" dirty="0">
                <a:solidFill>
                  <a:srgbClr val="002060"/>
                </a:solidFill>
                <a:effectLst/>
                <a:latin typeface="Times New Roman"/>
                <a:ea typeface="Calibri"/>
              </a:rPr>
              <a:t>«Умное зеркало </a:t>
            </a:r>
            <a:r>
              <a:rPr lang="ru-RU" sz="2800" dirty="0" err="1">
                <a:solidFill>
                  <a:srgbClr val="002060"/>
                </a:solidFill>
                <a:effectLst/>
                <a:latin typeface="Times New Roman"/>
                <a:ea typeface="Calibri"/>
              </a:rPr>
              <a:t>ArtikMe</a:t>
            </a:r>
            <a:r>
              <a:rPr lang="ru-RU" sz="2800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  <a:t>»</a:t>
            </a:r>
            <a:br>
              <a:rPr lang="ru-RU" sz="2800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</a:br>
            <a:r>
              <a:rPr lang="ru-RU" sz="2400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  <a:t> </a:t>
            </a:r>
            <a:r>
              <a:rPr lang="ru-RU" sz="2800" dirty="0">
                <a:solidFill>
                  <a:srgbClr val="002060"/>
                </a:solidFill>
                <a:effectLst/>
                <a:latin typeface="Times New Roman"/>
                <a:ea typeface="Calibri"/>
              </a:rPr>
              <a:t>в коррекционной работе с </a:t>
            </a:r>
            <a:r>
              <a:rPr lang="ru-RU" sz="2800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  <a:t>детьми старшего дошкольного возраста, </a:t>
            </a:r>
            <a:r>
              <a:rPr lang="ru-RU" sz="2800" dirty="0">
                <a:solidFill>
                  <a:srgbClr val="002060"/>
                </a:solidFill>
                <a:effectLst/>
                <a:latin typeface="Times New Roman"/>
                <a:ea typeface="Calibri"/>
              </a:rPr>
              <a:t>имеющими речевые нарушения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88640"/>
            <a:ext cx="763284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ГОСУДАРСТВЕННОЕ КАЗЁННОЕ ОБЩЕОБРАЗОВАТЕЛЬНОЕ УЧРЕЖДЕНИЕ</a:t>
            </a:r>
          </a:p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Г. МОСКВЫ</a:t>
            </a:r>
          </a:p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«ЦЕНТР ИНКЛЮЗИВНОГО ОБРАЗОВАНИЯ «ЮЖНЫЙ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11462"/>
            <a:ext cx="3600400" cy="265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71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235" y="1124744"/>
            <a:ext cx="4157513" cy="5541641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105722" cy="5472608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46" y="5845951"/>
            <a:ext cx="4773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Послушай слова. Повтори их в нужной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последовательности.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7984" y="188640"/>
            <a:ext cx="4716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Послушай слова. Размести картинки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нужной полке.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07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781"/>
            <a:ext cx="4034052" cy="5377076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926803"/>
            <a:ext cx="5076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каждом ряду назови и выбери картинки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 звуком «Р» в начале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377" y="1088869"/>
            <a:ext cx="3969639" cy="5298312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51753" y="377681"/>
            <a:ext cx="4692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Подбери картинки ,подходящие друг другу.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Назови картинки. Соедини их линиями.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78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2907"/>
            <a:ext cx="3594400" cy="4791055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76851"/>
            <a:ext cx="4001665" cy="5340499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27984" y="200834"/>
            <a:ext cx="4291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Определи, правильно ли выполнен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звуковой анализ слов.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43544" y="5123584"/>
            <a:ext cx="4860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Следи за появляющимися картинками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 называй их.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1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63" y="230790"/>
            <a:ext cx="4155713" cy="554213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4103624" cy="5469811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375837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Выбери слова в которых слышится звук «Р»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950" y="5937106"/>
            <a:ext cx="4223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Определи, в какой позиции слышится звук « Р»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8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55" y="836712"/>
            <a:ext cx="3626329" cy="4833615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30829"/>
            <a:ext cx="3805924" cy="50730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1523" y="151407"/>
            <a:ext cx="5460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 блок: Дифференциация звуков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2439" y="667819"/>
            <a:ext cx="47298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Назови все картинки.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Положи слова в правильную корзинку.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947" y="5706462"/>
            <a:ext cx="43912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Послушай слово.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Замени первый звук в слове на звук «Р»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или звук «Л».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Какое слово получилось?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85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71046"/>
            <a:ext cx="5322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6 блок: Конструктор занятий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78511"/>
            <a:ext cx="3947925" cy="2429756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678511"/>
            <a:ext cx="4438755" cy="2429756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110" y="3356992"/>
            <a:ext cx="4464496" cy="3365751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10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292970"/>
            <a:ext cx="903649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 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 ВНИМАНИЕ!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806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7984" y="873293"/>
            <a:ext cx="47160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            </a:t>
            </a:r>
            <a:endParaRPr lang="ru-RU" sz="2800" b="1" dirty="0" smtClean="0">
              <a:solidFill>
                <a:srgbClr val="0070C0"/>
              </a:solidFill>
              <a:effectLst/>
              <a:latin typeface="Times New Roman"/>
              <a:ea typeface="Times New Roman"/>
            </a:endParaRPr>
          </a:p>
          <a:p>
            <a:pPr algn="ctr"/>
            <a:r>
              <a:rPr lang="ru-RU" sz="3200" b="1" dirty="0" smtClean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        </a:t>
            </a:r>
            <a:r>
              <a:rPr lang="ru-RU" sz="3200" b="1" dirty="0" smtClean="0">
                <a:effectLst/>
                <a:latin typeface="Times New Roman"/>
                <a:ea typeface="Times New Roman"/>
              </a:rPr>
              <a:t>"Умное зеркало      </a:t>
            </a:r>
          </a:p>
          <a:p>
            <a:pPr algn="ctr"/>
            <a:r>
              <a:rPr lang="ru-RU" sz="3200" b="1" dirty="0">
                <a:latin typeface="Times New Roman"/>
                <a:ea typeface="Times New Roman"/>
              </a:rPr>
              <a:t> </a:t>
            </a:r>
            <a:r>
              <a:rPr lang="ru-RU" sz="3200" b="1" dirty="0" smtClean="0">
                <a:latin typeface="Times New Roman"/>
                <a:ea typeface="Times New Roman"/>
              </a:rPr>
              <a:t>             </a:t>
            </a:r>
            <a:r>
              <a:rPr lang="ru-RU" sz="3200" b="1" dirty="0" err="1" smtClean="0">
                <a:effectLst/>
                <a:latin typeface="Times New Roman"/>
                <a:ea typeface="Times New Roman"/>
              </a:rPr>
              <a:t>ArtikMe</a:t>
            </a:r>
            <a:r>
              <a:rPr lang="ru-RU" sz="3200" b="1" dirty="0" smtClean="0">
                <a:effectLst/>
                <a:latin typeface="Times New Roman"/>
                <a:ea typeface="Times New Roman"/>
              </a:rPr>
              <a:t>"</a:t>
            </a:r>
            <a:r>
              <a:rPr lang="ru-RU" sz="2000" dirty="0" smtClean="0">
                <a:effectLst/>
                <a:latin typeface="Times New Roman"/>
                <a:ea typeface="Times New Roman"/>
              </a:rPr>
              <a:t> </a:t>
            </a:r>
            <a:endParaRPr lang="ru-RU" sz="20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62" y="193184"/>
            <a:ext cx="4867602" cy="3088971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580824"/>
            <a:ext cx="5632887" cy="3052251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6751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24936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  <a:spcAft>
                <a:spcPts val="750"/>
              </a:spcAft>
            </a:pPr>
            <a:r>
              <a:rPr lang="ru-RU" sz="2800" b="1" dirty="0" smtClean="0">
                <a:solidFill>
                  <a:srgbClr val="0070C0"/>
                </a:solidFill>
                <a:effectLst/>
                <a:latin typeface="Times New Roman"/>
                <a:ea typeface="Times New Roman"/>
                <a:cs typeface="Times New Roman"/>
              </a:rPr>
              <a:t>"Умное зеркало </a:t>
            </a:r>
            <a:r>
              <a:rPr lang="ru-RU" sz="2800" b="1" dirty="0" err="1" smtClean="0">
                <a:solidFill>
                  <a:srgbClr val="0070C0"/>
                </a:solidFill>
                <a:effectLst/>
                <a:latin typeface="Times New Roman"/>
                <a:ea typeface="Times New Roman"/>
                <a:cs typeface="Times New Roman"/>
              </a:rPr>
              <a:t>ArtikMe</a:t>
            </a: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»</a:t>
            </a:r>
            <a:endParaRPr lang="ru-RU" sz="2800" b="1" dirty="0" smtClean="0">
              <a:solidFill>
                <a:srgbClr val="0070C0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ts val="1500"/>
              </a:lnSpc>
              <a:spcAft>
                <a:spcPts val="750"/>
              </a:spcAft>
            </a:pPr>
            <a:r>
              <a:rPr lang="ru-RU" sz="2800" b="1" dirty="0" smtClean="0">
                <a:solidFill>
                  <a:srgbClr val="0070C0"/>
                </a:solidFill>
                <a:effectLst/>
                <a:latin typeface="Times New Roman"/>
                <a:ea typeface="Times New Roman"/>
                <a:cs typeface="Times New Roman"/>
              </a:rPr>
              <a:t>совмещает в себе следующие 6 блоков занятий:</a:t>
            </a:r>
            <a:endParaRPr lang="ru-RU" sz="2800" dirty="0">
              <a:solidFill>
                <a:srgbClr val="0070C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" y="805828"/>
            <a:ext cx="75146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1 блок :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Артикуляционная гимнастика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04864"/>
            <a:ext cx="4779412" cy="3579813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22249"/>
            <a:ext cx="3746012" cy="4994120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35478" y="6462628"/>
            <a:ext cx="1760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«Чашечка»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8144" y="5954704"/>
            <a:ext cx="1646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«Окошко»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8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974" y="233901"/>
            <a:ext cx="8349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2</a:t>
            </a:r>
            <a:r>
              <a:rPr lang="ru-RU" sz="28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блок:</a:t>
            </a:r>
            <a:r>
              <a:rPr lang="ru-RU" sz="2800" b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Дыхательная гимнастика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42" y="1058166"/>
            <a:ext cx="3868144" cy="5158663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783" y="1085131"/>
            <a:ext cx="3936291" cy="5248387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331640" y="6252151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«Ветер»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3310" y="6333518"/>
            <a:ext cx="2881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           «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Задуй свечи»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13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0" y="1628800"/>
            <a:ext cx="4402789" cy="3247171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5936" y="6024687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«Путешествие на пароходе,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постановка звука «Л»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211" y="128774"/>
            <a:ext cx="489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блок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 Постановка звуков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527" y="980728"/>
            <a:ext cx="3701052" cy="4841553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179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02" y="367790"/>
            <a:ext cx="4507564" cy="3384376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676" y="3955148"/>
            <a:ext cx="4236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«Тигрёнок». Постановка звука «Р»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605" y="3108530"/>
            <a:ext cx="3989396" cy="3561519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85111" y="1916832"/>
            <a:ext cx="3456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«Путешествие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пароходе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постановка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звука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«Л»</a:t>
            </a:r>
          </a:p>
        </p:txBody>
      </p:sp>
    </p:spTree>
    <p:extLst>
      <p:ext uri="{BB962C8B-B14F-4D97-AF65-F5344CB8AC3E}">
        <p14:creationId xmlns:p14="http://schemas.microsoft.com/office/powerpoint/2010/main" val="101101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8" y="945000"/>
            <a:ext cx="3820826" cy="5088677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4"/>
            <a:ext cx="4058186" cy="5409247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490" y="6072326"/>
            <a:ext cx="3281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Автоматизация звука «Ш»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4713" y="668268"/>
            <a:ext cx="4889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«Определение места звука «Ш» в слове»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468" y="113744"/>
            <a:ext cx="4402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блок :Автоматизация звуков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33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1986"/>
            <a:ext cx="3744416" cy="499255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95536" y="5525825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«Деление слов на слоги»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4172612" cy="5561767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17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163245" cy="5544616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204" y="1111970"/>
            <a:ext cx="4042098" cy="5387803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8751" y="5842138"/>
            <a:ext cx="4840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Слушай названия картинок, которые нужно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ереместить в корзинку.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4009" y="188640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Следи за появляющимися стрелками,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называй картинки, на которые они указывают.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98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426</TotalTime>
  <Words>287</Words>
  <Application>Microsoft Office PowerPoint</Application>
  <PresentationFormat>Экран (4:3)</PresentationFormat>
  <Paragraphs>65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Воздушный поток</vt:lpstr>
      <vt:lpstr>Использование интерактивного комплекса  «Умное зеркало ArtikMe»  в коррекционной работе с детьми старшего дошкольного возраста, имеющими речевые нарушения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интерактивного комплекса  «Умное зеркало ArtikMe»  в коррекционной работе с детьми старшего дошкольного возраста, имеющими речевые нарушения</dc:title>
  <dc:creator>User</dc:creator>
  <cp:lastModifiedBy>User</cp:lastModifiedBy>
  <cp:revision>25</cp:revision>
  <dcterms:created xsi:type="dcterms:W3CDTF">2022-02-12T10:44:27Z</dcterms:created>
  <dcterms:modified xsi:type="dcterms:W3CDTF">2022-02-20T07:44:32Z</dcterms:modified>
</cp:coreProperties>
</file>