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7" r:id="rId2"/>
    <p:sldId id="259" r:id="rId3"/>
    <p:sldId id="260" r:id="rId4"/>
    <p:sldId id="261" r:id="rId5"/>
    <p:sldId id="263" r:id="rId6"/>
    <p:sldId id="274" r:id="rId7"/>
    <p:sldId id="277" r:id="rId8"/>
    <p:sldId id="289" r:id="rId9"/>
    <p:sldId id="290" r:id="rId10"/>
    <p:sldId id="291" r:id="rId11"/>
    <p:sldId id="292" r:id="rId12"/>
    <p:sldId id="267" r:id="rId13"/>
    <p:sldId id="279" r:id="rId14"/>
    <p:sldId id="293" r:id="rId15"/>
    <p:sldId id="294" r:id="rId16"/>
    <p:sldId id="295" r:id="rId17"/>
    <p:sldId id="296" r:id="rId18"/>
    <p:sldId id="282" r:id="rId19"/>
    <p:sldId id="297" r:id="rId20"/>
    <p:sldId id="283" r:id="rId21"/>
    <p:sldId id="284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FF"/>
    <a:srgbClr val="008000"/>
    <a:srgbClr val="FF66CC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13511-5328-4FEE-85C8-84A97568EEDD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A3B62-C163-4BF4-9BCC-A8B3E6AED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 – с в одном слове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A3B62-C163-4BF4-9BCC-A8B3E6AED47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4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8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2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3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4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1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6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4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7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7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8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Различаем</a:t>
            </a:r>
            <a: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- С</a:t>
            </a:r>
            <a:endParaRPr lang="ru-RU" sz="6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5.jpg"/>
          <p:cNvPicPr>
            <a:picLocks noGrp="1" noChangeAspect="1"/>
          </p:cNvPicPr>
          <p:nvPr>
            <p:ph idx="1"/>
          </p:nvPr>
        </p:nvPicPr>
        <p:blipFill>
          <a:blip r:embed="rId2"/>
          <a:srcRect r="14504" b="8333"/>
          <a:stretch>
            <a:fillRect/>
          </a:stretch>
        </p:blipFill>
        <p:spPr>
          <a:xfrm>
            <a:off x="990600" y="3962400"/>
            <a:ext cx="2133595" cy="1905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62400"/>
            <a:ext cx="2133600" cy="1981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600200" y="2209800"/>
            <a:ext cx="1393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133600"/>
            <a:ext cx="1149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533400"/>
            <a:ext cx="3581400" cy="6096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66"/>
                </a:solidFill>
              </a:rPr>
              <a:t>СТРЕКОЗА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867400" y="457200"/>
            <a:ext cx="2590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008000"/>
                </a:solidFill>
              </a:rPr>
              <a:t> СТРЕКОЗЫ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7" name="Рисунок 6" descr="СТР.jpg"/>
          <p:cNvPicPr>
            <a:picLocks noChangeAspect="1"/>
          </p:cNvPicPr>
          <p:nvPr/>
        </p:nvPicPr>
        <p:blipFill>
          <a:blip r:embed="rId2"/>
          <a:srcRect l="8697"/>
          <a:stretch>
            <a:fillRect/>
          </a:stretch>
        </p:blipFill>
        <p:spPr>
          <a:xfrm rot="18328374">
            <a:off x="1216684" y="1726018"/>
            <a:ext cx="1999882" cy="3644303"/>
          </a:xfrm>
          <a:prstGeom prst="rect">
            <a:avLst/>
          </a:prstGeom>
        </p:spPr>
      </p:pic>
      <p:pic>
        <p:nvPicPr>
          <p:cNvPr id="8" name="Рисунок 7" descr="СТР.jpg"/>
          <p:cNvPicPr>
            <a:picLocks noChangeAspect="1"/>
          </p:cNvPicPr>
          <p:nvPr/>
        </p:nvPicPr>
        <p:blipFill>
          <a:blip r:embed="rId2"/>
          <a:srcRect l="8697"/>
          <a:stretch>
            <a:fillRect/>
          </a:stretch>
        </p:blipFill>
        <p:spPr>
          <a:xfrm rot="18328374">
            <a:off x="6568397" y="1281840"/>
            <a:ext cx="1399775" cy="2442879"/>
          </a:xfrm>
          <a:prstGeom prst="rect">
            <a:avLst/>
          </a:prstGeom>
        </p:spPr>
      </p:pic>
      <p:pic>
        <p:nvPicPr>
          <p:cNvPr id="9" name="Рисунок 8" descr="СТР.jpg"/>
          <p:cNvPicPr>
            <a:picLocks noChangeAspect="1"/>
          </p:cNvPicPr>
          <p:nvPr/>
        </p:nvPicPr>
        <p:blipFill>
          <a:blip r:embed="rId2"/>
          <a:srcRect l="8697"/>
          <a:stretch>
            <a:fillRect/>
          </a:stretch>
        </p:blipFill>
        <p:spPr>
          <a:xfrm rot="18328374">
            <a:off x="6308360" y="3501519"/>
            <a:ext cx="1654212" cy="237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3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762000"/>
            <a:ext cx="3581400" cy="675620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ВАЗА</a:t>
            </a: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0" y="914400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8000"/>
                </a:solidFill>
              </a:rPr>
              <a:t>ВАЗЫ</a:t>
            </a:r>
            <a:endParaRPr lang="ru-RU" dirty="0"/>
          </a:p>
        </p:txBody>
      </p:sp>
      <p:pic>
        <p:nvPicPr>
          <p:cNvPr id="7170" name="Picture 2" descr="https://xn--80aebeg2aonabeqhmp.xn--p1ai/wa-data/public/shop/products/12/68/56812/images/320048/320048.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xn--80aebeg2aonabeqhmp.xn--p1ai/wa-data/public/shop/products/12/68/56812/images/320048/320048.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2209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xn--80aebeg2aonabeqhmp.xn--p1ai/wa-data/public/shop/products/12/68/56812/images/320048/320048.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44162"/>
            <a:ext cx="2209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51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З – С в словосочетаниях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Составьте словосочетания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ЗЛАЯ                             СПЕЛАЯ                      ЗВОНКИЙ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ЗДОРОВЫЕ                  ПОЛОСАТАЯ                  ЗЕЛЁНОЕ</a:t>
            </a:r>
            <a:endParaRPr lang="ru-RU" sz="2400" dirty="0"/>
          </a:p>
        </p:txBody>
      </p:sp>
      <p:pic>
        <p:nvPicPr>
          <p:cNvPr id="4" name="Рисунок 3" descr="З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724401"/>
            <a:ext cx="2390775" cy="175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 descr="З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12" y="2219325"/>
            <a:ext cx="2619375" cy="174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КУ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590800"/>
            <a:ext cx="1733550" cy="1362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8" name="Рисунок 7" descr="СО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438400"/>
            <a:ext cx="2209800" cy="15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" name="Рисунок 8" descr="С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648200"/>
            <a:ext cx="1905000" cy="18369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" name="Рисунок 9" descr="ЗУ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4648200"/>
            <a:ext cx="2209800" cy="1792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4.44444E-6 L 0.34427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625 L 0.3276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046 L -0.34166 0.0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666 L -0.34062 -0.0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7340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Составьте словосочетания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715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ЗАКАЗАТЬ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РАЗБИТЬ                                       СВЯЗАТЬ               </a:t>
            </a:r>
            <a:endParaRPr lang="ru-RU" dirty="0"/>
          </a:p>
        </p:txBody>
      </p:sp>
      <p:pic>
        <p:nvPicPr>
          <p:cNvPr id="4" name="Рисунок 3" descr="к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191000"/>
            <a:ext cx="1828800" cy="1828800"/>
          </a:xfrm>
          <a:prstGeom prst="rect">
            <a:avLst/>
          </a:prstGeom>
        </p:spPr>
      </p:pic>
      <p:pic>
        <p:nvPicPr>
          <p:cNvPr id="8" name="Рисунок 7" descr="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1668"/>
            <a:ext cx="1625600" cy="2041779"/>
          </a:xfrm>
          <a:prstGeom prst="rect">
            <a:avLst/>
          </a:prstGeom>
        </p:spPr>
      </p:pic>
      <p:pic>
        <p:nvPicPr>
          <p:cNvPr id="9" name="Рисунок 8" descr="СУШ.jpg"/>
          <p:cNvPicPr>
            <a:picLocks noChangeAspect="1"/>
          </p:cNvPicPr>
          <p:nvPr/>
        </p:nvPicPr>
        <p:blipFill>
          <a:blip r:embed="rId4"/>
          <a:srcRect l="2857" t="3846" r="2857" b="3846"/>
          <a:stretch>
            <a:fillRect/>
          </a:stretch>
        </p:blipFill>
        <p:spPr>
          <a:xfrm>
            <a:off x="6400800" y="794266"/>
            <a:ext cx="22860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7620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-0.00417 0.3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0996 L -0.31667 0.009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79 -0.00208 L 0.34479 -0.0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Степы разболелся 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86700" cy="457200"/>
          </a:xfrm>
        </p:spPr>
        <p:txBody>
          <a:bodyPr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</a:rPr>
              <a:t>З –С в предложениях</a:t>
            </a: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/>
              <a:t>Вставьте в предложения подходящие  по смыслу слова  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909" y="838200"/>
            <a:ext cx="2762250" cy="18288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4800" y="3244334"/>
            <a:ext cx="441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сварила вкусный</a:t>
            </a:r>
          </a:p>
        </p:txBody>
      </p:sp>
      <p:pic>
        <p:nvPicPr>
          <p:cNvPr id="9220" name="Picture 4" descr="https://xn--41-6kchkf7frf.xn--p1ai/d/sup_kurinyy_s_lapsh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201987" cy="252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2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685800"/>
            <a:ext cx="4419600" cy="5333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Лизы очень красивая</a:t>
            </a:r>
          </a:p>
          <a:p>
            <a:endParaRPr lang="ru-RU" dirty="0"/>
          </a:p>
        </p:txBody>
      </p:sp>
      <p:pic>
        <p:nvPicPr>
          <p:cNvPr id="10242" name="Picture 2" descr="https://easydrawingguides.com/wp-content/uploads/2018/09/Braid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3200400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3188935"/>
            <a:ext cx="4038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лугу паслась</a:t>
            </a:r>
          </a:p>
        </p:txBody>
      </p:sp>
      <p:pic>
        <p:nvPicPr>
          <p:cNvPr id="10244" name="Picture 4" descr="https://i.pinimg.com/originals/00/15/c3/0015c35e7e90a55bc6396e58f64490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88935"/>
            <a:ext cx="3073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8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65126"/>
            <a:ext cx="6248400" cy="1325563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булочную привезли свежие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5" name="Picture 2" descr="https://pohudeem.net/wp-content/uploads/2020/12/29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17566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1000" y="3188935"/>
            <a:ext cx="43434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Длинные ушки у</a:t>
            </a:r>
          </a:p>
        </p:txBody>
      </p:sp>
      <p:pic>
        <p:nvPicPr>
          <p:cNvPr id="7" name="Picture 4" descr="https://image.freepik.com/free-vector/cartoon-adorable-rabbit_29190-3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110582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6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4876800" cy="1447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рассвете трава в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4191000"/>
            <a:ext cx="4419600" cy="9175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 сидела на розовой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im0-tub-ru.yandex.net/i?id=571b41464e4f8d2be8b5229263d97a78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9273"/>
            <a:ext cx="4648200" cy="281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honoteka.org/uploads/posts/2021-03/thumbs/1616674460_21-p-roza-bez-fona-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55" y="3581400"/>
            <a:ext cx="270394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Составьте предложения, используя слова и картинки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На</a:t>
            </a:r>
          </a:p>
          <a:p>
            <a:pPr>
              <a:buNone/>
            </a:pPr>
            <a:r>
              <a:rPr lang="ru-RU" sz="2800" dirty="0" smtClean="0"/>
              <a:t>закипает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 smtClean="0"/>
              <a:t>Перед</a:t>
            </a:r>
          </a:p>
          <a:p>
            <a:pPr>
              <a:buNone/>
            </a:pPr>
            <a:r>
              <a:rPr lang="ru-RU" sz="2800" dirty="0" smtClean="0"/>
              <a:t>притормозил</a:t>
            </a: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авт.jpg"/>
          <p:cNvPicPr>
            <a:picLocks noChangeAspect="1"/>
          </p:cNvPicPr>
          <p:nvPr/>
        </p:nvPicPr>
        <p:blipFill>
          <a:blip r:embed="rId2"/>
          <a:srcRect l="5263" t="21212" b="15152"/>
          <a:stretch>
            <a:fillRect/>
          </a:stretch>
        </p:blipFill>
        <p:spPr>
          <a:xfrm>
            <a:off x="5867400" y="3870247"/>
            <a:ext cx="2743200" cy="1600200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143000"/>
            <a:ext cx="1447800" cy="2071586"/>
          </a:xfrm>
          <a:prstGeom prst="rect">
            <a:avLst/>
          </a:prstGeom>
        </p:spPr>
      </p:pic>
      <p:pic>
        <p:nvPicPr>
          <p:cNvPr id="6" name="Рисунок 5" descr="ос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152900"/>
            <a:ext cx="1886226" cy="1600200"/>
          </a:xfrm>
          <a:prstGeom prst="rect">
            <a:avLst/>
          </a:prstGeom>
        </p:spPr>
      </p:pic>
      <p:pic>
        <p:nvPicPr>
          <p:cNvPr id="7" name="Рисунок 6" descr="ст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676400"/>
            <a:ext cx="15240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352800"/>
            <a:ext cx="4394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</a:rPr>
              <a:t>На столе закипает самовар.</a:t>
            </a:r>
            <a:endParaRPr lang="ru-RU" sz="2800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867400"/>
            <a:ext cx="6611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</a:rPr>
              <a:t>  Перед остановкой автобус притормозил.</a:t>
            </a:r>
            <a:endParaRPr lang="ru-RU" sz="2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0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66402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Какие буквы соберутся под зонтиком, а какие полезут в сумку?</a:t>
            </a:r>
            <a:endParaRPr lang="ru-RU" sz="2400" b="1" dirty="0"/>
          </a:p>
        </p:txBody>
      </p:sp>
      <p:pic>
        <p:nvPicPr>
          <p:cNvPr id="4" name="Содержимое 3" descr="ап1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867" r="2649"/>
          <a:stretch>
            <a:fillRect/>
          </a:stretch>
        </p:blipFill>
        <p:spPr>
          <a:xfrm rot="19727082">
            <a:off x="523462" y="1396116"/>
            <a:ext cx="2086352" cy="1910232"/>
          </a:xfrm>
        </p:spPr>
      </p:pic>
      <p:pic>
        <p:nvPicPr>
          <p:cNvPr id="6" name="Рисунок 5" descr="с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029" y="3866326"/>
            <a:ext cx="2428875" cy="1885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675972">
            <a:off x="3886200" y="2362200"/>
            <a:ext cx="716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solidFill>
                  <a:srgbClr val="00B050"/>
                </a:solidFill>
              </a:rPr>
              <a:t>З</a:t>
            </a:r>
            <a:endParaRPr lang="ru-RU" sz="7200" b="1" i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1" y="28194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515776">
            <a:off x="2971453" y="2286055"/>
            <a:ext cx="51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С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514600"/>
            <a:ext cx="864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  <a:cs typeface="Aharoni" pitchFamily="2" charset="-79"/>
              </a:rPr>
              <a:t>З</a:t>
            </a:r>
            <a:endParaRPr lang="ru-RU" sz="5400" b="1" dirty="0">
              <a:solidFill>
                <a:srgbClr val="FF0000"/>
              </a:solidFill>
              <a:latin typeface="BatangChe" pitchFamily="49" charset="-127"/>
              <a:ea typeface="BatangChe" pitchFamily="49" charset="-127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19953778">
            <a:off x="3276600" y="3962400"/>
            <a:ext cx="864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BatangChe" pitchFamily="49" charset="-127"/>
                <a:ea typeface="BatangChe" pitchFamily="49" charset="-127"/>
                <a:cs typeface="AngsanaUPC" pitchFamily="18" charset="-34"/>
              </a:rPr>
              <a:t>С</a:t>
            </a:r>
            <a:endParaRPr lang="ru-RU" sz="5400" b="1" dirty="0">
              <a:solidFill>
                <a:srgbClr val="C00000"/>
              </a:solidFill>
              <a:latin typeface="BatangChe" pitchFamily="49" charset="-127"/>
              <a:ea typeface="BatangChe" pitchFamily="49" charset="-127"/>
              <a:cs typeface="AngsanaUPC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 rot="702310">
            <a:off x="5489549" y="4495800"/>
            <a:ext cx="7777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B0F0"/>
                </a:solidFill>
                <a:latin typeface="+mj-lt"/>
              </a:rPr>
              <a:t>З</a:t>
            </a:r>
            <a:endParaRPr lang="ru-RU" sz="96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343400"/>
            <a:ext cx="728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C000"/>
                </a:solidFill>
                <a:latin typeface="+mj-lt"/>
                <a:ea typeface="BatangChe" pitchFamily="49" charset="-127"/>
                <a:cs typeface="AngsanaUPC" pitchFamily="18" charset="-34"/>
              </a:rPr>
              <a:t>С</a:t>
            </a:r>
            <a:endParaRPr lang="ru-RU" sz="8000" b="1" dirty="0">
              <a:solidFill>
                <a:srgbClr val="FFC000"/>
              </a:solidFill>
              <a:latin typeface="+mj-lt"/>
              <a:ea typeface="BatangChe" pitchFamily="49" charset="-127"/>
              <a:cs typeface="AngsanaUPC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 rot="20112161">
            <a:off x="5867400" y="403860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З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133853">
            <a:off x="6019800" y="2133600"/>
            <a:ext cx="497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З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160518" y="5257800"/>
            <a:ext cx="868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solidFill>
                  <a:srgbClr val="FF0066"/>
                </a:solidFill>
                <a:latin typeface="+mj-lt"/>
              </a:rPr>
              <a:t>З</a:t>
            </a:r>
            <a:endParaRPr lang="ru-RU" sz="8000" b="1" i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 rot="1699336">
            <a:off x="2967974" y="5275913"/>
            <a:ext cx="636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8000"/>
                </a:solidFill>
                <a:latin typeface="+mj-lt"/>
              </a:rPr>
              <a:t>С</a:t>
            </a:r>
            <a:endParaRPr lang="ru-RU" sz="66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5791200"/>
            <a:ext cx="554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66FF"/>
                </a:solidFill>
                <a:latin typeface="+mj-lt"/>
              </a:rPr>
              <a:t>З</a:t>
            </a:r>
            <a:endParaRPr lang="ru-RU" sz="6000" b="1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54864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З</a:t>
            </a:r>
            <a:endParaRPr lang="ru-RU" sz="5400" b="1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1981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С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3200400"/>
            <a:ext cx="1206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66CC"/>
                </a:solidFill>
              </a:rPr>
              <a:t>З</a:t>
            </a:r>
            <a:endParaRPr lang="ru-RU" sz="7200" b="1" dirty="0">
              <a:solidFill>
                <a:srgbClr val="FF66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5715000"/>
            <a:ext cx="100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С</a:t>
            </a:r>
            <a:endParaRPr lang="ru-RU" sz="5400" b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 rot="20573051">
            <a:off x="2743200" y="4724400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66CC"/>
                </a:solidFill>
                <a:latin typeface="+mj-lt"/>
              </a:rPr>
              <a:t>С</a:t>
            </a:r>
            <a:endParaRPr lang="ru-RU" sz="6000" b="1" dirty="0">
              <a:solidFill>
                <a:srgbClr val="FF66CC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5791200"/>
            <a:ext cx="708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С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4996 C 0.00694 0.09297 0.00034 0.13321 -0.01667 0.17161 C -0.01997 0.17901 -0.02518 0.19496 -0.03021 0.20167 C -0.03421 0.20653 -0.03907 0.21023 -0.04306 0.21508 C -0.05035 0.23451 -0.06389 0.24052 -0.07709 0.24885 C -0.08143 0.25162 -0.08507 0.25556 -0.08941 0.25833 C -0.09861 0.26434 -0.10955 0.26804 -0.11945 0.27174 C -0.12952 0.27568 -0.14063 0.27383 -0.15105 0.27498 C -0.17361 0.27706 -0.19688 0.27406 -0.21962 0.27313 C -0.25886 0.26319 -0.29861 0.25671 -0.33733 0.24307 C -0.34236 0.24122 -0.34462 0.22803 -0.34705 0.22202 C -0.35313 0.20768 -0.3599 0.19519 -0.36493 0.18039 C -0.36719 0.17369 -0.36719 0.16652 -0.36997 0.16027 C -0.37431 0.15079 -0.37691 0.14547 -0.37917 0.13506 C -0.37934 0.13183 -0.379 0.12235 -0.38021 0.11841 C -0.38125 0.11379 -0.38386 0.10963 -0.38438 0.10477 C -0.38594 0.09112 -0.3882 0.08257 -0.39236 0.06985 C -0.39427 0.06337 -0.39584 0.05273 -0.39861 0.04741 " pathEditMode="relative" rAng="611110" ptsTypes="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8363E-6 C 0.00139 -0.01943 0.00434 -0.03215 0.01077 -0.04926 C 0.01355 -0.06915 0.02292 -0.09852 0.0323 -0.11471 C 0.03855 -0.14015 0.04723 -0.16027 0.06615 -0.17206 C 0.06927 -0.17623 0.07223 -0.18016 0.07535 -0.18432 C 0.07882 -0.18895 0.0849 -0.18872 0.08907 -0.19265 C 0.0908 -0.19427 0.09184 -0.19704 0.09375 -0.19866 C 0.09601 -0.20051 0.09879 -0.20167 0.10139 -0.20282 C 0.10452 -0.20444 0.11077 -0.20699 0.11077 -0.20675 C 0.13924 -0.23196 0.175 -0.22826 0.20764 -0.22942 C 0.24375 -0.23751 0.28195 -0.2389 0.31684 -0.22341 C 0.32032 -0.21994 0.32448 -0.21739 0.32761 -0.21323 C 0.329 -0.21138 0.32934 -0.2086 0.33073 -0.20699 C 0.33351 -0.20375 0.33993 -0.19866 0.33993 -0.19843 C 0.34202 -0.1945 0.34514 -0.19126 0.34601 -0.1864 C 0.34653 -0.18363 0.3467 -0.18085 0.34757 -0.17831 C 0.34827 -0.176 0.3507 -0.17206 0.3507 -0.17183 " pathEditMode="relative" rAng="0" ptsTypes="ff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3876E-7 C 0.01249 -0.00555 0.01111 -0.00995 0.01857 -0.01851 C 0.02031 -0.02059 0.02274 -0.02105 0.02465 -0.02267 C 0.03159 -0.02799 0.03697 -0.03562 0.04461 -0.03909 C 0.05416 -0.04834 0.06562 -0.05759 0.07708 -0.06152 C 0.08767 -0.07123 0.07795 -0.06383 0.10156 -0.06777 C 0.11232 -0.06962 0.12361 -0.0754 0.13385 -0.08002 C 0.14079 -0.08326 0.14826 -0.08372 0.15538 -0.08627 C 0.17083 -0.09922 0.19045 -0.09552 0.20781 -0.09644 C 0.23732 -0.10153 0.26614 -0.09529 0.29548 -0.09228 C 0.31527 -0.08696 0.33541 -0.07979 0.35538 -0.07586 C 0.36197 -0.0747 0.37308 -0.07355 0.38003 -0.07193 C 0.39288 -0.06892 0.40433 -0.05967 0.41701 -0.05551 C 0.42552 -0.04765 0.42013 -0.05181 0.43541 -0.0451 C 0.43854 -0.04371 0.44461 -0.04117 0.44461 -0.04117 C 0.44739 -0.0303 0.45017 -0.02244 0.4585 -0.01851 C 0.46006 -0.01573 0.46163 -0.01319 0.46319 -0.01041 C 0.46423 -0.00833 0.46614 -0.00417 0.46614 -0.00417 " pathEditMode="relative" ptsTypes="fffffffffffffffff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16281E-7 C 0.00365 0.0007 0.00764 -0.00092 0.01077 0.00208 C 0.01285 0.00417 0.01198 0.00902 0.01233 0.01249 C 0.01303 0.01781 0.0132 0.02336 0.01389 0.02868 C 0.0132 0.0451 0.01494 0.06198 0.01233 0.07794 C 0.01112 0.08465 0.00313 0.09436 0.00313 0.09436 C -0.00973 0.14593 -0.05573 0.14501 -0.08923 0.14755 C -0.11164 0.15495 -0.13369 0.14339 -0.15539 0.13738 C -0.16841 0.12882 -0.18282 0.12558 -0.19688 0.12096 C -0.20452 0.11841 -0.21077 0.11471 -0.21858 0.11286 C -0.22848 0.10269 -0.23994 0.09529 -0.25087 0.08812 C -0.25573 0.08488 -0.26146 0.08349 -0.26615 0.08002 C -0.27848 0.07077 -0.28178 0.06476 -0.29549 0.05944 C -0.30504 0.05204 -0.31528 0.04695 -0.32466 0.03909 C -0.33091 0.03377 -0.33004 0.03169 -0.33698 0.02868 C -0.34584 0.02498 -0.35452 0.02313 -0.3632 0.0185 C -0.37032 0.01457 -0.37744 0.01319 -0.38473 0.01041 C -0.38872 0.00902 -0.39688 0.00625 -0.39688 0.00625 C -0.40955 0.0074 -0.4231 0.00694 -0.43542 0.01249 C -0.4474 0.02845 -0.44132 0.02498 -0.45087 0.02868 C -0.45278 0.03724 -0.45712 0.04348 -0.46007 0.05134 " pathEditMode="relative" ptsTypes="ffffffffffffffffffffA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24 C 0.00347 -0.00856 0.00868 -0.01642 0.0059 -0.02683 C 0.00347 -0.03469 -0.00382 -0.04834 -0.00799 -0.05643 C -0.00972 -0.07077 -0.01111 -0.0858 -0.01406 -0.09968 C -0.00764 -0.12859 -0.00122 -0.15773 0.00625 -0.18617 C 0.00885 -0.19751 0.01719 -0.2093 0.03125 -0.21092 C 0.04496 -0.2285 0.08785 -0.22133 0.11458 -0.21416 C 0.13125 -0.21277 0.14826 -0.20861 0.1651 -0.20491 C 0.18055 -0.19912 0.196 -0.19288 0.21146 -0.18641 C 0.22118 -0.18224 0.21649 -0.18155 0.2243 -0.17415 C 0.22969 -0.16929 0.23732 -0.16536 0.24392 -0.1612 C 0.25573 -0.13923 0.24462 -0.15495 0.26198 -0.13992 C 0.26666 -0.13599 0.27465 -0.12813 0.27465 -0.12766 C 0.27916 -0.11911 0.28524 -0.11332 0.29271 -0.10639 C 0.29479 -0.09621 0.30121 -0.09367 0.31128 -0.0865 C 0.31215 -0.0828 0.31215 -0.07887 0.31389 -0.07586 C 0.31545 -0.07378 0.31892 -0.07332 0.32083 -0.07147 C 0.32309 -0.06985 0.32535 -0.06753 0.32691 -0.06522 C 0.33368 -0.05782 0.34149 -0.05065 0.34757 -0.04302 " pathEditMode="relative" rAng="919126" ptsTypes="ffffffffffffffffffA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2752 C -0.00139 0.04047 -0.00191 0.04394 -0.01041 0.05203 C -0.01597 0.06382 -0.02517 0.07146 -0.03507 0.07469 C -0.07812 0.11262 -0.1309 0.10938 -0.17969 0.12395 C -0.20017 0.12326 -0.22066 0.12326 -0.24114 0.12187 C -0.24896 0.12141 -0.25677 0.11262 -0.26423 0.10962 C -0.27517 0.0999 -0.28802 0.09042 -0.29965 0.08279 C -0.30625 0.07839 -0.30972 0.07146 -0.31649 0.06845 C -0.33055 0.04972 -0.34618 0.03284 -0.35798 0.0111 C -0.36076 0.00023 -0.35764 0.00971 -0.36423 -0.00116 C -0.37135 -0.01272 -0.37656 -0.02544 -0.3842 -0.03608 C -0.38663 -0.04834 -0.38854 -0.05343 -0.39653 -0.0606 C -0.39896 -0.07332 -0.4059 -0.07979 -0.41337 -0.08719 C -0.41701 -0.09459 -0.41857 -0.10061 -0.4243 -0.10569 C -0.42639 -0.10986 -0.42778 -0.11448 -0.43038 -0.11795 C -0.4316 -0.11957 -0.43368 -0.11888 -0.43507 -0.12003 C -0.446 -0.12998 -0.4335 -0.12396 -0.44427 -0.12813 C -0.4493 -0.13275 -0.45399 -0.13391 -0.45955 -0.13645 C -0.46423 -0.13576 -0.46892 -0.13576 -0.47344 -0.13437 C -0.48212 -0.1316 -0.47795 -0.12951 -0.4842 -0.12211 C -0.49045 -0.11448 -0.50121 -0.10916 -0.50121 -0.09552 " pathEditMode="relative" rAng="0" ptsTypes="ffffffffffffffffffff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97965E-6 C 0.0085 0.01689 0.0052 0.02891 -0.00765 0.03492 C -0.02987 0.03354 -0.03629 0.03932 -0.04931 0.02267 C -0.05105 0.0148 -0.0547 0.00972 -0.05695 0.00208 C -0.06025 -0.00902 -0.06008 -0.00948 -0.06147 -0.02035 C -0.06199 -0.02867 -0.06216 -0.037 -0.06303 -0.04509 C -0.0632 -0.04718 -0.06459 -0.04903 -0.06459 -0.05111 C -0.06459 -0.0673 -0.05956 -0.08695 -0.0507 -0.09829 C -0.04879 -0.10661 -0.0415 -0.11378 -0.03699 -0.12095 C -0.03265 -0.12789 -0.03004 -0.13367 -0.02622 -0.1413 C -0.02397 -0.14593 -0.00851 -0.15934 -0.0047 -0.16188 C -0.00036 -0.17021 0.00659 -0.17946 0.01388 -0.18224 C 0.02343 -0.19542 0.01336 -0.18339 0.02308 -0.19056 C 0.02794 -0.19403 0.03176 -0.20004 0.03697 -0.20282 C 0.0644 -0.21785 0.09374 -0.2197 0.12308 -0.22132 C 0.12621 -0.22271 0.12968 -0.22294 0.13228 -0.22548 C 0.13437 -0.22756 0.1361 -0.23034 0.13853 -0.2315 C 0.14201 -0.23311 0.14565 -0.23288 0.1493 -0.23358 C 0.15919 -0.23797 0.16301 -0.24167 0.17378 -0.24375 C 0.17916 -0.24607 0.17725 -0.24422 0.18003 -0.24792 " pathEditMode="relative" ptsTypes="fffffffffffffffffffA"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11911 C -0.01789 0.11564 -0.01424 0.10847 -0.01181 0.09852 C -0.01285 0.07146 -0.01164 0.05088 -0.01945 0.02683 C -0.02066 0.00671 -0.02223 -0.01156 -0.02709 -0.03052 C -0.02934 -0.04764 -0.03316 -0.06475 -0.03941 -0.07978 C -0.04462 -0.09227 -0.0448 -0.0999 -0.05486 -0.1043 C -0.06042 -0.10939 -0.06702 -0.11771 -0.07327 -0.12072 C -0.08507 -0.13644 -0.10174 -0.13552 -0.11789 -0.13714 C -0.1783 -0.15726 -0.24271 -0.14685 -0.304 -0.13506 C -0.3158 -0.12974 -0.32726 -0.1302 -0.33941 -0.12696 C -0.34358 -0.12581 -0.35174 -0.1228 -0.35174 -0.1228 C -0.35764 -0.11679 -0.36302 -0.11609 -0.36875 -0.11054 C -0.37587 -0.1036 -0.38125 -0.09435 -0.38872 -0.08788 C -0.38976 -0.0858 -0.39045 -0.08348 -0.39167 -0.08187 C -0.39306 -0.08002 -0.39514 -0.07955 -0.39636 -0.0777 C -0.3974 -0.07608 -0.39792 -0.07146 -0.39792 -0.07146 " pathEditMode="relative" ptsTypes="fffffffffffffff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6.19796E-6 C -0.00138 -0.01318 0.00122 -0.03191 -0.0092 -0.03676 C -0.01458 -0.05457 -0.01683 -0.06845 -0.03229 -0.07377 C -0.0394 -0.07978 -0.04739 -0.08256 -0.05538 -0.08602 C -0.05694 -0.08672 -0.0585 -0.08741 -0.06006 -0.08811 C -0.06163 -0.0888 -0.06458 -0.08996 -0.06458 -0.08996 C -0.07951 -0.08857 -0.09444 -0.08834 -0.1092 -0.08602 C -0.11996 -0.08441 -0.12985 -0.06683 -0.13854 -0.0592 C -0.14444 -0.04856 -0.15451 -0.04231 -0.16301 -0.03468 C -0.17447 -0.02428 -0.17222 -0.01757 -0.18003 -0.00601 C -0.18298 -0.00161 -0.1868 0.00139 -0.18923 0.00625 C -0.19652 0.02105 -0.1927 0.01504 -0.19999 0.02475 C -0.20312 0.03493 -0.20972 0.04349 -0.21232 0.05343 C -0.21614 0.06823 -0.21944 0.0828 -0.22465 0.09645 C -0.22656 0.10153 -0.22708 0.10778 -0.22916 0.11287 C -0.23975 0.13784 -0.22829 0.10246 -0.23697 0.13137 C -0.23854 0.14362 -0.24253 0.1538 -0.24774 0.16398 C -0.24999 0.17623 -0.25242 0.18271 -0.25694 0.19473 C -0.26215 0.20838 -0.25885 0.213 -0.26614 0.22549 C -0.26892 0.24029 -0.26614 0.23174 -0.27847 0.24816 C -0.28784 0.26065 -0.27551 0.25348 -0.2861 0.25833 C -0.28836 0.27013 -0.29444 0.27244 -0.30156 0.27892 C -0.31319 0.28909 -0.34305 0.28493 -0.34305 0.28493 C -0.38107 0.28238 -0.41874 0.27892 -0.45694 0.27892 " pathEditMode="relative" ptsTypes="fffffffffffffffffffffffA">
                                      <p:cBhvr>
                                        <p:cTn id="3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3654E-6 C 0.00191 -0.0088 0.00225 -0.01805 0.00434 -0.02684 C 0.0033 -0.04487 0.00555 -0.06638 -0.00469 -0.08003 C -0.00886 -0.102 -0.02066 -0.11541 -0.03542 -0.12512 C -0.03716 -0.12628 -0.03837 -0.12859 -0.04011 -0.12929 C -0.04514 -0.13137 -0.05035 -0.13183 -0.05538 -0.13322 C -0.07674 -0.13229 -0.10295 -0.13391 -0.12466 -0.12512 C -0.13038 -0.12281 -0.14479 -0.11125 -0.14931 -0.11079 C -0.15643 -0.11009 -0.16389 -0.1094 -0.17101 -0.1087 C -0.22222 -0.08581 -0.27934 -0.09899 -0.33247 -0.11079 C -0.34132 -0.11472 -0.34531 -0.11726 -0.35538 -0.11888 C -0.3625 -0.12166 -0.36997 -0.12235 -0.37691 -0.12512 C -0.38056 -0.12651 -0.38368 -0.13252 -0.38629 -0.1353 C -0.3941 -0.14339 -0.40278 -0.14848 -0.41077 -0.15588 C -0.41285 -0.16005 -0.41493 -0.16398 -0.41702 -0.16814 C -0.41806 -0.17022 -0.42014 -0.17438 -0.42014 -0.17438 C -0.42118 -0.17901 -0.42136 -0.18433 -0.42309 -0.18872 C -0.42952 -0.20537 -0.43802 -0.20884 -0.45087 -0.21324 C -0.45764 -0.21555 -0.45313 -0.21532 -0.45695 -0.21532 " pathEditMode="relative" ptsTypes="ffffffffffffffffff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2 0.0525 C -0.01667 0.04348 -0.00677 0.01341 0.00104 -0.00948 C 0.00417 -0.0185 0.0092 -0.02336 0.01389 -0.03006 C 0.0191 -0.03746 0.02222 -0.04741 0.02708 -0.05527 C 0.02899 -0.05851 0.03177 -0.06082 0.03368 -0.06452 C 0.04219 -0.08025 0.04757 -0.09898 0.05972 -0.11031 C 0.06319 -0.12627 0.05833 -0.10777 0.06632 -0.12396 C 0.06719 -0.12604 0.06684 -0.12928 0.06788 -0.13113 C 0.06892 -0.13321 0.07135 -0.1339 0.07274 -0.13575 C 0.07448 -0.1383 0.07569 -0.14246 0.0776 -0.14477 C 0.07951 -0.14708 0.08229 -0.14755 0.0842 -0.1494 C 0.09323 -0.15772 0.10087 -0.16651 0.11024 -0.17461 C 0.11719 -0.18039 0.12153 -0.19103 0.1283 -0.1975 C 0.13924 -0.20791 0.15104 -0.21623 0.16424 -0.2204 C 0.1658 -0.22271 0.16684 -0.22572 0.16892 -0.22733 C 0.17101 -0.22872 0.17378 -0.2278 0.17552 -0.22965 C 0.17726 -0.23103 0.17726 -0.2345 0.17864 -0.23659 C 0.1816 -0.24075 0.18489 -0.24144 0.18871 -0.24329 C 0.2 -0.25994 0.18559 -0.24144 0.20174 -0.25254 C 0.20382 -0.25393 0.20486 -0.25717 0.20642 -0.25925 C 0.21858 -0.27359 0.2033 -0.25347 0.21788 -0.26873 C 0.22535 -0.27636 0.22986 -0.28284 0.23906 -0.28677 C 0.24618 -0.30689 0.23663 -0.28654 0.25208 -0.29833 C 0.25451 -0.30018 0.25503 -0.30481 0.25712 -0.30735 C 0.2625 -0.31383 0.27049 -0.31868 0.27656 -0.32354 C 0.28715 -0.33187 0.29479 -0.34227 0.30608 -0.34875 C 0.31371 -0.35361 0.31875 -0.35939 0.32726 -0.36263 C 0.3316 -0.36401 0.34028 -0.36725 0.34028 -0.36702 C 0.34844 -0.37465 0.35764 -0.3728 0.36649 -0.37858 C 0.37049 -0.38113 0.37378 -0.38552 0.37778 -0.3876 C 0.40503 -0.40148 0.43437 -0.40495 0.4625 -0.41304 C 0.47847 -0.42923 0.5 -0.42761 0.51649 -0.44264 C 0.51736 -0.44264 0.53489 -0.44126 0.53924 -0.43802 C 0.54687 -0.43293 0.55104 -0.42276 0.55885 -0.41767 C 0.56319 -0.40842 0.56441 -0.40379 0.57014 -0.39708 C 0.5717 -0.39523 0.57691 -0.39385 0.57517 -0.39223 C 0.57239 -0.38968 0.56875 -0.39223 0.56545 -0.39223 " pathEditMode="relative" rAng="0" ptsTypes="ffffffffffffffffffffffffffffffffffff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0" y="-2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9408E-6 C -0.01077 -0.04255 -0.00626 -0.09274 -0.02622 -0.13113 C -0.02865 -0.14431 -0.02657 -0.13714 -0.03386 -0.15171 L -0.03386 -0.15171 C -0.03438 -0.15379 -0.03421 -0.15633 -0.03542 -0.15795 C -0.03664 -0.15957 -0.03855 -0.15911 -0.04011 -0.1598 C -0.04063 -0.16188 -0.04046 -0.16443 -0.04167 -0.16605 C -0.04324 -0.16813 -0.04584 -0.16859 -0.04775 -0.17021 C -0.05504 -0.17599 -0.06025 -0.18362 -0.06771 -0.18848 C -0.07761 -0.20166 -0.06615 -0.18871 -0.08629 -0.19889 C -0.08872 -0.20004 -0.09011 -0.20351 -0.09237 -0.2049 C -0.09653 -0.20768 -0.11303 -0.20906 -0.1139 -0.20906 C -0.15591 -0.2278 -0.1658 -0.20652 -0.19393 -0.20282 C -0.2356 -0.19727 -0.27969 -0.19102 -0.32171 -0.18848 C -0.33195 -0.18432 -0.32015 -0.1901 -0.33091 -0.18039 C -0.3323 -0.17923 -0.33403 -0.17923 -0.33542 -0.1783 C -0.34549 -0.17067 -0.35487 -0.16258 -0.36615 -0.15795 C -0.37188 -0.15286 -0.38317 -0.14361 -0.38629 -0.13529 " pathEditMode="relative" ptsTypes="ffFffffffffffffff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0625 L 0.32917 0.2615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7521E-7 C -0.01441 0.00486 -0.00816 0.00278 -0.0184 0.00625 C -0.02153 0.0074 -0.02778 0.01041 -0.02778 0.01041 C -0.03524 0.02012 -0.0434 0.02614 -0.05226 0.03284 C -0.05556 0.03539 -0.06146 0.04117 -0.06146 0.04117 C -0.07014 0.05805 -0.05833 0.03678 -0.06927 0.05135 C -0.07483 0.05875 -0.07309 0.0599 -0.0816 0.0636 C -0.08368 0.06638 -0.08542 0.06938 -0.08767 0.0717 C -0.08906 0.07285 -0.09097 0.07262 -0.09236 0.07378 C -0.0941 0.0754 -0.09497 0.07864 -0.09688 0.08002 C -0.09965 0.0821 -0.10608 0.08419 -0.10608 0.08419 C -0.11163 0.09482 -0.11997 0.10084 -0.1276 0.1087 C -0.12917 0.11032 -0.12951 0.11309 -0.13073 0.11494 C -0.13594 0.12304 -0.13958 0.1316 -0.14618 0.13738 C -0.14826 0.1457 -0.15069 0.14894 -0.15694 0.15172 C -0.16892 0.16305 -0.16354 0.16004 -0.17222 0.16397 C -0.17378 0.16744 -0.17483 0.1716 -0.17691 0.17438 C -0.17813 0.176 -0.18038 0.17484 -0.1816 0.17623 C -0.18299 0.17785 -0.18333 0.18062 -0.18455 0.18247 C -0.18819 0.18826 -0.18924 0.18872 -0.19375 0.19265 C -0.20069 0.20653 -0.19253 0.19311 -0.20156 0.20098 C -0.21319 0.21115 -0.19948 0.20398 -0.21076 0.20907 C -0.21233 0.21115 -0.21372 0.21346 -0.21545 0.21531 C -0.2184 0.21832 -0.22465 0.22341 -0.22465 0.22341 C -0.2342 0.24284 -0.22847 0.2278 -0.23229 0.24607 C -0.23316 0.25024 -0.23542 0.25833 -0.23542 0.25833 C -0.23438 0.27891 -0.23628 0.30042 -0.21997 0.30759 C -0.21215 0.318 -0.20625 0.31938 -0.19531 0.32193 C -0.19184 0.32424 -0.18767 0.32493 -0.18455 0.32794 C -0.18212 0.33025 -0.1809 0.33395 -0.17847 0.33627 C -0.17708 0.33742 -0.17535 0.33742 -0.17378 0.33812 C -0.17222 0.33881 -0.16927 0.3402 -0.16927 0.3402 " pathEditMode="relative" ptsTypes="fffffffffffffffffffffffffffffff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947E-6 C 0.0026 -0.00069 0.00556 -0.00023 0.00781 -0.00208 C 0.01285 -0.00578 0.01354 -0.0185 0.01545 -0.02451 C 0.01736 -0.03052 0.02031 -0.03746 0.02309 -0.04301 C 0.02569 -0.05643 0.03142 -0.07169 0.03854 -0.0821 C 0.04201 -0.08718 0.04931 -0.09643 0.04931 -0.09643 C 0.05278 -0.10985 0.04792 -0.09458 0.05694 -0.10869 C 0.05851 -0.111 0.05868 -0.11447 0.06007 -0.11679 C 0.06129 -0.11864 0.06337 -0.11933 0.06476 -0.12095 C 0.08247 -0.14199 0.10087 -0.16281 0.1217 -0.1783 C 0.12986 -0.18432 0.13733 -0.19264 0.14618 -0.1968 C 0.15156 -0.20605 0.15903 -0.20929 0.16476 -0.21716 C 0.18507 -0.24514 0.22726 -0.24745 0.25399 -0.25208 C 0.30278 -0.26873 0.35504 -0.26503 0.40469 -0.26642 C 0.41198 -0.26965 0.41129 -0.27474 0.41545 -0.28284 C 0.41875 -0.30018 0.42465 -0.32007 0.42465 -0.33811 " pathEditMode="relative" ptsTypes="fffffffffffffff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81221E-6 C 0.00504 -0.00439 0.01007 -0.00648 0.01545 -0.01018 C 0.01788 -0.0229 0.02326 -0.0333 0.02778 -0.0451 C 0.03229 -0.05689 0.03351 -0.06984 0.03698 -0.08187 C 0.03941 -0.09066 0.04375 -0.0969 0.04774 -0.10453 C 0.04983 -0.10846 0.05087 -0.11401 0.05399 -0.11679 C 0.06545 -0.12743 0.08038 -0.13067 0.09392 -0.13321 C 0.22448 -0.13159 0.20972 -0.14154 0.27847 -0.1228 C 0.29063 -0.11471 0.29896 -0.11216 0.31233 -0.10846 C 0.32309 -0.10176 0.3349 -0.09898 0.34618 -0.09413 C 0.35087 -0.09204 0.36007 -0.08811 0.36007 -0.08811 C 0.36875 -0.07909 0.37882 -0.07539 0.38924 -0.07169 C 0.39201 -0.06799 0.39583 -0.06522 0.39861 -0.06152 C 0.40955 -0.04695 0.39288 -0.0629 0.40625 -0.05111 C 0.40677 -0.04903 0.40677 -0.04648 0.40781 -0.0451 C 0.41285 -0.03839 0.41233 -0.04648 0.41233 -0.04093 " pathEditMode="relative" ptsTypes="fffffffffffffff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521E-8 C 0.00938 -0.00439 0.01077 -0.01156 0.01841 -0.0185 C 0.0198 -0.03099 0.02067 -0.03631 0.02466 -0.04718 C 0.02483 -0.04833 0.02726 -0.06221 0.02761 -0.06337 C 0.02935 -0.06776 0.03386 -0.07586 0.03386 -0.07586 C 0.03438 -0.07863 0.03456 -0.08141 0.03542 -0.08395 C 0.03664 -0.08696 0.03907 -0.08904 0.03994 -0.09228 C 0.04115 -0.09621 0.04046 -0.1006 0.0415 -0.10453 C 0.04202 -0.10685 0.04376 -0.10846 0.04463 -0.11055 C 0.05018 -0.12581 0.04497 -0.11656 0.0507 -0.13321 C 0.05383 -0.14246 0.05817 -0.15079 0.06147 -0.15981 C 0.06528 -0.17021 0.06042 -0.16235 0.06459 -0.17623 C 0.06702 -0.18409 0.07171 -0.19357 0.07535 -0.20074 C 0.07744 -0.20907 0.07987 -0.21045 0.08612 -0.213 C 0.10122 -0.22525 0.0856 -0.21438 0.10452 -0.22132 C 0.11546 -0.22525 0.12709 -0.23312 0.13838 -0.23566 C 0.1415 -0.23636 0.14445 -0.23682 0.14758 -0.23774 C 0.15174 -0.2389 0.1599 -0.24167 0.1599 -0.24167 C 0.1691 -0.24792 0.179 -0.24792 0.18924 -0.25 C 0.2014 -0.25648 0.2139 -0.25254 0.22605 -0.25809 C 0.35886 -0.25254 0.28872 -0.26735 0.3323 -0.24792 C 0.33438 -0.24584 0.33612 -0.24329 0.33838 -0.24167 C 0.33976 -0.24052 0.34185 -0.24121 0.34306 -0.23982 C 0.34463 -0.23821 0.34497 -0.23543 0.34619 -0.23358 C 0.34758 -0.23127 0.34949 -0.22965 0.3507 -0.22734 C 0.354 -0.22109 0.35782 -0.21184 0.3599 -0.2049 C 0.36442 -0.18987 0.36528 -0.18432 0.38004 -0.18432 " pathEditMode="relative" ptsTypes="ffffffffffffffffffffffffff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Составьте предложения, используя слова и картинки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935480"/>
            <a:ext cx="88392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Саша  и</a:t>
            </a:r>
          </a:p>
          <a:p>
            <a:pPr>
              <a:buNone/>
            </a:pPr>
            <a:r>
              <a:rPr lang="ru-RU" dirty="0" smtClean="0"/>
              <a:t>поймали</a:t>
            </a:r>
          </a:p>
          <a:p>
            <a:pPr>
              <a:buNone/>
            </a:pPr>
            <a:r>
              <a:rPr lang="ru-RU" dirty="0" smtClean="0"/>
              <a:t>Сеня  на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свили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на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высокой</a:t>
            </a:r>
            <a:endParaRPr lang="ru-RU" dirty="0"/>
          </a:p>
        </p:txBody>
      </p:sp>
      <p:pic>
        <p:nvPicPr>
          <p:cNvPr id="4" name="Рисунок 3" descr="ка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2057400"/>
            <a:ext cx="1752600" cy="11981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о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057400"/>
            <a:ext cx="1627695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057400"/>
            <a:ext cx="1729154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52400" y="38100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Саша и Сеня поймали на озере сома и карасей.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кр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648200"/>
            <a:ext cx="1752600" cy="1355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 descr="а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572000"/>
            <a:ext cx="1905000" cy="1426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 descr="гн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4648200"/>
            <a:ext cx="1752600" cy="13889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228600" y="6248400"/>
            <a:ext cx="688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Аисты свили гнездо на высокой крыше.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76199"/>
            <a:ext cx="8305800" cy="381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Составь рассказ.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8686800" cy="4389120"/>
          </a:xfrm>
        </p:spPr>
        <p:txBody>
          <a:bodyPr/>
          <a:lstStyle/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Наступила зима.</a:t>
            </a:r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Озеро замёрзло.</a:t>
            </a:r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На деревья и кустах снег.</a:t>
            </a:r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У зайца белая шубка.</a:t>
            </a:r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Медведь спит в берлоге.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9" name="Picture 2" descr="https://sun6-22.userapi.com/O13rF_tJ285QI0-5HMXIh-6WP6Fr4oABpytn7w/eDTXIITLg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04800"/>
            <a:ext cx="2480677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mg-fotki.yandex.ru/get/196070/107301928.11c/0_d6e1b_d668bc0b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85" y="795062"/>
            <a:ext cx="2396836" cy="212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998630"/>
            <a:ext cx="2133600" cy="2123410"/>
          </a:xfrm>
          <a:prstGeom prst="rect">
            <a:avLst/>
          </a:prstGeom>
        </p:spPr>
      </p:pic>
      <p:pic>
        <p:nvPicPr>
          <p:cNvPr id="12" name="Picture 6" descr="https://get.wallhere.com/photo/sunlight-landscape-mountains-lake-nature-reflection-snow-winter-ice-frozen-lake-fjord-Switzerland-Arctic-Alps-Freezing-mountain-weather-season-glacier-atmospheric-phenomenon-mountainous-landforms-landform-mountain-range-arctic-ocean-glacial-landform-38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3" y="304800"/>
            <a:ext cx="2452255" cy="22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attuale.ru/wp-content/uploads/2019/02/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0" y="4372126"/>
            <a:ext cx="2161310" cy="23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392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Слышим С, а пишем 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9514" y="1371600"/>
            <a:ext cx="8458200" cy="50852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Вырос ежик в десять </a:t>
            </a:r>
            <a:r>
              <a:rPr lang="ru-RU" sz="3200" dirty="0" err="1" smtClean="0">
                <a:solidFill>
                  <a:srgbClr val="7030A0"/>
                </a:solidFill>
              </a:rPr>
              <a:t>ра</a:t>
            </a:r>
            <a:r>
              <a:rPr lang="ru-RU" sz="3200" dirty="0" smtClean="0">
                <a:solidFill>
                  <a:srgbClr val="7030A0"/>
                </a:solidFill>
              </a:rPr>
              <a:t>     ,</a:t>
            </a:r>
          </a:p>
          <a:p>
            <a:pPr>
              <a:buNone/>
            </a:pPr>
            <a:endParaRPr lang="ru-RU" sz="32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Кто же он? </a:t>
            </a:r>
            <a:r>
              <a:rPr lang="ru-RU" sz="3200" dirty="0" err="1" smtClean="0">
                <a:solidFill>
                  <a:srgbClr val="7030A0"/>
                </a:solidFill>
              </a:rPr>
              <a:t>Дикобра</a:t>
            </a:r>
            <a:r>
              <a:rPr lang="ru-RU" sz="3200" dirty="0" smtClean="0">
                <a:solidFill>
                  <a:srgbClr val="008000"/>
                </a:solidFill>
              </a:rPr>
              <a:t>       </a:t>
            </a:r>
            <a:r>
              <a:rPr lang="ru-RU" sz="3200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ru-RU" sz="3200" dirty="0" smtClean="0"/>
              <a:t>                       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66"/>
                </a:solidFill>
              </a:rPr>
              <a:t>                              </a:t>
            </a:r>
          </a:p>
          <a:p>
            <a:pPr>
              <a:buNone/>
            </a:pPr>
            <a:r>
              <a:rPr lang="ru-RU" sz="3200" dirty="0">
                <a:solidFill>
                  <a:srgbClr val="FF0066"/>
                </a:solidFill>
              </a:rPr>
              <a:t> </a:t>
            </a:r>
            <a:r>
              <a:rPr lang="ru-RU" sz="3200" dirty="0" smtClean="0">
                <a:solidFill>
                  <a:srgbClr val="FF0066"/>
                </a:solidFill>
              </a:rPr>
              <a:t>                               </a:t>
            </a:r>
            <a:r>
              <a:rPr lang="ru-RU" sz="35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забавный </a:t>
            </a:r>
            <a:r>
              <a:rPr lang="ru-RU" sz="35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</a:t>
            </a:r>
            <a:r>
              <a:rPr lang="ru-RU" sz="35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900" dirty="0" smtClean="0">
                <a:solidFill>
                  <a:srgbClr val="FF0066"/>
                </a:solidFill>
              </a:rPr>
              <a:t>.</a:t>
            </a:r>
          </a:p>
          <a:p>
            <a:pPr>
              <a:buNone/>
            </a:pPr>
            <a:r>
              <a:rPr lang="ru-RU" sz="3900" dirty="0" smtClean="0">
                <a:solidFill>
                  <a:srgbClr val="FF0066"/>
                </a:solidFill>
              </a:rPr>
              <a:t>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66"/>
                </a:solidFill>
              </a:rPr>
              <a:t>                                                      </a:t>
            </a:r>
          </a:p>
          <a:p>
            <a:pPr>
              <a:buNone/>
            </a:pPr>
            <a:r>
              <a:rPr lang="ru-RU" sz="3200" dirty="0" smtClean="0">
                <a:solidFill>
                  <a:srgbClr val="0066FF"/>
                </a:solidFill>
              </a:rPr>
              <a:t> </a:t>
            </a:r>
            <a:endParaRPr lang="ru-RU" sz="3200" dirty="0"/>
          </a:p>
        </p:txBody>
      </p:sp>
      <p:pic>
        <p:nvPicPr>
          <p:cNvPr id="6" name="Рисунок 5" descr="к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55" y="3657600"/>
            <a:ext cx="3118044" cy="2951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ч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509" y="1215156"/>
            <a:ext cx="3234285" cy="24681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4648200" y="16764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</a:rPr>
              <a:t>з 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246495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</a:rPr>
              <a:t>з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673003" y="4938335"/>
            <a:ext cx="4937598" cy="68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48768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5486400"/>
            <a:ext cx="52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 flipH="1">
            <a:off x="8001000" y="4004718"/>
            <a:ext cx="533400" cy="52693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352799" y="4755975"/>
            <a:ext cx="5791201" cy="10075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200" b="1" dirty="0" smtClean="0">
                <a:solidFill>
                  <a:srgbClr val="FF0066"/>
                </a:solidFill>
              </a:rPr>
              <a:t>Ломтик сыра вкусно гры     </a:t>
            </a:r>
            <a:r>
              <a:rPr lang="ru-RU" b="1" dirty="0" smtClean="0">
                <a:solidFill>
                  <a:srgbClr val="FF0066"/>
                </a:solidFill>
              </a:rPr>
              <a:t>.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4400" y="4915505"/>
            <a:ext cx="30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З - С в слогах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Прямые и обратные слоги</a:t>
            </a:r>
            <a:endParaRPr lang="ru-RU" b="1" dirty="0"/>
          </a:p>
        </p:txBody>
      </p:sp>
      <p:pic>
        <p:nvPicPr>
          <p:cNvPr id="9" name="Содержимое 8" descr="а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382775" flipH="1">
            <a:off x="3121829" y="2041777"/>
            <a:ext cx="1152897" cy="168587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09600" y="1981200"/>
            <a:ext cx="137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</a:endParaRPr>
          </a:p>
          <a:p>
            <a:r>
              <a:rPr lang="ru-RU" sz="3200" b="1" dirty="0" smtClean="0">
                <a:solidFill>
                  <a:srgbClr val="00B050"/>
                </a:solidFill>
              </a:rPr>
              <a:t>ЗА 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ЗО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ЗУ 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ЗЫ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ЗЯ 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ЗЮ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ЗИ   –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ЗЕ    –</a:t>
            </a:r>
          </a:p>
          <a:p>
            <a:endParaRPr lang="ru-RU" sz="3200" b="1" dirty="0" smtClean="0">
              <a:solidFill>
                <a:srgbClr val="00B050"/>
              </a:solidFill>
            </a:endParaRPr>
          </a:p>
          <a:p>
            <a:endParaRPr lang="ru-RU" sz="3200" b="1" dirty="0" smtClean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438400"/>
            <a:ext cx="12515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АЗ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ОЗ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УЗ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ЫЗ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ЯЗ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ЮЗ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ИЗ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ЕЗ</a:t>
            </a:r>
            <a:endParaRPr lang="ru-RU" sz="32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438400"/>
            <a:ext cx="1447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СА   - 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СО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СУ 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СЫ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СЯ 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СЮ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СИ  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СЕ    -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438400"/>
            <a:ext cx="91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ОС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УС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ЫС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ЯС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ЮС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ИС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ЕС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5835">
            <a:off x="4652601" y="2666676"/>
            <a:ext cx="1143000" cy="1532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1" name="Рисунок 10" descr="и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72358">
            <a:off x="3040500" y="4067923"/>
            <a:ext cx="1200150" cy="15525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 descr="ми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1638">
            <a:off x="4422521" y="4547104"/>
            <a:ext cx="1200150" cy="15049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934200" cy="8199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Угадай имена детей</a:t>
            </a:r>
            <a:endParaRPr lang="ru-RU" b="1" dirty="0"/>
          </a:p>
        </p:txBody>
      </p:sp>
      <p:pic>
        <p:nvPicPr>
          <p:cNvPr id="4" name="Содержимое 3" descr="бю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8749" y="3978434"/>
            <a:ext cx="66502" cy="45720"/>
          </a:xfrm>
          <a:solidFill>
            <a:srgbClr val="FFFFFF"/>
          </a:solidFill>
        </p:spPr>
      </p:pic>
      <p:pic>
        <p:nvPicPr>
          <p:cNvPr id="5" name="Рисунок 4" descr="бю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2133600" cy="15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йц.jpg"/>
          <p:cNvPicPr>
            <a:picLocks noChangeAspect="1"/>
          </p:cNvPicPr>
          <p:nvPr/>
        </p:nvPicPr>
        <p:blipFill>
          <a:blip r:embed="rId4"/>
          <a:srcRect r="16022"/>
          <a:stretch>
            <a:fillRect/>
          </a:stretch>
        </p:blipFill>
        <p:spPr>
          <a:xfrm>
            <a:off x="7467600" y="990600"/>
            <a:ext cx="1447800" cy="2657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фй.jpg"/>
          <p:cNvPicPr>
            <a:picLocks noChangeAspect="1"/>
          </p:cNvPicPr>
          <p:nvPr/>
        </p:nvPicPr>
        <p:blipFill>
          <a:blip r:embed="rId5"/>
          <a:srcRect r="7570"/>
          <a:stretch>
            <a:fillRect/>
          </a:stretch>
        </p:blipFill>
        <p:spPr>
          <a:xfrm>
            <a:off x="1315746" y="4433094"/>
            <a:ext cx="2209800" cy="19145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ть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609" y="1567543"/>
            <a:ext cx="1524000" cy="17417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457201" y="3276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FF"/>
                </a:solidFill>
              </a:rPr>
              <a:t>Се</a:t>
            </a:r>
            <a:endParaRPr lang="ru-RU" sz="4000" b="1" dirty="0">
              <a:solidFill>
                <a:srgbClr val="00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276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FF"/>
                </a:solidFill>
              </a:rPr>
              <a:t>рёжа</a:t>
            </a:r>
            <a:endParaRPr lang="ru-RU" sz="4000" b="1" dirty="0">
              <a:solidFill>
                <a:srgbClr val="00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1" y="3581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7030A0"/>
                </a:solidFill>
              </a:rPr>
              <a:t>Зо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400" y="3581400"/>
            <a:ext cx="863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1" y="3352800"/>
            <a:ext cx="304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Са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1" y="3352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ша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1" y="6172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66CC"/>
                </a:solidFill>
              </a:rPr>
              <a:t>Со</a:t>
            </a:r>
            <a:endParaRPr lang="ru-RU" sz="4000" b="1" dirty="0">
              <a:solidFill>
                <a:srgbClr val="FF66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000" y="6172200"/>
            <a:ext cx="1427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66CC"/>
                </a:solidFill>
              </a:rPr>
              <a:t>ня</a:t>
            </a:r>
            <a:endParaRPr lang="ru-RU" sz="4000" b="1" dirty="0">
              <a:solidFill>
                <a:srgbClr val="FF66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6096000"/>
            <a:ext cx="1138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FF0066"/>
                </a:solidFill>
              </a:rPr>
              <a:t>Зи</a:t>
            </a:r>
            <a:endParaRPr lang="ru-RU" sz="4000" b="1" dirty="0">
              <a:solidFill>
                <a:srgbClr val="FF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000" y="6096000"/>
            <a:ext cx="1555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</a:rPr>
              <a:t>на</a:t>
            </a:r>
            <a:endParaRPr lang="ru-RU" sz="4000" b="1" dirty="0">
              <a:solidFill>
                <a:srgbClr val="FF0066"/>
              </a:solidFill>
            </a:endParaRPr>
          </a:p>
        </p:txBody>
      </p:sp>
      <p:pic>
        <p:nvPicPr>
          <p:cNvPr id="27" name="Рисунок 26" descr="7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4267200"/>
            <a:ext cx="1905000" cy="1828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447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Какая картинка лишняя и почему?</a:t>
            </a:r>
            <a:endParaRPr lang="ru-RU" b="1" dirty="0"/>
          </a:p>
        </p:txBody>
      </p:sp>
      <p:pic>
        <p:nvPicPr>
          <p:cNvPr id="4" name="Рисунок 3" descr="ва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90699"/>
            <a:ext cx="2143125" cy="2143125"/>
          </a:xfrm>
          <a:prstGeom prst="rect">
            <a:avLst/>
          </a:prstGeom>
        </p:spPr>
      </p:pic>
      <p:pic>
        <p:nvPicPr>
          <p:cNvPr id="5" name="Рисунок 4" descr="ми.jpg"/>
          <p:cNvPicPr>
            <a:picLocks noChangeAspect="1"/>
          </p:cNvPicPr>
          <p:nvPr/>
        </p:nvPicPr>
        <p:blipFill>
          <a:blip r:embed="rId3"/>
          <a:srcRect t="12371"/>
          <a:stretch>
            <a:fillRect/>
          </a:stretch>
        </p:blipFill>
        <p:spPr>
          <a:xfrm>
            <a:off x="4800600" y="4276725"/>
            <a:ext cx="2771775" cy="2228850"/>
          </a:xfrm>
          <a:prstGeom prst="rect">
            <a:avLst/>
          </a:prstGeom>
        </p:spPr>
      </p:pic>
      <p:pic>
        <p:nvPicPr>
          <p:cNvPr id="6" name="Рисунок 5" descr="л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00" y="4114800"/>
            <a:ext cx="2143125" cy="2143125"/>
          </a:xfrm>
          <a:prstGeom prst="rect">
            <a:avLst/>
          </a:prstGeom>
        </p:spPr>
      </p:pic>
      <p:pic>
        <p:nvPicPr>
          <p:cNvPr id="7" name="Рисунок 6" descr="зщ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405" y="2011072"/>
            <a:ext cx="2390775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Какая картинка лишняя и почему?</a:t>
            </a:r>
            <a:endParaRPr lang="ru-RU" b="1" dirty="0"/>
          </a:p>
        </p:txBody>
      </p:sp>
      <p:pic>
        <p:nvPicPr>
          <p:cNvPr id="3" name="Рисунок 2" descr="бю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210049"/>
            <a:ext cx="2276475" cy="2009775"/>
          </a:xfrm>
          <a:prstGeom prst="rect">
            <a:avLst/>
          </a:prstGeom>
        </p:spPr>
      </p:pic>
      <p:pic>
        <p:nvPicPr>
          <p:cNvPr id="4" name="Рисунок 3" descr="ва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011683"/>
            <a:ext cx="1524000" cy="1812524"/>
          </a:xfrm>
          <a:prstGeom prst="rect">
            <a:avLst/>
          </a:prstGeom>
        </p:spPr>
      </p:pic>
      <p:pic>
        <p:nvPicPr>
          <p:cNvPr id="5" name="Рисунок 4" descr="а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011683"/>
            <a:ext cx="2533650" cy="1809750"/>
          </a:xfrm>
          <a:prstGeom prst="rect">
            <a:avLst/>
          </a:prstGeom>
        </p:spPr>
      </p:pic>
      <p:pic>
        <p:nvPicPr>
          <p:cNvPr id="6" name="Рисунок 5" descr="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4372956"/>
            <a:ext cx="2286000" cy="168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 </a:t>
            </a:r>
            <a:r>
              <a:rPr lang="ru-RU" sz="2800" b="1" dirty="0" smtClean="0"/>
              <a:t>Один - много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24599"/>
            <a:ext cx="27432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3200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236" y="1385822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ВОЗ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У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6" y="1991379"/>
            <a:ext cx="3975594" cy="37998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7010399" y="140660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</a:rPr>
              <a:t>ВОЗЫ           </a:t>
            </a:r>
            <a:endParaRPr lang="ru-RU" sz="3200" dirty="0">
              <a:solidFill>
                <a:srgbClr val="008000"/>
              </a:solidFill>
            </a:endParaRPr>
          </a:p>
        </p:txBody>
      </p:sp>
      <p:pic>
        <p:nvPicPr>
          <p:cNvPr id="3074" name="Picture 2" descr="https://deti-skazki.ru/wp-content/uploads/2019/10/dve-bochki-krylov-iv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91379"/>
            <a:ext cx="4419601" cy="41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3581400" cy="685800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            ВЯЗ- 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38800" y="8382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8000"/>
                </a:solidFill>
              </a:rPr>
              <a:t>ВЯЗЫ </a:t>
            </a:r>
            <a:endParaRPr lang="ru-RU" dirty="0"/>
          </a:p>
        </p:txBody>
      </p:sp>
      <p:pic>
        <p:nvPicPr>
          <p:cNvPr id="8" name="Picture 2" descr="https://im0-tub-ru.yandex.net/i?id=7ab2f1513e3d1287a2a128f884cfe6da-l&amp;ref=rim&amp;n=13&amp;w=1024&amp;h=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733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0-tub-ru.yandex.net/i?id=7ab2f1513e3d1287a2a128f884cfe6da-l&amp;ref=rim&amp;n=13&amp;w=1024&amp;h=7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2438400" cy="317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0-tub-ru.yandex.net/i?id=7ab2f1513e3d1287a2a128f884cfe6da-l&amp;ref=rim&amp;n=13&amp;w=1024&amp;h=7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82" y="3352800"/>
            <a:ext cx="2438400" cy="317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2600" y="990600"/>
            <a:ext cx="27432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8000"/>
                </a:solidFill>
              </a:rPr>
              <a:t>БЕРЁЗЫ</a:t>
            </a:r>
            <a:endParaRPr lang="ru-RU" sz="2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85800" y="990600"/>
            <a:ext cx="31242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600" b="1" dirty="0" smtClean="0">
                <a:solidFill>
                  <a:srgbClr val="FF0066"/>
                </a:solidFill>
              </a:rPr>
              <a:t>БЕРЁЗА</a:t>
            </a:r>
            <a:endParaRPr lang="ru-RU" sz="3600" b="1" dirty="0">
              <a:solidFill>
                <a:srgbClr val="FF0066"/>
              </a:solidFill>
            </a:endParaRPr>
          </a:p>
        </p:txBody>
      </p:sp>
      <p:pic>
        <p:nvPicPr>
          <p:cNvPr id="5122" name="Picture 2" descr="https://thumbs.dreamstime.com/b/%D1%87%D0%B5%D1%80%D1%82%D0%B5%D0%B6-%D0%B2%D0%B5%D0%BA%D1%82%D0%BE%D1%80%D0%B0-%D0%B1%D0%B5%D1%80%D0%B5%D0%B7%D1%8B-73379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9718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humbs.dreamstime.com/b/%D1%87%D0%B5%D1%80%D1%82%D0%B5%D0%B6-%D0%B2%D0%B5%D0%BA%D1%82%D0%BE%D1%80%D0%B0-%D0%B1%D0%B5%D1%80%D0%B5%D0%B7%D1%8B-73379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2103582" cy="23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thumbs.dreamstime.com/b/%D1%87%D0%B5%D1%80%D1%82%D0%B5%D0%B6-%D0%B2%D0%B5%D0%BA%D1%82%D0%BE%D1%80%D0%B0-%D0%B1%D0%B5%D1%80%D0%B5%D0%B7%D1%8B-73379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91" y="3657600"/>
            <a:ext cx="2103582" cy="23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3706</TotalTime>
  <Words>310</Words>
  <Application>Microsoft Office PowerPoint</Application>
  <PresentationFormat>Экран (4:3)</PresentationFormat>
  <Paragraphs>153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Aharoni</vt:lpstr>
      <vt:lpstr>AngsanaUPC</vt:lpstr>
      <vt:lpstr>Arial</vt:lpstr>
      <vt:lpstr>BatangChe</vt:lpstr>
      <vt:lpstr>Calibri</vt:lpstr>
      <vt:lpstr>Calibri Light</vt:lpstr>
      <vt:lpstr>Times New Roman</vt:lpstr>
      <vt:lpstr>Wingdings 2</vt:lpstr>
      <vt:lpstr>Тема Office</vt:lpstr>
      <vt:lpstr>Различаем З - С</vt:lpstr>
      <vt:lpstr>Какие буквы соберутся под зонтиком, а какие полезут в сумку?</vt:lpstr>
      <vt:lpstr>З - С в слогах Прямые и обратные слоги</vt:lpstr>
      <vt:lpstr>Угадай имена детей</vt:lpstr>
      <vt:lpstr>Какая картинка лишняя и почему?</vt:lpstr>
      <vt:lpstr>Какая картинка лишняя и почему?</vt:lpstr>
      <vt:lpstr> Один - много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З – С в словосочетаниях Составьте словосочетания</vt:lpstr>
      <vt:lpstr>Составьте словосочетания</vt:lpstr>
      <vt:lpstr>З –С в предложениях Вставьте в предложения подходящие  по смыслу слова  </vt:lpstr>
      <vt:lpstr>Презентация PowerPoint</vt:lpstr>
      <vt:lpstr>В булочную привезли свежие  </vt:lpstr>
      <vt:lpstr>На рассвете трава в  </vt:lpstr>
      <vt:lpstr>Составьте предложения, используя слова и картинки</vt:lpstr>
      <vt:lpstr>ДОПОЛНИТЕЛЬНО </vt:lpstr>
      <vt:lpstr>Составьте предложения, используя слова и картинки</vt:lpstr>
      <vt:lpstr>Составь рассказ.</vt:lpstr>
      <vt:lpstr>Слышим С, а пишем 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User</cp:lastModifiedBy>
  <cp:revision>298</cp:revision>
  <dcterms:created xsi:type="dcterms:W3CDTF">2011-08-23T17:49:29Z</dcterms:created>
  <dcterms:modified xsi:type="dcterms:W3CDTF">2022-03-14T14:55:26Z</dcterms:modified>
</cp:coreProperties>
</file>