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79" r:id="rId5"/>
    <p:sldId id="278" r:id="rId6"/>
    <p:sldId id="276" r:id="rId7"/>
    <p:sldId id="275" r:id="rId8"/>
    <p:sldId id="271" r:id="rId9"/>
    <p:sldId id="270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8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81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4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59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58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70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56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09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15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76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64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10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DE553-1E6B-489F-A1C5-109A83931D0E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3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6750" y="2593372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«Рекомендации для гармоничного личностного роста нахимовцев»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9382" y="6000077"/>
            <a:ext cx="3765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Доклад подготовила: Шляпина Е.Д.,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Воспитатель </a:t>
            </a:r>
            <a:r>
              <a:rPr lang="ru-RU" dirty="0" smtClean="0">
                <a:solidFill>
                  <a:schemeClr val="bg1"/>
                </a:solidFill>
              </a:rPr>
              <a:t>5 </a:t>
            </a:r>
            <a:r>
              <a:rPr lang="ru-RU" dirty="0" smtClean="0">
                <a:solidFill>
                  <a:schemeClr val="bg1"/>
                </a:solidFill>
              </a:rPr>
              <a:t>курса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6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328267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598867" y="5234334"/>
            <a:ext cx="92985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Сензитивные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периоды для проявления и ра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зв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ития определённых потребностей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7 – 10 лет ¬- познание окружающего </a:t>
            </a:r>
            <a:r>
              <a:rPr lang="ru-RU" dirty="0" smtClean="0"/>
              <a:t>мира               13 </a:t>
            </a:r>
            <a:r>
              <a:rPr lang="ru-RU" dirty="0"/>
              <a:t>– 14 лет - </a:t>
            </a:r>
            <a:r>
              <a:rPr lang="ru-RU" dirty="0" smtClean="0"/>
              <a:t>самоутверждение</a:t>
            </a:r>
            <a:endParaRPr lang="ru-RU" dirty="0"/>
          </a:p>
          <a:p>
            <a:r>
              <a:rPr lang="ru-RU" dirty="0"/>
              <a:t>10 – 11 лет </a:t>
            </a:r>
            <a:r>
              <a:rPr lang="ru-RU" dirty="0" smtClean="0"/>
              <a:t>– самопознание                                           14 </a:t>
            </a:r>
            <a:r>
              <a:rPr lang="ru-RU" dirty="0"/>
              <a:t>– 15 лет - </a:t>
            </a:r>
            <a:r>
              <a:rPr lang="ru-RU" dirty="0" smtClean="0"/>
              <a:t>самоопределение</a:t>
            </a:r>
            <a:endParaRPr lang="ru-RU" dirty="0"/>
          </a:p>
          <a:p>
            <a:r>
              <a:rPr lang="ru-RU" dirty="0"/>
              <a:t>11 – 13 лет - самовоспитание, </a:t>
            </a:r>
            <a:r>
              <a:rPr lang="ru-RU" dirty="0" smtClean="0"/>
              <a:t>самообучение            15 </a:t>
            </a:r>
            <a:r>
              <a:rPr lang="ru-RU" dirty="0"/>
              <a:t>– 17 лет - </a:t>
            </a:r>
            <a:r>
              <a:rPr lang="ru-RU" dirty="0" err="1"/>
              <a:t>самоактуализация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9407" y="197702"/>
            <a:ext cx="7886700" cy="48488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Факторы, влияющие на личностный рост воспитанника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834712" y="882996"/>
            <a:ext cx="3886200" cy="435133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Педагог-воспитанник</a:t>
            </a:r>
            <a:r>
              <a:rPr lang="en-US" sz="2400" dirty="0" smtClean="0"/>
              <a:t> (</a:t>
            </a:r>
            <a:r>
              <a:rPr lang="ru-RU" sz="2400" dirty="0" smtClean="0"/>
              <a:t>ежедневное общение)</a:t>
            </a:r>
          </a:p>
          <a:p>
            <a:r>
              <a:rPr lang="ru-RU" sz="2400" dirty="0" smtClean="0"/>
              <a:t>Духовно-нравственное воспитание (готовность и способность к саморазвитию)</a:t>
            </a:r>
          </a:p>
          <a:p>
            <a:r>
              <a:rPr lang="ru-RU" sz="2400" dirty="0" smtClean="0"/>
              <a:t>Участие во Всероссийских проектах</a:t>
            </a:r>
          </a:p>
          <a:p>
            <a:r>
              <a:rPr lang="ru-RU" sz="2400" dirty="0" smtClean="0"/>
              <a:t>Воспитанник-родители (отношения с родителями)</a:t>
            </a:r>
          </a:p>
          <a:p>
            <a:pPr marL="0" indent="0">
              <a:buNone/>
            </a:pPr>
            <a:endParaRPr lang="en-US" sz="1800" dirty="0" smtClean="0"/>
          </a:p>
          <a:p>
            <a:endParaRPr lang="ru-RU" sz="18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183459" y="882996"/>
            <a:ext cx="3886200" cy="4351338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/>
              <a:t>Участие в </a:t>
            </a:r>
            <a:r>
              <a:rPr lang="ru-RU" sz="2200" dirty="0" err="1" smtClean="0"/>
              <a:t>общеучилищных</a:t>
            </a:r>
            <a:r>
              <a:rPr lang="ru-RU" sz="2200" dirty="0" smtClean="0"/>
              <a:t>, городских, дистанционных конкурсах</a:t>
            </a:r>
          </a:p>
          <a:p>
            <a:pPr algn="just"/>
            <a:r>
              <a:rPr lang="ru-RU" sz="2200" dirty="0" smtClean="0"/>
              <a:t>Мотивация к творческому труду (организация исследовательской деятельности воспитанников)</a:t>
            </a:r>
          </a:p>
          <a:p>
            <a:pPr algn="just"/>
            <a:r>
              <a:rPr lang="ru-RU" sz="2200" dirty="0" smtClean="0"/>
              <a:t>Воспитанник-воспитанник (отношения в коллективе сверстников)</a:t>
            </a:r>
          </a:p>
          <a:p>
            <a:pPr algn="just"/>
            <a:r>
              <a:rPr lang="ru-RU" sz="2200" dirty="0" smtClean="0"/>
              <a:t>Участие в социальных акциях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33254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328267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4" y="398607"/>
            <a:ext cx="7827783" cy="576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66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328267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4267" y="202994"/>
            <a:ext cx="5102449" cy="93564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Рекомендации по проведению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диагностики личностного роста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01433" y="1568668"/>
            <a:ext cx="8304674" cy="4351338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Проведение в начале и в конце учебного года</a:t>
            </a:r>
          </a:p>
          <a:p>
            <a:pPr algn="just"/>
            <a:r>
              <a:rPr lang="ru-RU" dirty="0" smtClean="0"/>
              <a:t>Проведение в одном и том же классе в течение нескольких лет</a:t>
            </a:r>
          </a:p>
          <a:p>
            <a:pPr algn="just"/>
            <a:r>
              <a:rPr lang="ru-RU" dirty="0" smtClean="0"/>
              <a:t>Результаты воспитания (личностный рост) должны быть определяемы, реалистичны, диагностируемы</a:t>
            </a:r>
          </a:p>
          <a:p>
            <a:pPr algn="just"/>
            <a:r>
              <a:rPr lang="ru-RU" dirty="0" smtClean="0"/>
              <a:t>Определение динамики личностного роста и процесс ее диагностирования должны отражать уважительное отношение к личности воспитанника</a:t>
            </a:r>
          </a:p>
          <a:p>
            <a:pPr algn="just"/>
            <a:r>
              <a:rPr lang="ru-RU" dirty="0" smtClean="0"/>
              <a:t>Недопустимо сравнение воспитанников друг с другом, а только с самим собой по истечение определенного промежутка времени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997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328267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310" y="309093"/>
            <a:ext cx="7920507" cy="604710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24259" y="1472710"/>
            <a:ext cx="6218297" cy="459122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1800" dirty="0" smtClean="0"/>
              <a:t>ФИО нахимовца    1-я четверть 2019-2020 </a:t>
            </a:r>
            <a:r>
              <a:rPr lang="ru-RU" sz="1800" dirty="0" err="1" smtClean="0"/>
              <a:t>уч.года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2890" y="5666704"/>
            <a:ext cx="6748530" cy="476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Параметры мониторинга: 5-высокий уровень, 4 – выше среднего, 3- средний уровень, 2- ниже среднего, 1 – низкий уровень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2290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328267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00915" y="-61578"/>
            <a:ext cx="7441641" cy="74136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Условия для личностного развития ребенка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55856" y="1558793"/>
            <a:ext cx="7886700" cy="4982068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sz="2200" b="1" dirty="0" smtClean="0"/>
              <a:t>Создание условий для порождения вопросов и ответов</a:t>
            </a:r>
          </a:p>
          <a:p>
            <a:pPr marL="457200" indent="-457200">
              <a:buAutoNum type="arabicPeriod"/>
            </a:pPr>
            <a:r>
              <a:rPr lang="ru-RU" sz="2200" b="1" dirty="0" smtClean="0"/>
              <a:t>Достижение понимания решения (рефлексия мыслительного процесса)</a:t>
            </a:r>
          </a:p>
          <a:p>
            <a:pPr marL="457200" indent="-457200">
              <a:buAutoNum type="arabicPeriod"/>
            </a:pPr>
            <a:r>
              <a:rPr lang="ru-RU" sz="2200" b="1" dirty="0" smtClean="0"/>
              <a:t>Обеспечения эмоционального благополучия</a:t>
            </a:r>
          </a:p>
          <a:p>
            <a:pPr marL="457200" indent="-457200">
              <a:buAutoNum type="arabicPeriod"/>
            </a:pPr>
            <a:r>
              <a:rPr lang="ru-RU" sz="2200" b="1" dirty="0" smtClean="0"/>
              <a:t>Удовлетворение образовательной потребности</a:t>
            </a:r>
          </a:p>
          <a:p>
            <a:pPr marL="457200" indent="-457200">
              <a:buAutoNum type="arabicPeriod"/>
            </a:pPr>
            <a:r>
              <a:rPr lang="ru-RU" sz="2200" b="1" dirty="0" smtClean="0"/>
              <a:t>Удовлетворение потребности в межличностном общении</a:t>
            </a:r>
          </a:p>
          <a:p>
            <a:pPr marL="457200" indent="-457200">
              <a:buAutoNum type="arabicPeriod"/>
            </a:pPr>
            <a:r>
              <a:rPr lang="ru-RU" sz="2200" b="1" dirty="0" smtClean="0"/>
              <a:t>Развитие </a:t>
            </a:r>
            <a:r>
              <a:rPr lang="ru-RU" sz="2200" b="1" dirty="0" err="1" smtClean="0"/>
              <a:t>саморегуляции</a:t>
            </a:r>
            <a:r>
              <a:rPr lang="ru-RU" sz="2200" b="1" dirty="0" smtClean="0"/>
              <a:t>, самодисциплины</a:t>
            </a:r>
          </a:p>
          <a:p>
            <a:pPr marL="457200" indent="-457200">
              <a:buAutoNum type="arabicPeriod"/>
            </a:pPr>
            <a:r>
              <a:rPr lang="ru-RU" sz="2200" b="1" dirty="0" smtClean="0"/>
              <a:t>Обеспечение высокого уровня насыщенности  содержания обучения</a:t>
            </a:r>
          </a:p>
          <a:p>
            <a:pPr marL="457200" indent="-457200">
              <a:buAutoNum type="arabicPeriod"/>
            </a:pPr>
            <a:r>
              <a:rPr lang="ru-RU" sz="2200" b="1" dirty="0" smtClean="0"/>
              <a:t>Дифференциация и индивидуализация содержания обучения</a:t>
            </a:r>
          </a:p>
          <a:p>
            <a:pPr marL="457200" indent="-457200">
              <a:buAutoNum type="arabicPeriod"/>
            </a:pPr>
            <a:r>
              <a:rPr lang="ru-RU" sz="2200" b="1" dirty="0"/>
              <a:t>Дифференциация и </a:t>
            </a:r>
            <a:r>
              <a:rPr lang="ru-RU" sz="2200" b="1" dirty="0" smtClean="0"/>
              <a:t>индивидуализация «помощи» педагога</a:t>
            </a:r>
          </a:p>
          <a:p>
            <a:pPr marL="457200" indent="-457200">
              <a:buAutoNum type="arabicPeriod"/>
            </a:pPr>
            <a:endParaRPr lang="ru-RU" sz="2200" dirty="0" smtClean="0"/>
          </a:p>
          <a:p>
            <a:pPr marL="457200" indent="-457200">
              <a:buAutoNum type="arabicPeriod"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20892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328267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31153" y="-176262"/>
            <a:ext cx="7974954" cy="104270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Рекомендации для  личностного </a:t>
            </a:r>
            <a:r>
              <a:rPr lang="ru-RU" sz="2800" b="1" smtClean="0">
                <a:solidFill>
                  <a:srgbClr val="FF0000"/>
                </a:solidFill>
              </a:rPr>
              <a:t>роста нахимовца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182" y="647986"/>
            <a:ext cx="4095482" cy="5909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Растущую личность надо учить справляться с жизненными трудностями;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ц</a:t>
            </a:r>
            <a:r>
              <a:rPr lang="ru-RU" dirty="0" smtClean="0"/>
              <a:t>ель, которую ставит личность, должна быть обусловлена внешними и внутренними обстоятельствами;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сихофизиологические предпосылки и психологические условия должны быть адекватны </a:t>
            </a:r>
            <a:r>
              <a:rPr lang="ru-RU" dirty="0" err="1" smtClean="0"/>
              <a:t>сензитивным</a:t>
            </a:r>
            <a:r>
              <a:rPr lang="ru-RU" dirty="0" smtClean="0"/>
              <a:t> периодам ее развития;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едагог и родители должны избегать резких приемов педагогического воздействия в общении с ребенком с </a:t>
            </a:r>
            <a:r>
              <a:rPr lang="ru-RU" dirty="0" err="1" smtClean="0"/>
              <a:t>повышенно</a:t>
            </a:r>
            <a:r>
              <a:rPr lang="ru-RU" dirty="0" smtClean="0"/>
              <a:t> эмоциональной чувствительностью;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оспитывать эмоции и волю так, чтобы сформировать способность у личности конструктивно регулировать собственные переживания;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85255" y="647986"/>
            <a:ext cx="4424261" cy="70173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необходимость </a:t>
            </a:r>
            <a:r>
              <a:rPr lang="ru-RU" dirty="0"/>
              <a:t>образования в человеке характера, способного противостоять вредным влияниям и умеющего извлекать отовсюду только добрые </a:t>
            </a:r>
            <a:r>
              <a:rPr lang="ru-RU" dirty="0" smtClean="0"/>
              <a:t>результаты (</a:t>
            </a:r>
            <a:r>
              <a:rPr lang="ru-RU" dirty="0" err="1" smtClean="0"/>
              <a:t>К.Д.Ушинский</a:t>
            </a:r>
            <a:r>
              <a:rPr lang="ru-RU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р</a:t>
            </a:r>
            <a:r>
              <a:rPr lang="ru-RU" dirty="0" smtClean="0"/>
              <a:t>азвивать инициативу нахимовца, давать возможность в обсуждении волнующих его тем, проблематики, вариантов решения задач;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ф</a:t>
            </a:r>
            <a:r>
              <a:rPr lang="ru-RU" dirty="0" smtClean="0"/>
              <a:t>ормировать у обучаемых навыки самостоятельной работы, самоорганизации и самооценки действий;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р</a:t>
            </a:r>
            <a:r>
              <a:rPr lang="ru-RU" dirty="0" smtClean="0"/>
              <a:t>асширять интересы личности, повышая тем самым интеллектуальный уровень;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Помогать личности осознавать свой потенциал и возможности для ее дальнейшего позитивного развития;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Родительская поддержка для гармонии личностного роста воспитанника.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/>
          </a:p>
          <a:p>
            <a:pPr algn="just"/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8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328267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12134" y="147594"/>
            <a:ext cx="61882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Рекомендации педагогам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347" y="1537162"/>
            <a:ext cx="83117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ТЕРПЕНИЕ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Полюбить воспитанника – значит не гладить его по голове, а настроить себя на доброжелательно-доверительное взаимодействие с ним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Стремиться понять цели, мотивы, поступки воспитанника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Помнить, что любой воспитанник хоть в чем-то, но талантлив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Даже если ребенок совершит отвратительный поступок, не быть злопамятным и дать шанс на исправление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 сравнивать нахимовцев между собой –у каждого из них есть «свои точки роста», которые надо найти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От сотрудничества идти к сотворчеству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Дать возможность самореализации и самоопределения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Хвалите воспитанника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Помнить, что личностный рост воспитанника –это педагогически управляемый процесс для получения позитивных изменений в личности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 опускать рук. Помните, что «норовистые дети – похожи на розы – им нужен особый уход. И иногда поранишься о шипы, чтобы увидеть их красоту» (</a:t>
            </a:r>
            <a:r>
              <a:rPr lang="ru-RU" dirty="0" err="1" smtClean="0"/>
              <a:t>М.Ш.Курчинка</a:t>
            </a:r>
            <a:r>
              <a:rPr lang="ru-RU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082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328267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856" y="2940900"/>
            <a:ext cx="7886700" cy="1325563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487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553</TotalTime>
  <Words>588</Words>
  <Application>Microsoft Office PowerPoint</Application>
  <PresentationFormat>Экран (4:3)</PresentationFormat>
  <Paragraphs>79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«Рекомендации для гармоничного личностного роста нахимовцев» </vt:lpstr>
      <vt:lpstr>Факторы, влияющие на личностный рост воспитанника</vt:lpstr>
      <vt:lpstr>Презентация PowerPoint</vt:lpstr>
      <vt:lpstr>Рекомендации по проведению  диагностики личностного роста</vt:lpstr>
      <vt:lpstr>ФИО нахимовца    1-я четверть 2019-2020 уч.года</vt:lpstr>
      <vt:lpstr>Условия для личностного развития ребенка</vt:lpstr>
      <vt:lpstr>Рекомендации для  личностного роста нахимовца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Кот Ирина Александровна</dc:creator>
  <cp:lastModifiedBy>Шляпина Елена Дмитриевна</cp:lastModifiedBy>
  <cp:revision>82</cp:revision>
  <cp:lastPrinted>2019-01-24T09:35:32Z</cp:lastPrinted>
  <dcterms:created xsi:type="dcterms:W3CDTF">2016-12-01T08:33:08Z</dcterms:created>
  <dcterms:modified xsi:type="dcterms:W3CDTF">2022-03-11T15:42:26Z</dcterms:modified>
</cp:coreProperties>
</file>