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69" r:id="rId2"/>
    <p:sldId id="400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290" r:id="rId11"/>
    <p:sldId id="277" r:id="rId12"/>
    <p:sldId id="264" r:id="rId13"/>
    <p:sldId id="345" r:id="rId14"/>
    <p:sldId id="346" r:id="rId15"/>
    <p:sldId id="401" r:id="rId16"/>
    <p:sldId id="385" r:id="rId17"/>
    <p:sldId id="396" r:id="rId18"/>
    <p:sldId id="402" r:id="rId19"/>
    <p:sldId id="388" r:id="rId20"/>
    <p:sldId id="393" r:id="rId21"/>
    <p:sldId id="395" r:id="rId22"/>
    <p:sldId id="394" r:id="rId23"/>
    <p:sldId id="258" r:id="rId24"/>
    <p:sldId id="392" r:id="rId25"/>
    <p:sldId id="278" r:id="rId26"/>
    <p:sldId id="268" r:id="rId27"/>
    <p:sldId id="389" r:id="rId28"/>
    <p:sldId id="406" r:id="rId29"/>
    <p:sldId id="404" r:id="rId30"/>
    <p:sldId id="399" r:id="rId31"/>
    <p:sldId id="407" r:id="rId32"/>
    <p:sldId id="403" r:id="rId33"/>
    <p:sldId id="408" r:id="rId34"/>
    <p:sldId id="282" r:id="rId35"/>
    <p:sldId id="379" r:id="rId36"/>
    <p:sldId id="26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5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94EFF-67AF-44F3-843F-E85D8809F86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8D8F-F5B8-419F-BF7A-BD4D9CB04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8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E8D8F-F5B8-419F-BF7A-BD4D9CB04A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1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6526" cy="12485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97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97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6E54F-4DE8-4B0E-BDAC-1BA53A031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B24E31-04B6-4BE9-86E2-A9CEBFBF6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E830B-19E8-4044-A512-DBD8FE55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2D0CF-5610-432E-8D53-57CF42EA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2A408-8A0F-423D-A1E8-E3CF5C3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0C32F-E89D-4249-AC61-39DC9983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278DC-7B69-41E7-A8AB-86030015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15275-6C4C-4FED-A0A8-2C443DC9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A2B0A-98B3-494A-8C9A-8E09D05E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63193-0E02-4D79-AF8E-989C1495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5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5D7FF7-F4E0-40E3-9FBA-E1D813373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AFD85-0298-42EE-9A4B-FACCDA68E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B0762-F309-4FE7-9EC2-30C298BA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2050D-A5BA-4121-9D2E-8DDB736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08177-FF99-49AC-A9CA-6935895D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2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920" y="1604329"/>
            <a:ext cx="8225280" cy="452495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E3863A-5169-426D-A12C-55489BC83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D199D3-4C22-4E78-9ABE-EFE059D9B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A909A-D974-4575-8355-99B9F7F37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4C4BC-FB27-4B86-9C79-091934C2AE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8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011A9-4311-42D1-8B84-004B6352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E54B7-AA27-4A26-B4F2-030FF92D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403EE-630D-4B2C-831F-4F9206CC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FED7E-167C-4731-9464-BC35C228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9FEDD-5538-4017-B144-F2532C32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3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190E0-90E5-4243-B457-3E46A709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AE3809-233C-4AC7-9A6D-5BBDD505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33026-C5B5-4BD9-862B-A5595A9B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24260-55F5-48FB-8364-1E7A63FB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4BE53-8490-4FF8-A7B9-E4022F00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9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824F6-1212-49C8-88D6-66FA79EA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C62E0-6E3B-448D-ADCF-C1FF7758E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61DF23-1786-4F57-BBD3-BD9CC6E6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1E575C-5619-4826-AE4C-F9DF2C7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792BD-7AC8-476C-8716-5C194B8D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190EC7-DE27-4A3D-92FC-742772C7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13380-1892-4605-AADF-198A8073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EFB3D6-430F-42D7-BD6B-313DEC8EE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58D3B6-CE20-4BAA-AF4D-668FE20E1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5B277C-058C-44E2-A295-A81AB7ACA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DDDD08-28A1-4E47-9D52-EA9477BA2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C55D02-DF5B-4AB1-AAAA-A18CC2E4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081066-CE5C-4F80-9CC3-DC078C57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EC77F-DC64-4798-8224-842D7FC0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5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57018-B725-45CE-B77A-B9092109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38DB27-CBEB-42B6-A588-3D5A6F16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2BEA7C-B1C7-48DF-B26C-E47B3E4D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7CE176-F785-4A03-A448-104705D9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6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81E422-E8CE-4EF0-87FC-2EBF55E0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939FA-3A69-4849-AA9E-82F9BF68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43AD68-35C4-40FD-9524-C69878E4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4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51558-F74B-4405-BA80-FCF2C131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E8892-2BA3-42B4-B99C-A4161CD7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A0FA3-7CA0-45F0-B8DC-517D599F1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E62D07-CD6E-4CF8-BF08-CA1BFD77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854DE-C180-4F21-8AAC-C5418E57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AC3596-F3B3-406D-8CD6-6775F20F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47FF0-8C86-4627-BCB7-BEAE8505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0BAC64-123C-4EF4-BA50-307506368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69563F-D204-4E69-AA82-7142DA6C9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C56C6F-0696-4985-8432-BD2B7E4D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A1E46-2B5E-4CC7-856A-96F6751D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C951A6-2F34-43AE-B319-605644A0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73487-36C5-427D-BD96-AC78BB0F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0AB6D-134A-4065-9A67-9A2760B7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66588-7BE6-4085-98ED-F747E601F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231A-BAC4-4435-8F5B-D002CE009B88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BB0E7-438E-42F2-B4AC-C03DC51DA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F8D77-174A-47AE-8C75-D54E372A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63B9-DE81-4E27-B3D2-2B7BE67E3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borodinauvv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5761"/>
            <a:ext cx="75009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EA6DE53-82A3-481B-82D7-0D9AB657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0"/>
            <a:ext cx="6840760" cy="707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>
            <a:extLst>
              <a:ext uri="{FF2B5EF4-FFF2-40B4-BE49-F238E27FC236}">
                <a16:creationId xmlns:a16="http://schemas.microsoft.com/office/drawing/2014/main" id="{F1C839B0-97FE-48E7-A070-1C10A0321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936104"/>
          </a:xfrm>
        </p:spPr>
        <p:txBody>
          <a:bodyPr>
            <a:normAutofit/>
          </a:bodyPr>
          <a:lstStyle/>
          <a:p>
            <a:r>
              <a:rPr lang="ru-RU" sz="3200" b="1" dirty="0"/>
              <a:t>э С Ю О я Б я С ю Т э В Ю Е Ю Н я Н э О ю я С э Т </a:t>
            </a:r>
            <a:r>
              <a:rPr lang="ru-RU" sz="3200" b="1" dirty="0" err="1"/>
              <a:t>ээЬ</a:t>
            </a:r>
            <a:r>
              <a:rPr lang="ru-RU" sz="3200" b="1" dirty="0"/>
              <a:t> </a:t>
            </a:r>
          </a:p>
          <a:p>
            <a:pPr algn="ctr"/>
            <a:endParaRPr lang="ru-RU" altLang="ru-RU" sz="2000" dirty="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5310899-AEC3-463C-B5F9-A4F637BD3D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648" y="3428999"/>
            <a:ext cx="6143625" cy="108581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000" b="1" dirty="0"/>
              <a:t>собственники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492" y="926398"/>
            <a:ext cx="7961016" cy="2353952"/>
          </a:xfrm>
        </p:spPr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Собственность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83F7FDB-5B39-4591-981B-CC5EB02CE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982" y="509394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/>
              <a:t>8 класс</a:t>
            </a:r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7605BD04-099B-46F8-82E7-F8179BF2344A}"/>
              </a:ext>
            </a:extLst>
          </p:cNvPr>
          <p:cNvSpPr txBox="1">
            <a:spLocks/>
          </p:cNvSpPr>
          <p:nvPr/>
        </p:nvSpPr>
        <p:spPr>
          <a:xfrm>
            <a:off x="179512" y="216562"/>
            <a:ext cx="2656384" cy="70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16.02.2022</a:t>
            </a:r>
          </a:p>
        </p:txBody>
      </p:sp>
    </p:spTree>
    <p:extLst>
      <p:ext uri="{BB962C8B-B14F-4D97-AF65-F5344CB8AC3E}">
        <p14:creationId xmlns:p14="http://schemas.microsoft.com/office/powerpoint/2010/main" val="67435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none" dirty="0">
                <a:solidFill>
                  <a:srgbClr val="000000"/>
                </a:solidFill>
                <a:latin typeface="Arial"/>
                <a:ea typeface="Times New Roman"/>
                <a:cs typeface="+mn-cs"/>
              </a:rPr>
              <a:t>Цель урока: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2132856"/>
            <a:ext cx="7715250" cy="28803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Сформировать представление о собственности как экономической и юридической категории.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927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7D0F310-0331-42FA-8452-E5916E06B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/>
              <a:t>План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A986D2B-A740-44B8-8FF7-7FD7D11D6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30" y="836712"/>
            <a:ext cx="8229600" cy="5564088"/>
          </a:xfrm>
        </p:spPr>
        <p:txBody>
          <a:bodyPr>
            <a:normAutofit/>
          </a:bodyPr>
          <a:lstStyle/>
          <a:p>
            <a:pPr marL="1057275" indent="-514350" eaLnBrk="1" hangingPunct="1">
              <a:buFontTx/>
              <a:buAutoNum type="arabicPeriod"/>
            </a:pPr>
            <a:endParaRPr lang="ru-RU" sz="4400" b="1" dirty="0"/>
          </a:p>
          <a:p>
            <a:pPr>
              <a:buAutoNum type="arabicPeriod"/>
            </a:pPr>
            <a:r>
              <a:rPr lang="ru-RU" sz="4400" dirty="0"/>
              <a:t>Понятие «собственность». </a:t>
            </a:r>
          </a:p>
          <a:p>
            <a:pPr>
              <a:buAutoNum type="arabicPeriod"/>
            </a:pPr>
            <a:r>
              <a:rPr lang="ru-RU" sz="4400" dirty="0"/>
              <a:t>Формы собственности.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sz="4400" dirty="0"/>
              <a:t>Субъекты и объекты права собственности.</a:t>
            </a:r>
          </a:p>
          <a:p>
            <a:pPr>
              <a:buAutoNum type="arabicPeriod"/>
            </a:pPr>
            <a:r>
              <a:rPr lang="ru-RU" sz="4400" dirty="0"/>
              <a:t> Защита прав собственности.</a:t>
            </a:r>
          </a:p>
          <a:p>
            <a:pPr marL="742950" indent="-742950">
              <a:buFont typeface="+mj-lt"/>
              <a:buAutoNum type="arabicPeriod"/>
            </a:pPr>
            <a:endParaRPr lang="ru-RU" altLang="ru-RU" sz="4400" b="1" dirty="0"/>
          </a:p>
          <a:p>
            <a:endParaRPr lang="ru-RU" alt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0845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9E2B8-FBF4-4351-B616-60DA239E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Приложение 1.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28133-E608-41A0-AB3C-01885D11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spcAft>
                <a:spcPts val="600"/>
              </a:spcAft>
              <a:buNone/>
            </a:pPr>
            <a:r>
              <a:rPr lang="ru-RU" sz="2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Ответьте на вопросы.</a:t>
            </a:r>
            <a:endParaRPr lang="ru-RU" sz="2800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происходила эволюция форм собственности?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Каким образом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эволюция форм собственности связана с развитием производства?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4712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81" y="67329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140015" y="3269456"/>
            <a:ext cx="3442929" cy="712788"/>
          </a:xfrm>
          <a:prstGeom prst="roundRect">
            <a:avLst>
              <a:gd name="adj" fmla="val 333"/>
            </a:avLst>
          </a:prstGeom>
          <a:solidFill>
            <a:srgbClr val="CFE7F5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000000"/>
                </a:solidFill>
              </a:rPr>
              <a:t>Рабовладельческая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77571"/>
            <a:ext cx="21605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0" y="3977737"/>
            <a:ext cx="340518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" y="215660"/>
            <a:ext cx="7056408" cy="52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форм собственности</a:t>
            </a:r>
            <a:br>
              <a:rPr lang="ru-RU" sz="4400" dirty="0">
                <a:solidFill>
                  <a:srgbClr val="000000"/>
                </a:solidFill>
              </a:rPr>
            </a:b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290343" y="2305949"/>
            <a:ext cx="403542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4" y="3560462"/>
            <a:ext cx="2162841" cy="279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54037" y="6092287"/>
            <a:ext cx="4054475" cy="712787"/>
          </a:xfrm>
          <a:prstGeom prst="roundRect">
            <a:avLst>
              <a:gd name="adj" fmla="val 333"/>
            </a:avLst>
          </a:prstGeom>
          <a:solidFill>
            <a:srgbClr val="CFE7F5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Феодальная собственность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472113" y="5895286"/>
            <a:ext cx="3671887" cy="928688"/>
          </a:xfrm>
          <a:prstGeom prst="roundRect">
            <a:avLst>
              <a:gd name="adj" fmla="val 273"/>
            </a:avLst>
          </a:prstGeom>
          <a:solidFill>
            <a:srgbClr val="CFE7F5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капиталистическая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10550" y="736106"/>
            <a:ext cx="2713637" cy="712788"/>
          </a:xfrm>
          <a:prstGeom prst="roundRect">
            <a:avLst>
              <a:gd name="adj" fmla="val 333"/>
            </a:avLst>
          </a:prstGeom>
          <a:solidFill>
            <a:srgbClr val="CFE7F5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Общинная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479064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9" grpId="0" animBg="1"/>
      <p:bldP spid="15370" grpId="0" animBg="1"/>
      <p:bldP spid="153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30808" y="770361"/>
            <a:ext cx="8250401" cy="257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</a:p>
          <a:p>
            <a:pPr algn="ctr">
              <a:buClrTx/>
              <a:buFontTx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признаки хозяйственных систем в соответствующую графу таблицы</a:t>
            </a:r>
          </a:p>
          <a:p>
            <a:pPr algn="ctr">
              <a:buClrTx/>
              <a:buFontTx/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ru-RU" sz="2400" b="1" i="1" kern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группа — рыночная экономика</a:t>
            </a:r>
            <a:endParaRPr lang="ru-RU" sz="2400" b="1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ru-RU" sz="2400" b="1" i="1" kern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 — командная экономика</a:t>
            </a:r>
            <a:endParaRPr lang="ru-RU" sz="2400" b="1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ru-RU" sz="2400" b="1" i="1" kern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 — традиционная экономика</a:t>
            </a:r>
            <a:endParaRPr lang="ru-RU" sz="2400" b="1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ru-RU" sz="2400" b="1" i="1" kern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группа – смешанная экономика</a:t>
            </a:r>
            <a:endParaRPr lang="ru-RU" sz="2400" b="1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endParaRPr lang="ru-RU" sz="2400" b="1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20800" y="2663859"/>
            <a:ext cx="782320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82730"/>
              </p:ext>
            </p:extLst>
          </p:nvPr>
        </p:nvGraphicFramePr>
        <p:xfrm>
          <a:off x="219539" y="3429000"/>
          <a:ext cx="8672941" cy="23575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4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875">
                  <a:extLst>
                    <a:ext uri="{9D8B030D-6E8A-4147-A177-3AD203B41FA5}">
                      <a16:colId xmlns:a16="http://schemas.microsoft.com/office/drawing/2014/main" val="844610811"/>
                    </a:ext>
                  </a:extLst>
                </a:gridCol>
              </a:tblGrid>
              <a:tr h="12129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Рыночная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экономика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icrosoft YaHei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15490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Командная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экономика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icrosoft YaHei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15490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Традиционная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экономика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icrosoft YaHei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15490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itchFamily="34" charset="-122"/>
                          <a:cs typeface="Calibri" panose="020F0502020204030204" pitchFamily="34" charset="0"/>
                        </a:rPr>
                        <a:t>Смешанная экономика</a:t>
                      </a:r>
                    </a:p>
                  </a:txBody>
                  <a:tcPr marL="90000" marR="90000" marT="154908" marB="468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5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147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AF6FA4-6306-45D1-839A-B9F06DC9010D}"/>
              </a:ext>
            </a:extLst>
          </p:cNvPr>
          <p:cNvSpPr txBox="1"/>
          <p:nvPr/>
        </p:nvSpPr>
        <p:spPr>
          <a:xfrm>
            <a:off x="899592" y="1268760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обственность – это правовое обладание имуществом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566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789555" y="170507"/>
            <a:ext cx="7056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Собственность. Право собственности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758" y="2046592"/>
            <a:ext cx="737986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принадлежность  материальных,           духовных ценностей, денежных средств определенным лицам – собственникам.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163" y="4635500"/>
            <a:ext cx="7005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право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собственности.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396" y="908720"/>
            <a:ext cx="83767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рассматривается в 2-х аспектах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экономическом           б) юридическом</a:t>
            </a:r>
          </a:p>
        </p:txBody>
      </p:sp>
    </p:spTree>
    <p:extLst>
      <p:ext uri="{BB962C8B-B14F-4D97-AF65-F5344CB8AC3E}">
        <p14:creationId xmlns:p14="http://schemas.microsoft.com/office/powerpoint/2010/main" val="42068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ussian fairy tale &quot;Teremok&quot;">
            <a:extLst>
              <a:ext uri="{FF2B5EF4-FFF2-40B4-BE49-F238E27FC236}">
                <a16:creationId xmlns:a16="http://schemas.microsoft.com/office/drawing/2014/main" id="{48C1D6C4-891E-4850-842C-5CF886E7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1851"/>
            <a:ext cx="4664422" cy="6014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2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327150" y="2836545"/>
            <a:ext cx="6416675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собственности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68650" y="1584325"/>
            <a:ext cx="31527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3238" y="360363"/>
            <a:ext cx="32829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62512" y="352426"/>
            <a:ext cx="30511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45037" y="5113338"/>
            <a:ext cx="31686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собственность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08288" y="3960813"/>
            <a:ext cx="314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собственность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7338" y="4826000"/>
            <a:ext cx="3287712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общественных организаций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2079625" y="1576388"/>
            <a:ext cx="663575" cy="1527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535488" y="2727325"/>
            <a:ext cx="1587" cy="3762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5975350" y="1522413"/>
            <a:ext cx="863600" cy="15811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1790700" y="3671888"/>
            <a:ext cx="952500" cy="1295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535488" y="3671888"/>
            <a:ext cx="1587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975350" y="3671888"/>
            <a:ext cx="863600" cy="14414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4D35E3-F814-4E33-A0C0-47242FF1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75329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63DFF8-331A-4FAF-8082-A24052168868}"/>
              </a:ext>
            </a:extLst>
          </p:cNvPr>
          <p:cNvSpPr txBox="1"/>
          <p:nvPr/>
        </p:nvSpPr>
        <p:spPr>
          <a:xfrm>
            <a:off x="2051720" y="2204864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Задание 2.</a:t>
            </a:r>
          </a:p>
        </p:txBody>
      </p:sp>
    </p:spTree>
    <p:extLst>
      <p:ext uri="{BB962C8B-B14F-4D97-AF65-F5344CB8AC3E}">
        <p14:creationId xmlns:p14="http://schemas.microsoft.com/office/powerpoint/2010/main" val="162661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94158"/>
            <a:ext cx="68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«Быть собственником?»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60792"/>
            <a:ext cx="75169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35   Конституции РФ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Кто имеет право на собственность?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Какие возможности дает право собственности?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6EEFF-6698-4BAB-AF46-F8A77A53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0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36F77E-E9CD-49AD-964F-414CC6A8E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888" y="293688"/>
            <a:ext cx="7377112" cy="868362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 Субъекты права собственности</a:t>
            </a:r>
          </a:p>
        </p:txBody>
      </p:sp>
      <p:grpSp>
        <p:nvGrpSpPr>
          <p:cNvPr id="5123" name="Organization Chart 5">
            <a:extLst>
              <a:ext uri="{FF2B5EF4-FFF2-40B4-BE49-F238E27FC236}">
                <a16:creationId xmlns:a16="http://schemas.microsoft.com/office/drawing/2014/main" id="{889BF361-081A-46CC-9427-D4299C877E5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41413"/>
            <a:ext cx="8226425" cy="5292725"/>
            <a:chOff x="1404" y="1499"/>
            <a:chExt cx="1440" cy="2016"/>
          </a:xfrm>
        </p:grpSpPr>
        <p:cxnSp>
          <p:nvCxnSpPr>
            <p:cNvPr id="5124" name="_s28676">
              <a:extLst>
                <a:ext uri="{FF2B5EF4-FFF2-40B4-BE49-F238E27FC236}">
                  <a16:creationId xmlns:a16="http://schemas.microsoft.com/office/drawing/2014/main" id="{E9CF2B64-1E22-4BB3-B410-F004AC1D988E}"/>
                </a:ext>
              </a:extLst>
            </p:cNvPr>
            <p:cNvCxnSpPr>
              <a:cxnSpLocks noChangeShapeType="1"/>
              <a:stCxn id="5132" idx="3"/>
              <a:endCxn id="5128" idx="2"/>
            </p:cNvCxnSpPr>
            <p:nvPr/>
          </p:nvCxnSpPr>
          <p:spPr bwMode="auto">
            <a:xfrm flipV="1">
              <a:off x="2268" y="1787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_s28677">
              <a:extLst>
                <a:ext uri="{FF2B5EF4-FFF2-40B4-BE49-F238E27FC236}">
                  <a16:creationId xmlns:a16="http://schemas.microsoft.com/office/drawing/2014/main" id="{29F83CE7-DB27-43D7-800C-452A8CB3B762}"/>
                </a:ext>
              </a:extLst>
            </p:cNvPr>
            <p:cNvCxnSpPr>
              <a:cxnSpLocks noChangeShapeType="1"/>
              <a:stCxn id="5131" idx="3"/>
              <a:endCxn id="5128" idx="2"/>
            </p:cNvCxnSpPr>
            <p:nvPr/>
          </p:nvCxnSpPr>
          <p:spPr bwMode="auto">
            <a:xfrm flipV="1">
              <a:off x="2268" y="1787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28678">
              <a:extLst>
                <a:ext uri="{FF2B5EF4-FFF2-40B4-BE49-F238E27FC236}">
                  <a16:creationId xmlns:a16="http://schemas.microsoft.com/office/drawing/2014/main" id="{53A7B0CF-E462-4E21-8B3F-85B1576FA597}"/>
                </a:ext>
              </a:extLst>
            </p:cNvPr>
            <p:cNvCxnSpPr>
              <a:cxnSpLocks noChangeShapeType="1"/>
              <a:stCxn id="5130" idx="3"/>
              <a:endCxn id="5128" idx="2"/>
            </p:cNvCxnSpPr>
            <p:nvPr/>
          </p:nvCxnSpPr>
          <p:spPr bwMode="auto">
            <a:xfrm flipV="1">
              <a:off x="2268" y="1787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_s28679">
              <a:extLst>
                <a:ext uri="{FF2B5EF4-FFF2-40B4-BE49-F238E27FC236}">
                  <a16:creationId xmlns:a16="http://schemas.microsoft.com/office/drawing/2014/main" id="{53642C1D-4AD6-452D-8EFE-49B255F87880}"/>
                </a:ext>
              </a:extLst>
            </p:cNvPr>
            <p:cNvCxnSpPr>
              <a:cxnSpLocks noChangeShapeType="1"/>
              <a:stCxn id="5129" idx="3"/>
              <a:endCxn id="5128" idx="2"/>
            </p:cNvCxnSpPr>
            <p:nvPr/>
          </p:nvCxnSpPr>
          <p:spPr bwMode="auto">
            <a:xfrm flipV="1">
              <a:off x="2268" y="1787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8" name="_s28680">
              <a:extLst>
                <a:ext uri="{FF2B5EF4-FFF2-40B4-BE49-F238E27FC236}">
                  <a16:creationId xmlns:a16="http://schemas.microsoft.com/office/drawing/2014/main" id="{9E2F9365-1AF0-4011-81FC-385ED5DB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4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800" b="1">
                  <a:latin typeface="Arial" panose="020B0604020202020204" pitchFamily="34" charset="0"/>
                </a:rPr>
                <a:t>Собственники</a:t>
              </a:r>
            </a:p>
          </p:txBody>
        </p:sp>
        <p:sp>
          <p:nvSpPr>
            <p:cNvPr id="5129" name="_s28681">
              <a:extLst>
                <a:ext uri="{FF2B5EF4-FFF2-40B4-BE49-F238E27FC236}">
                  <a16:creationId xmlns:a16="http://schemas.microsoft.com/office/drawing/2014/main" id="{926486E6-AC75-4F13-B8F7-9C784629A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19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>
                  <a:latin typeface="Arial" panose="020B0604020202020204" pitchFamily="34" charset="0"/>
                </a:rPr>
                <a:t>Физические лица (</a:t>
              </a:r>
              <a:r>
                <a:rPr lang="ru-RU" altLang="ru-RU" sz="2000" b="1">
                  <a:latin typeface="Arial" panose="020B0604020202020204" pitchFamily="34" charset="0"/>
                </a:rPr>
                <a:t>граждане</a:t>
              </a:r>
              <a:r>
                <a:rPr lang="ru-RU" altLang="ru-RU" sz="2400" b="1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5130" name="_s28682">
              <a:extLst>
                <a:ext uri="{FF2B5EF4-FFF2-40B4-BE49-F238E27FC236}">
                  <a16:creationId xmlns:a16="http://schemas.microsoft.com/office/drawing/2014/main" id="{5FAED514-AAB6-415E-985A-B748F5DF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23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>
                  <a:latin typeface="Arial" panose="020B0604020202020204" pitchFamily="34" charset="0"/>
                </a:rPr>
                <a:t>Юридические лица 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000" b="1">
                  <a:latin typeface="Arial" panose="020B0604020202020204" pitchFamily="34" charset="0"/>
                </a:rPr>
                <a:t>(организации, предприятия, фирмы)</a:t>
              </a:r>
            </a:p>
          </p:txBody>
        </p:sp>
        <p:sp>
          <p:nvSpPr>
            <p:cNvPr id="5131" name="_s28683">
              <a:extLst>
                <a:ext uri="{FF2B5EF4-FFF2-40B4-BE49-F238E27FC236}">
                  <a16:creationId xmlns:a16="http://schemas.microsoft.com/office/drawing/2014/main" id="{C40FEB8C-5708-458A-94EB-DB21B499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27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>
                  <a:latin typeface="Arial" panose="020B0604020202020204" pitchFamily="34" charset="0"/>
                </a:rPr>
                <a:t>Государство</a:t>
              </a:r>
            </a:p>
          </p:txBody>
        </p:sp>
        <p:sp>
          <p:nvSpPr>
            <p:cNvPr id="5132" name="_s28684">
              <a:extLst>
                <a:ext uri="{FF2B5EF4-FFF2-40B4-BE49-F238E27FC236}">
                  <a16:creationId xmlns:a16="http://schemas.microsoft.com/office/drawing/2014/main" id="{7768663B-DF7C-4DDD-9387-0237E0CC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32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>
                  <a:latin typeface="Arial" panose="020B0604020202020204" pitchFamily="34" charset="0"/>
                </a:rPr>
                <a:t>Органы местного 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>
                  <a:latin typeface="Arial" panose="020B0604020202020204" pitchFamily="34" charset="0"/>
                </a:rPr>
                <a:t>самоуправления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46649" y="128588"/>
            <a:ext cx="691838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права собственности</a:t>
            </a:r>
          </a:p>
          <a:p>
            <a:pPr algn="ctr"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(ст. 128 ГК РФ)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132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 </a:t>
            </a:r>
          </a:p>
          <a:p>
            <a:pPr>
              <a:spcBef>
                <a:spcPts val="8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имущество (имущественные права,          безналичные деньги и пр.)</a:t>
            </a:r>
          </a:p>
          <a:p>
            <a:pPr>
              <a:spcBef>
                <a:spcPts val="8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 и оказания услуг</a:t>
            </a:r>
          </a:p>
          <a:p>
            <a:pPr>
              <a:spcBef>
                <a:spcPts val="8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интеллектуальной деятельности</a:t>
            </a:r>
          </a:p>
          <a:p>
            <a:pPr>
              <a:spcBef>
                <a:spcPts val="8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Нематериальные блага (имя, достоинство)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6FA636-72CE-4A59-8ADF-F4E7B677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59" y="4376011"/>
            <a:ext cx="2319081" cy="23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65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EF16B85-978F-43B6-AC2E-79CA9F9DC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750766"/>
            <a:ext cx="6400800" cy="6080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 собственности</a:t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(ст. 218 ГК РФ)</a:t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50F2106-8D91-4C37-BD77-AB0593A063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687" y="2348880"/>
            <a:ext cx="8556625" cy="2292350"/>
          </a:xfrm>
        </p:spPr>
        <p:txBody>
          <a:bodyPr>
            <a:normAutofit/>
          </a:bodyPr>
          <a:lstStyle/>
          <a:p>
            <a:pPr indent="0" algn="ctr" eaLnBrk="1" hangingPunct="1"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ru-RU" altLang="ru-RU" sz="4400" b="1" u="sng" dirty="0">
                <a:solidFill>
                  <a:srgbClr val="000066"/>
                </a:solidFill>
              </a:rPr>
              <a:t>Право собственности </a:t>
            </a:r>
            <a:r>
              <a:rPr lang="ru-RU" altLang="ru-RU" sz="2800" dirty="0"/>
              <a:t>– это совокупность </a:t>
            </a:r>
            <a:r>
              <a:rPr lang="ru-RU" altLang="ru-RU" sz="2800" b="1" dirty="0"/>
              <a:t>правовых</a:t>
            </a:r>
            <a:r>
              <a:rPr lang="ru-RU" altLang="ru-RU" sz="2800" dirty="0"/>
              <a:t> норм, которые закрепляют, регулируют и охраняют состояние принадлежности материальных благ конкретным людям – собственникам.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6F84C79-AF7A-4F26-B88F-AD4E81EB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1378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g02">
            <a:extLst>
              <a:ext uri="{FF2B5EF4-FFF2-40B4-BE49-F238E27FC236}">
                <a16:creationId xmlns:a16="http://schemas.microsoft.com/office/drawing/2014/main" id="{5E9B41FF-443B-4985-A958-FD9FDA78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"/>
          <a:stretch>
            <a:fillRect/>
          </a:stretch>
        </p:blipFill>
        <p:spPr bwMode="auto">
          <a:xfrm>
            <a:off x="60294" y="1988840"/>
            <a:ext cx="9083706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769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63DFF8-331A-4FAF-8082-A24052168868}"/>
              </a:ext>
            </a:extLst>
          </p:cNvPr>
          <p:cNvSpPr txBox="1"/>
          <p:nvPr/>
        </p:nvSpPr>
        <p:spPr>
          <a:xfrm>
            <a:off x="2051720" y="2204864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Задание 3.</a:t>
            </a:r>
          </a:p>
        </p:txBody>
      </p:sp>
    </p:spTree>
    <p:extLst>
      <p:ext uri="{BB962C8B-B14F-4D97-AF65-F5344CB8AC3E}">
        <p14:creationId xmlns:p14="http://schemas.microsoft.com/office/powerpoint/2010/main" val="1158817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ussian fairy tale &quot;Teremok&quot;">
            <a:extLst>
              <a:ext uri="{FF2B5EF4-FFF2-40B4-BE49-F238E27FC236}">
                <a16:creationId xmlns:a16="http://schemas.microsoft.com/office/drawing/2014/main" id="{48C1D6C4-891E-4850-842C-5CF886E7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1851"/>
            <a:ext cx="4664422" cy="6014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справка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CF90EF-36F7-46BC-939F-A19B4D370DAD}"/>
              </a:ext>
            </a:extLst>
          </p:cNvPr>
          <p:cNvSpPr/>
          <p:nvPr/>
        </p:nvSpPr>
        <p:spPr>
          <a:xfrm>
            <a:off x="6588224" y="2420888"/>
            <a:ext cx="1872208" cy="2376264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1F323-8814-4F79-8EC6-270C4245E825}"/>
              </a:ext>
            </a:extLst>
          </p:cNvPr>
          <p:cNvSpPr txBox="1"/>
          <p:nvPr/>
        </p:nvSpPr>
        <p:spPr>
          <a:xfrm>
            <a:off x="229876" y="1257497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аким видом собственности является?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A70BC-352E-4378-8C16-9B1916F23A27}"/>
              </a:ext>
            </a:extLst>
          </p:cNvPr>
          <p:cNvSpPr txBox="1"/>
          <p:nvPr/>
        </p:nvSpPr>
        <p:spPr>
          <a:xfrm>
            <a:off x="251520" y="295194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Способ приобретения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CAC1D-313D-48C7-A8AE-69828930E99E}"/>
              </a:ext>
            </a:extLst>
          </p:cNvPr>
          <p:cNvSpPr txBox="1"/>
          <p:nvPr/>
        </p:nvSpPr>
        <p:spPr>
          <a:xfrm>
            <a:off x="224126" y="4035325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Субъекты права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5CF22-BAC0-4FCB-A30F-95C1471EA3A5}"/>
              </a:ext>
            </a:extLst>
          </p:cNvPr>
          <p:cNvSpPr txBox="1"/>
          <p:nvPr/>
        </p:nvSpPr>
        <p:spPr>
          <a:xfrm>
            <a:off x="224126" y="529888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Объекты права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630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A9D20F-7CE0-48C9-93B9-AF37B6FD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BBFCC-8339-45FB-BB9F-7CE876FE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62" y="550770"/>
            <a:ext cx="4482876" cy="5756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72813" y="165100"/>
            <a:ext cx="6857716" cy="111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собственности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Подумайте: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можно защитить свое имущество?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52425"/>
            <a:ext cx="16557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47266"/>
            <a:ext cx="3038475" cy="249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8CEE72-617E-4320-95AE-CB788880195D}"/>
              </a:ext>
            </a:extLst>
          </p:cNvPr>
          <p:cNvSpPr/>
          <p:nvPr/>
        </p:nvSpPr>
        <p:spPr>
          <a:xfrm>
            <a:off x="3491880" y="2949069"/>
            <a:ext cx="185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B5B3F-3A94-49C2-9499-3DF0464AA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61" y="3410734"/>
            <a:ext cx="2652714" cy="2652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E9B96-F25F-476F-99F0-84E5A55F5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690" y="3380696"/>
            <a:ext cx="1880369" cy="2850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B2B30E-EFCC-4626-AA04-78A6A7036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296" y="3826931"/>
            <a:ext cx="2117990" cy="32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9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95BFA643-0878-47BA-904F-618C9B1C2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047806" cy="4351338"/>
          </a:xfrm>
        </p:spPr>
        <p:txBody>
          <a:bodyPr>
            <a:normAutofit lnSpcReduction="10000"/>
          </a:bodyPr>
          <a:lstStyle/>
          <a:p>
            <a:pPr lvl="4" algn="ctr">
              <a:buFontTx/>
              <a:buNone/>
            </a:pPr>
            <a:endParaRPr lang="ru-RU" altLang="ru-RU" sz="4000" dirty="0"/>
          </a:p>
          <a:p>
            <a:pPr lvl="4">
              <a:buFontTx/>
              <a:buNone/>
            </a:pPr>
            <a:r>
              <a:rPr lang="ru-RU" altLang="ru-RU" sz="2800" b="1" dirty="0"/>
              <a:t>Подготовить пересказ по рабочему листу.</a:t>
            </a:r>
          </a:p>
          <a:p>
            <a:pPr lvl="4">
              <a:buFontTx/>
              <a:buNone/>
            </a:pPr>
            <a:endParaRPr lang="ru-RU" altLang="ru-RU" sz="2800" dirty="0"/>
          </a:p>
          <a:p>
            <a:pPr lvl="4">
              <a:buFontTx/>
              <a:buNone/>
            </a:pPr>
            <a:r>
              <a:rPr lang="ru-RU" altLang="ru-RU" sz="2800" dirty="0"/>
              <a:t>На выбор:</a:t>
            </a: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tabLst>
                <a:tab pos="106045" algn="l"/>
                <a:tab pos="555625" algn="l"/>
                <a:tab pos="1004570" algn="l"/>
                <a:tab pos="1454150" algn="l"/>
                <a:tab pos="1903095" algn="l"/>
                <a:tab pos="2352675" algn="l"/>
                <a:tab pos="2801620" algn="l"/>
                <a:tab pos="3251200" algn="l"/>
                <a:tab pos="3700145" algn="l"/>
                <a:tab pos="4149725" algn="l"/>
                <a:tab pos="4598670" algn="l"/>
                <a:tab pos="5047615" algn="l"/>
                <a:tab pos="5497195" algn="l"/>
                <a:tab pos="5946775" algn="l"/>
                <a:tab pos="6395720" algn="l"/>
                <a:tab pos="6845300" algn="l"/>
                <a:tab pos="7294245" algn="l"/>
                <a:tab pos="7743825" algn="l"/>
                <a:tab pos="8192770" algn="l"/>
                <a:tab pos="8642350" algn="l"/>
                <a:tab pos="-342900" algn="l"/>
                <a:tab pos="-236855" algn="l"/>
                <a:tab pos="21272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crosoft YaHei" panose="020B0503020204020204" pitchFamily="34" charset="-122"/>
              </a:rPr>
              <a:t>Сообщение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«Преступления против собственности» (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crosoft YaHei" panose="020B0503020204020204" pitchFamily="34" charset="-122"/>
              </a:rPr>
              <a:t>гл. 21 УК РФ).</a:t>
            </a:r>
            <a:endParaRPr lang="ru-RU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tabLst>
                <a:tab pos="106045" algn="l"/>
                <a:tab pos="555625" algn="l"/>
                <a:tab pos="1004570" algn="l"/>
                <a:tab pos="1454150" algn="l"/>
                <a:tab pos="1903095" algn="l"/>
                <a:tab pos="2352675" algn="l"/>
                <a:tab pos="2801620" algn="l"/>
                <a:tab pos="3251200" algn="l"/>
                <a:tab pos="3700145" algn="l"/>
                <a:tab pos="4149725" algn="l"/>
                <a:tab pos="4598670" algn="l"/>
                <a:tab pos="5047615" algn="l"/>
                <a:tab pos="5497195" algn="l"/>
                <a:tab pos="5946775" algn="l"/>
                <a:tab pos="6395720" algn="l"/>
                <a:tab pos="6845300" algn="l"/>
                <a:tab pos="7294245" algn="l"/>
                <a:tab pos="7743825" algn="l"/>
                <a:tab pos="8192770" algn="l"/>
                <a:tab pos="8642350" algn="l"/>
                <a:tab pos="-342900" algn="l"/>
                <a:tab pos="-236855" algn="l"/>
                <a:tab pos="212725" algn="l"/>
                <a:tab pos="661670" algn="l"/>
                <a:tab pos="1111250" algn="l"/>
                <a:tab pos="1560195" algn="l"/>
                <a:tab pos="2009775" algn="l"/>
                <a:tab pos="2458720" algn="l"/>
                <a:tab pos="2908300" algn="l"/>
                <a:tab pos="3357245" algn="l"/>
                <a:tab pos="3806825" algn="l"/>
                <a:tab pos="42557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каких сказках, м/ф, литературных произведениях рассматривались ситуации, связанные с защитой прав собственника? Какие статьи были нарушены?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alt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CB4C4-F67A-4293-8679-24217A7785D2}"/>
              </a:ext>
            </a:extLst>
          </p:cNvPr>
          <p:cNvSpPr txBox="1"/>
          <p:nvPr/>
        </p:nvSpPr>
        <p:spPr>
          <a:xfrm>
            <a:off x="-180528" y="105187"/>
            <a:ext cx="7327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buFontTx/>
              <a:buNone/>
            </a:pPr>
            <a:r>
              <a:rPr lang="ru-RU" altLang="ru-RU" sz="4800" dirty="0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1214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6EB370-38AE-430C-A27A-FE55837568EA}"/>
              </a:ext>
            </a:extLst>
          </p:cNvPr>
          <p:cNvSpPr txBox="1"/>
          <p:nvPr/>
        </p:nvSpPr>
        <p:spPr>
          <a:xfrm>
            <a:off x="1583668" y="1628800"/>
            <a:ext cx="5976664" cy="172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 сказки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«Бабушка приехала»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87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8DDAF0-9E5F-4F89-85C4-5CB57EFD8674}"/>
              </a:ext>
            </a:extLst>
          </p:cNvPr>
          <p:cNvSpPr txBox="1"/>
          <p:nvPr/>
        </p:nvSpPr>
        <p:spPr>
          <a:xfrm>
            <a:off x="1448780" y="2492896"/>
            <a:ext cx="6246440" cy="118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Аренда – временное право пользования чужим имуществом.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20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27196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1988840"/>
            <a:ext cx="507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</a:t>
            </a:r>
            <a:r>
              <a:rPr sz="3200" dirty="0" err="1"/>
              <a:t>ренда</a:t>
            </a:r>
            <a:r>
              <a:rPr sz="3200" dirty="0"/>
              <a:t> - 10 </a:t>
            </a:r>
            <a:r>
              <a:rPr lang="ru-RU" sz="3200" dirty="0" err="1"/>
              <a:t>зед</a:t>
            </a:r>
            <a:r>
              <a:rPr sz="3200" dirty="0"/>
              <a:t> в </a:t>
            </a:r>
            <a:r>
              <a:rPr sz="3200" dirty="0" err="1"/>
              <a:t>месяц</a:t>
            </a:r>
            <a:endParaRPr lang="ru-RU" sz="3200" dirty="0"/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32" y="1785926"/>
            <a:ext cx="321611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714356"/>
            <a:ext cx="2996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800" dirty="0" err="1"/>
              <a:t>Цена</a:t>
            </a:r>
            <a:r>
              <a:rPr sz="2800" dirty="0"/>
              <a:t>- 80 </a:t>
            </a:r>
            <a:r>
              <a:rPr lang="ru-RU" sz="2800" dirty="0" err="1"/>
              <a:t>зед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F892-60F6-4930-A1B8-8DEAD6CA1E79}"/>
              </a:ext>
            </a:extLst>
          </p:cNvPr>
          <p:cNvSpPr txBox="1"/>
          <p:nvPr/>
        </p:nvSpPr>
        <p:spPr>
          <a:xfrm>
            <a:off x="4131415" y="223837"/>
            <a:ext cx="4641110" cy="11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4.  Посчитай, что выгоднее, взять в аренду большой дом или купить маленький домик?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14356"/>
            <a:ext cx="82089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45E3-BC91-4E91-8A2D-0B2C52E1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7AFED-76B7-4DE4-86A0-C179C72D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8658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r>
              <a:rPr lang="ru-RU" sz="3000" dirty="0"/>
              <a:t>АНОО «Ломоносовская школа – Зелёный мыс»</a:t>
            </a:r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r>
              <a:rPr lang="ru-RU" sz="3000" b="1" dirty="0"/>
              <a:t>Бородина Валерия Владимировна </a:t>
            </a:r>
            <a:endParaRPr lang="en-US" sz="3000" b="1" dirty="0"/>
          </a:p>
          <a:p>
            <a:pPr algn="ctr"/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email</a:t>
            </a:r>
            <a:r>
              <a:rPr lang="ru-RU" sz="3000" dirty="0"/>
              <a:t>:   </a:t>
            </a:r>
            <a:r>
              <a:rPr lang="en-US" sz="3000" dirty="0">
                <a:hlinkClick r:id="rId2"/>
              </a:rPr>
              <a:t>borodinauvv@yandex.ru</a:t>
            </a:r>
            <a:r>
              <a:rPr lang="ru-RU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88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6F0A04-88CC-4141-8C36-EFAB245C7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3267482-9023-46AD-B00B-BDF365FA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0286"/>
            <a:ext cx="4440616" cy="5657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29AE2C-6203-470B-9D19-DD38D8E1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F056E72-BDD4-498E-B002-D180E039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4513"/>
            <a:ext cx="4543406" cy="5768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851229-3D47-4E1A-91CC-C69EE3C9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C5D1428-B0D9-409F-9FB7-A663504B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60" y="553403"/>
            <a:ext cx="4730080" cy="5751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9E648-D87A-4FAE-AEDC-EBEA4BB3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A06146B-305C-4016-91C7-142398F3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3945"/>
            <a:ext cx="4698106" cy="5950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9895D1-84E1-4180-85DD-D1C4C2B3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A1FC85C-4B5B-42D4-9DEA-82C8C8F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753"/>
            <a:ext cx="6120680" cy="6318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BCA8C-4896-43B3-AF9E-29D16A439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6EC5919-59C1-430A-AFAB-3BA9F7A6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0531"/>
            <a:ext cx="5760640" cy="6106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474</Words>
  <Application>Microsoft Office PowerPoint</Application>
  <PresentationFormat>Экран (4:3)</PresentationFormat>
  <Paragraphs>111</Paragraphs>
  <Slides>36</Slides>
  <Notes>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Microsoft YaHei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собственники</vt:lpstr>
      <vt:lpstr>Собственность </vt:lpstr>
      <vt:lpstr>Цель урока:</vt:lpstr>
      <vt:lpstr>План</vt:lpstr>
      <vt:lpstr>Приложение 1.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Субъекты права собственности</vt:lpstr>
      <vt:lpstr>Презентация PowerPoint</vt:lpstr>
      <vt:lpstr>     Право собственности  (ст. 218 ГК РФ)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Мораль. Нравственная культура</dc:title>
  <dc:creator>Стрельцова О.В.</dc:creator>
  <cp:lastModifiedBy>Валерия</cp:lastModifiedBy>
  <cp:revision>130</cp:revision>
  <dcterms:created xsi:type="dcterms:W3CDTF">2010-03-25T13:08:56Z</dcterms:created>
  <dcterms:modified xsi:type="dcterms:W3CDTF">2022-03-11T07:48:19Z</dcterms:modified>
</cp:coreProperties>
</file>