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84" r:id="rId3"/>
    <p:sldId id="274" r:id="rId4"/>
    <p:sldId id="271" r:id="rId5"/>
    <p:sldId id="266" r:id="rId6"/>
    <p:sldId id="289" r:id="rId7"/>
    <p:sldId id="288" r:id="rId8"/>
    <p:sldId id="282" r:id="rId9"/>
    <p:sldId id="279" r:id="rId10"/>
  </p:sldIdLst>
  <p:sldSz cx="9144000" cy="6858000" type="screen4x3"/>
  <p:notesSz cx="6858000" cy="9144000"/>
  <p:embeddedFontLst>
    <p:embeddedFont>
      <p:font typeface="Candara" panose="020E0502030303020204" pitchFamily="34" charset="0"/>
      <p:regular r:id="rId11"/>
      <p:bold r:id="rId12"/>
      <p:italic r:id="rId13"/>
      <p:boldItalic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  <a:srgbClr val="B05408"/>
    <a:srgbClr val="6CA62C"/>
    <a:srgbClr val="5F9127"/>
    <a:srgbClr val="456A1C"/>
    <a:srgbClr val="DEA900"/>
    <a:srgbClr val="E4931C"/>
    <a:srgbClr val="FFE89F"/>
    <a:srgbClr val="008080"/>
    <a:srgbClr val="277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3738" autoAdjust="0"/>
  </p:normalViewPr>
  <p:slideViewPr>
    <p:cSldViewPr>
      <p:cViewPr>
        <p:scale>
          <a:sx n="80" d="100"/>
          <a:sy n="80" d="100"/>
        </p:scale>
        <p:origin x="4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35696" y="2854906"/>
            <a:ext cx="6424672" cy="1359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normalizeH="0" baseline="0" noProof="0" dirty="0">
                <a:ln w="11430"/>
                <a:blipFill dpi="0" rotWithShape="1">
                  <a:blip r:embed="rId2"/>
                  <a:srcRect/>
                  <a:tile tx="0" ty="0" sx="50000" sy="5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itchFamily="18" charset="0"/>
                <a:ea typeface="Cambria" pitchFamily="18" charset="0"/>
                <a:cs typeface="+mj-cs"/>
              </a:rPr>
              <a:t>Здравствуй, осень!                            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5589240"/>
            <a:ext cx="3833048" cy="768717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kumimoji="0" lang="ru-RU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Болотниковская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,27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142976" y="6643710"/>
            <a:ext cx="392909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5072066" y="6635919"/>
            <a:ext cx="4071934" cy="22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B78012-15C8-4C7B-AE79-C52AD7C95D42}"/>
              </a:ext>
            </a:extLst>
          </p:cNvPr>
          <p:cNvSpPr txBox="1"/>
          <p:nvPr/>
        </p:nvSpPr>
        <p:spPr>
          <a:xfrm>
            <a:off x="2195736" y="500043"/>
            <a:ext cx="45365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Департамент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образования города Москвы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Государственное бюджетное образовательное учреждение города Москвы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Школа № 1279 «ЭВРИКА»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9483663-6E1E-413C-A679-941262A107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895" y="351062"/>
            <a:ext cx="1800951" cy="15101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A755D0-1265-4F44-81ED-D0A74842A5E3}"/>
              </a:ext>
            </a:extLst>
          </p:cNvPr>
          <p:cNvSpPr txBox="1"/>
          <p:nvPr/>
        </p:nvSpPr>
        <p:spPr>
          <a:xfrm>
            <a:off x="2195736" y="1739904"/>
            <a:ext cx="5904656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      Долгосрочный проект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   для детей старшей группы 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260B5B-EA97-4FE9-BCF3-DC355F52645B}"/>
              </a:ext>
            </a:extLst>
          </p:cNvPr>
          <p:cNvSpPr txBox="1"/>
          <p:nvPr/>
        </p:nvSpPr>
        <p:spPr>
          <a:xfrm>
            <a:off x="2483768" y="3883239"/>
            <a:ext cx="5776600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7FD13B">
                  <a:lumMod val="5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endParaRPr lang="ru-RU" sz="2400" b="1" i="1" dirty="0">
              <a:solidFill>
                <a:srgbClr val="7FD13B">
                  <a:lumMod val="50000"/>
                </a:srgbClr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В</a:t>
            </a:r>
            <a:r>
              <a:rPr kumimoji="0" 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оспитатель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Шибзухова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.М.Л.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A8925C-C335-432C-BC64-F48F8BDF9951}"/>
              </a:ext>
            </a:extLst>
          </p:cNvPr>
          <p:cNvSpPr txBox="1"/>
          <p:nvPr/>
        </p:nvSpPr>
        <p:spPr>
          <a:xfrm>
            <a:off x="1115616" y="260649"/>
            <a:ext cx="7848872" cy="647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413-784-736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+mn-cs"/>
              </a:rPr>
              <a:t>Актуальность </a:t>
            </a:r>
            <a:r>
              <a:rPr lang="ru-RU" sz="1400" b="1" dirty="0">
                <a:solidFill>
                  <a:srgbClr val="8E0000"/>
                </a:solidFill>
                <a:latin typeface="Times New Roman"/>
                <a:ea typeface="Times New Roman" panose="02020603050405020304" pitchFamily="18" charset="0"/>
              </a:rPr>
              <a:t>проекта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+mn-cs"/>
              </a:rPr>
              <a:t>  Огромную роль в экологическом образовании дошкольников играет практическая, исследовательская деятельность в природных условиях, что в свою очередь способствует развитию любознательности. Экологическое образование будет более эффективным, если изучать природу через эмоциональное восприятие и через прямой контакт ребенка с природой. Одним из важнейших направлений в работе с детьми старшего возраста, является развитие их познавательной сферы, что способствует, расширению, уточнению чувств, знаний, отношений.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+mn-cs"/>
              </a:rPr>
              <a:t>Вид проекта: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+mn-cs"/>
              </a:rPr>
              <a:t>творчески- информационный.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E0000"/>
              </a:solidFill>
              <a:effectLst/>
              <a:uLnTx/>
              <a:uFillTx/>
              <a:latin typeface="Times New Roman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 Долгосрочный (15 сентябрь- 30 ноябрь)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дети старшей группы, воспитатель, родители.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Форма проведения: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дневная (в рамках организации педагогического процесса на занятиях и в повседневной жизни с учётом принципов частичной интеграции).                                                 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 В период детства дети дошкольного возраста только начинают познавать мир, явления природы. В этот период их жизни необходимо систематически передавать детям в увлекательной форме разнообразную информацию о времени года — осень, явлениях природы происходящих осенью, создавать опору для фиксации наблюдений: собирать природный материал для развития творчества, иллюстрации.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детей в этом проекте позволит ознакомить их с представлением об осени — как времени года, её характерных признаках, развить творческие способности. поисковую деятельность, связную речь.</a:t>
            </a:r>
            <a:r>
              <a:rPr lang="ru-RU" sz="1400" dirty="0">
                <a:solidFill>
                  <a:srgbClr val="8E0000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 Расширять и систематизировать знание детей об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осени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как о времени года, ее признаках 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явлениях.                                                                                                                           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Углубить представления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об изменениях в природе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осенью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; развивать  умения наблюдать за живыми объектами и явлениями неживой природы; привлечь  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к окружающим природным объектам; развивать  умение видеть красоту окружающего природного мира, разнообразия его красок и форм;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расширить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представление о многообразии и пользе овощей и фруктов,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созреваемых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в осенний период; воспитывать нравственные и духовные качества ребёнка во время его общения с природой.</a:t>
            </a:r>
            <a:endParaRPr kumimoji="0" lang="ru-RU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46DEF0-6FE8-4151-84E3-2FCF8DF5CE4B}"/>
              </a:ext>
            </a:extLst>
          </p:cNvPr>
          <p:cNvSpPr txBox="1"/>
          <p:nvPr/>
        </p:nvSpPr>
        <p:spPr>
          <a:xfrm>
            <a:off x="2051720" y="116632"/>
            <a:ext cx="4890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413-784-736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19F854-EE04-4A6F-87C2-5449084C3B7E}"/>
              </a:ext>
            </a:extLst>
          </p:cNvPr>
          <p:cNvSpPr txBox="1"/>
          <p:nvPr/>
        </p:nvSpPr>
        <p:spPr>
          <a:xfrm>
            <a:off x="1115616" y="346312"/>
            <a:ext cx="4536504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Просмотр мультфильма: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«Земляничный дождь».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053CC73-07FA-4FC4-963B-0045EFC87C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719" y="992641"/>
            <a:ext cx="2520280" cy="2482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9CDD73E-3BC1-4706-93F5-995E57B606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764" y="1098738"/>
            <a:ext cx="2520280" cy="2318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898922-0EAB-4A38-ABB3-A129BF1A630B}"/>
              </a:ext>
            </a:extLst>
          </p:cNvPr>
          <p:cNvSpPr txBox="1"/>
          <p:nvPr/>
        </p:nvSpPr>
        <p:spPr>
          <a:xfrm>
            <a:off x="6282660" y="578296"/>
            <a:ext cx="2603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Чтение художественной литературы.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9AE5716-2BD5-4A61-8F84-DF25745246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951" y="1683513"/>
            <a:ext cx="3071069" cy="3192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25C59E-C29F-458C-A6CC-2ACC0268D197}"/>
              </a:ext>
            </a:extLst>
          </p:cNvPr>
          <p:cNvSpPr txBox="1"/>
          <p:nvPr/>
        </p:nvSpPr>
        <p:spPr>
          <a:xfrm>
            <a:off x="3638207" y="1163073"/>
            <a:ext cx="28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Наблюдений: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«Изучаем жизнь природы осенью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71574B-F3C6-4EA0-B9DF-0D08824B51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425" y="3788578"/>
            <a:ext cx="2764230" cy="32159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27FD49C-2F4D-4353-90EF-07E19AE8E8B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19" y="3995620"/>
            <a:ext cx="2764230" cy="30199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C80080-E05F-4501-9BAF-D2B41E89C6FD}"/>
              </a:ext>
            </a:extLst>
          </p:cNvPr>
          <p:cNvSpPr txBox="1"/>
          <p:nvPr/>
        </p:nvSpPr>
        <p:spPr>
          <a:xfrm rot="10800000" flipV="1">
            <a:off x="3923928" y="4633524"/>
            <a:ext cx="25128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Рассматривание картин об осени, составление описательных рассказов.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1" y="188640"/>
            <a:ext cx="6639434" cy="79208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Художественно – эстетическое развитие 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413-784-736</a:t>
            </a:r>
            <a:b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FEB80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EB80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b="1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0A4CCA-4620-4870-83E6-BE371129DF0B}"/>
              </a:ext>
            </a:extLst>
          </p:cNvPr>
          <p:cNvSpPr txBox="1"/>
          <p:nvPr/>
        </p:nvSpPr>
        <p:spPr>
          <a:xfrm>
            <a:off x="1857356" y="545467"/>
            <a:ext cx="7203587" cy="71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1000"/>
              </a:spcAft>
              <a:tabLst>
                <a:tab pos="-68580" algn="l"/>
                <a:tab pos="1244600" algn="l"/>
              </a:tabLst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Аппликация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«Корзинка с грибами»</a:t>
            </a:r>
          </a:p>
          <a:p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9EC51E-5A95-47FE-AC44-FB248C465B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1" y="3035457"/>
            <a:ext cx="2818878" cy="175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25CD5CD-5B03-4C4A-A0D6-C4DC6D8F46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0701" y="862581"/>
            <a:ext cx="2162597" cy="2083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78AE5B7-DEFE-42B3-B487-A38C0A1D7E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68" t="-1" b="-1"/>
          <a:stretch/>
        </p:blipFill>
        <p:spPr>
          <a:xfrm>
            <a:off x="1192940" y="948130"/>
            <a:ext cx="2017688" cy="189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3D37B4-3A40-4AB7-9482-C9C09518CE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803" y="571457"/>
            <a:ext cx="2350569" cy="28404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F0210D-2738-417D-BA61-A47A2F7DD3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880" y="2891989"/>
            <a:ext cx="2410933" cy="29134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AE7601-B192-4018-A69B-6D91CFAD348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596" y="4754243"/>
            <a:ext cx="3618095" cy="19412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EA5272-27C2-4C46-8AF6-5E2E29FAD1A2}"/>
              </a:ext>
            </a:extLst>
          </p:cNvPr>
          <p:cNvSpPr txBox="1"/>
          <p:nvPr/>
        </p:nvSpPr>
        <p:spPr>
          <a:xfrm>
            <a:off x="6001594" y="3272484"/>
            <a:ext cx="2818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Девушка «Осень» 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55576" y="285729"/>
            <a:ext cx="6192688" cy="368070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Рисование: «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Золотая осень в лесу».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413-784-736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A7F05E-9756-4158-A1C0-3C95A588F4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122" y="765829"/>
            <a:ext cx="2795756" cy="1771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D657801-C0D2-450D-BE00-99FC0A04D1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859160"/>
            <a:ext cx="1952649" cy="2389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C135BB0-10E2-4E0E-A264-CC4B24BF5B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472" y="238024"/>
            <a:ext cx="2531475" cy="3190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2FB89C1-5BAB-4692-8877-88159CAE65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940" y="2520236"/>
            <a:ext cx="3088627" cy="17292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A3CBED-75D2-4361-AA48-79BE64213645}"/>
              </a:ext>
            </a:extLst>
          </p:cNvPr>
          <p:cNvSpPr txBox="1"/>
          <p:nvPr/>
        </p:nvSpPr>
        <p:spPr>
          <a:xfrm flipH="1">
            <a:off x="7304274" y="3248176"/>
            <a:ext cx="2037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«Овощи на тарелке»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098507-3FFE-4F74-B994-C7FCFA2CD5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3725801"/>
            <a:ext cx="2676376" cy="31153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C9829F2-B58B-4E5B-9F79-8FB457D6040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416" y="4223781"/>
            <a:ext cx="3237257" cy="26093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9DB6C1-DD66-43F9-8411-A75BAAD0C360}"/>
              </a:ext>
            </a:extLst>
          </p:cNvPr>
          <p:cNvSpPr txBox="1"/>
          <p:nvPr/>
        </p:nvSpPr>
        <p:spPr>
          <a:xfrm rot="10800000" flipV="1">
            <a:off x="5888022" y="4875856"/>
            <a:ext cx="32372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«Нам осень сказку подарила»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342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264696" cy="64807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1" dirty="0">
                <a:solidFill>
                  <a:srgbClr val="FEB80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EB80A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b="1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7BB595-FDCC-4E3A-B0F1-5972326A9F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778" y="332656"/>
            <a:ext cx="3135334" cy="32403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9BD1A4-2753-41F8-BF60-2295463C9A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351" y="3998852"/>
            <a:ext cx="2845064" cy="28591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398E6E-062D-44E7-99AA-5762FB5DADE6}"/>
              </a:ext>
            </a:extLst>
          </p:cNvPr>
          <p:cNvSpPr txBox="1"/>
          <p:nvPr/>
        </p:nvSpPr>
        <p:spPr>
          <a:xfrm rot="10800000" flipH="1" flipV="1">
            <a:off x="5991778" y="3646063"/>
            <a:ext cx="2903407" cy="352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Лепка: «В лес за грибами». 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4A686E8-4F01-4044-A670-43AFB5F04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08" y="284573"/>
            <a:ext cx="3135334" cy="33614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196AFB-5B42-428E-B9AB-98EF82CE91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08" y="3997251"/>
            <a:ext cx="3928719" cy="28591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5E8B4DE-2EC8-4F6B-8776-8D32B3A21461}"/>
              </a:ext>
            </a:extLst>
          </p:cNvPr>
          <p:cNvSpPr txBox="1"/>
          <p:nvPr/>
        </p:nvSpPr>
        <p:spPr>
          <a:xfrm>
            <a:off x="1097008" y="3284984"/>
            <a:ext cx="4894770" cy="79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Конструирование из природного материала: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«Ежик в гости к нам пришел» (из шишек).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FC812B-041E-4EFD-9AD4-340D43001E22}"/>
              </a:ext>
            </a:extLst>
          </p:cNvPr>
          <p:cNvSpPr txBox="1"/>
          <p:nvPr/>
        </p:nvSpPr>
        <p:spPr>
          <a:xfrm>
            <a:off x="3419872" y="284573"/>
            <a:ext cx="34381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413-784-736</a:t>
            </a:r>
          </a:p>
        </p:txBody>
      </p:sp>
    </p:spTree>
    <p:extLst>
      <p:ext uri="{BB962C8B-B14F-4D97-AF65-F5344CB8AC3E}">
        <p14:creationId xmlns:p14="http://schemas.microsoft.com/office/powerpoint/2010/main" val="125384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188640"/>
            <a:ext cx="4575208" cy="36397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1600" b="1" i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413-784-736</a:t>
            </a:r>
            <a:b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«Осенние бродилки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600" b="1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EF88DD-2072-421A-BB79-E7136E760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4603" y="781686"/>
            <a:ext cx="2084827" cy="2686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3DF28D-8CAC-4946-8E29-D9E79D1631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973" y="838935"/>
            <a:ext cx="2084827" cy="2686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79B64E2-FA5F-418D-8578-98BD0A6B68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4061" y="3811436"/>
            <a:ext cx="3305331" cy="25979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965D74-B9FF-4D0D-8B4D-D3CDDD7934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777" y="1196752"/>
            <a:ext cx="2719352" cy="2784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82A012-7730-460E-92CD-4EDC7C9B9E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777" y="3954454"/>
            <a:ext cx="2981119" cy="30689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1E80207-F0C0-4185-B05D-9FA5C4B4BC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777" y="448605"/>
            <a:ext cx="2981118" cy="7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9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560840" cy="34079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Подвижные игры: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Times New Roman" panose="02020603050405020304" pitchFamily="18" charset="0"/>
              </a:rPr>
              <a:t> «Гуси – лебеди», «У медведя во бору», «Перелёт птиц»,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«Мышеловки».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i="1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Cambria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DE3F9F-49BF-42DA-A812-4A03DBA22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1660" y="3964989"/>
            <a:ext cx="3384376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FE65DE-6B8C-4298-8019-29411DFD05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889478"/>
            <a:ext cx="2952328" cy="300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661F56-E510-44B6-8388-329121FA2E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3964989"/>
            <a:ext cx="3187851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BF45632-A559-4F89-91AD-170483BF0B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943594"/>
            <a:ext cx="3052323" cy="289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FB53FE-8DC7-4ADA-86E5-AC40DE33B7B9}"/>
              </a:ext>
            </a:extLst>
          </p:cNvPr>
          <p:cNvSpPr txBox="1"/>
          <p:nvPr/>
        </p:nvSpPr>
        <p:spPr>
          <a:xfrm>
            <a:off x="1115616" y="256099"/>
            <a:ext cx="5742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413-784-736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CE0E66-2B3C-41C8-B905-49D3F2C93D62}"/>
              </a:ext>
            </a:extLst>
          </p:cNvPr>
          <p:cNvSpPr txBox="1"/>
          <p:nvPr/>
        </p:nvSpPr>
        <p:spPr>
          <a:xfrm>
            <a:off x="755576" y="2204864"/>
            <a:ext cx="8136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all" spc="0" normalizeH="0" baseline="0" noProof="0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за внимание</a:t>
            </a:r>
            <a:r>
              <a:rPr kumimoji="0" lang="ru-RU" sz="4800" b="1" i="1" u="none" strike="noStrike" kern="1200" cap="all" spc="0" normalizeH="0" baseline="0" noProof="0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60000"/>
      </a:hlink>
      <a:folHlink>
        <a:srgbClr val="FFABA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3256</TotalTime>
  <Words>139</Words>
  <Application>Microsoft Office PowerPoint</Application>
  <PresentationFormat>Экран (4:3)</PresentationFormat>
  <Paragraphs>37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Candara</vt:lpstr>
      <vt:lpstr>Symbol</vt:lpstr>
      <vt:lpstr>Cambria</vt:lpstr>
      <vt:lpstr>Times New Roman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 Художественно – эстетическое развитие  413-784-736   </vt:lpstr>
      <vt:lpstr> Рисование: «Золотая осень в лесу». 413-784-736  </vt:lpstr>
      <vt:lpstr> </vt:lpstr>
      <vt:lpstr>  413-784-736  Дидактические игры: «Осенние бродилки </vt:lpstr>
      <vt:lpstr>                            Подвижные игры: «Гуси – лебеди», «У медведя во бору», «Перелёт птиц», «Мышеловки».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Надежда</cp:lastModifiedBy>
  <cp:revision>186</cp:revision>
  <dcterms:created xsi:type="dcterms:W3CDTF">2013-08-23T08:38:35Z</dcterms:created>
  <dcterms:modified xsi:type="dcterms:W3CDTF">2022-04-08T07:49:06Z</dcterms:modified>
</cp:coreProperties>
</file>