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0" r:id="rId3"/>
    <p:sldId id="257" r:id="rId4"/>
    <p:sldId id="262" r:id="rId5"/>
    <p:sldId id="261" r:id="rId6"/>
    <p:sldId id="258" r:id="rId7"/>
    <p:sldId id="283" r:id="rId8"/>
    <p:sldId id="259" r:id="rId9"/>
    <p:sldId id="284" r:id="rId10"/>
    <p:sldId id="260" r:id="rId11"/>
    <p:sldId id="287" r:id="rId12"/>
    <p:sldId id="263" r:id="rId13"/>
    <p:sldId id="265" r:id="rId14"/>
    <p:sldId id="288" r:id="rId15"/>
    <p:sldId id="278" r:id="rId16"/>
    <p:sldId id="279" r:id="rId17"/>
    <p:sldId id="273" r:id="rId18"/>
    <p:sldId id="264" r:id="rId19"/>
    <p:sldId id="286" r:id="rId20"/>
    <p:sldId id="285" r:id="rId21"/>
    <p:sldId id="271" r:id="rId22"/>
    <p:sldId id="289" r:id="rId23"/>
    <p:sldId id="269" r:id="rId24"/>
    <p:sldId id="266" r:id="rId25"/>
    <p:sldId id="270" r:id="rId26"/>
    <p:sldId id="275" r:id="rId27"/>
    <p:sldId id="27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F54C"/>
    <a:srgbClr val="F89D52"/>
    <a:srgbClr val="FF130D"/>
    <a:srgbClr val="F9B9E2"/>
  </p:clrMru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717" autoAdjust="0"/>
  </p:normalViewPr>
  <p:slideViewPr>
    <p:cSldViewPr>
      <p:cViewPr varScale="1">
        <p:scale>
          <a:sx n="97" d="100"/>
          <a:sy n="97" d="100"/>
        </p:scale>
        <p:origin x="-30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E722-30EE-41B5-9AD4-1D4FA342B542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6AE3-8E8E-4A59-A727-7EFC45B93B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E722-30EE-41B5-9AD4-1D4FA342B542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6AE3-8E8E-4A59-A727-7EFC45B93B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E722-30EE-41B5-9AD4-1D4FA342B542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6AE3-8E8E-4A59-A727-7EFC45B93B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E722-30EE-41B5-9AD4-1D4FA342B542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6AE3-8E8E-4A59-A727-7EFC45B93B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E722-30EE-41B5-9AD4-1D4FA342B542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6AE3-8E8E-4A59-A727-7EFC45B93B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E722-30EE-41B5-9AD4-1D4FA342B542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6AE3-8E8E-4A59-A727-7EFC45B93B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E722-30EE-41B5-9AD4-1D4FA342B542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6AE3-8E8E-4A59-A727-7EFC45B93B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E722-30EE-41B5-9AD4-1D4FA342B542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6AE3-8E8E-4A59-A727-7EFC45B93B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E722-30EE-41B5-9AD4-1D4FA342B542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6AE3-8E8E-4A59-A727-7EFC45B93B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E722-30EE-41B5-9AD4-1D4FA342B542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6AE3-8E8E-4A59-A727-7EFC45B93B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E722-30EE-41B5-9AD4-1D4FA342B542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36AE3-8E8E-4A59-A727-7EFC45B93B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7E722-30EE-41B5-9AD4-1D4FA342B542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36AE3-8E8E-4A59-A727-7EFC45B93B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het.colorado.edu/sims/html/number-line-integers/latest/number-line-integers_en.html" TargetMode="External"/><Relationship Id="rId3" Type="http://schemas.openxmlformats.org/officeDocument/2006/relationships/slide" Target="slide23.xml"/><Relationship Id="rId7" Type="http://schemas.openxmlformats.org/officeDocument/2006/relationships/image" Target="../media/image13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slide" Target="slide6.xml"/><Relationship Id="rId5" Type="http://schemas.openxmlformats.org/officeDocument/2006/relationships/image" Target="../media/image11.jpeg"/><Relationship Id="rId10" Type="http://schemas.openxmlformats.org/officeDocument/2006/relationships/hyperlink" Target="file:///C:\Program%20Files\GeoGebra%205.0\GeoGebra.exe" TargetMode="External"/><Relationship Id="rId4" Type="http://schemas.openxmlformats.org/officeDocument/2006/relationships/slide" Target="slide25.xml"/><Relationship Id="rId9" Type="http://schemas.openxmlformats.org/officeDocument/2006/relationships/slide" Target="slide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7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dozyqrdj22" TargetMode="External"/><Relationship Id="rId7" Type="http://schemas.openxmlformats.org/officeDocument/2006/relationships/slide" Target="slide1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file:///C:\Program%20Files\GeoGebra%205.0\GeoGebra.exe" TargetMode="Externa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slide" Target="slide1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quizizz.com/admin/quiz/61e9747ac4c3d8001d4dc572/startV4" TargetMode="Externa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.jpeg"/><Relationship Id="rId7" Type="http://schemas.openxmlformats.org/officeDocument/2006/relationships/slide" Target="slide15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10" Type="http://schemas.openxmlformats.org/officeDocument/2006/relationships/slide" Target="slide18.xml"/><Relationship Id="rId4" Type="http://schemas.openxmlformats.org/officeDocument/2006/relationships/image" Target="../media/image9.png"/><Relationship Id="rId9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5720" y="0"/>
            <a:ext cx="8643998" cy="1112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МУНИЦИПАЛЬНОЕ ОБЩЕОБРАЗОВАТЕЛЬНОЕ АВТОНОМНОЕ УЧРЕЖДЕНИЕ  «КЛАССИЧЕСКАЯ ГИМНАЗИЯ №2» г.ТЫНДЫ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43406" y="5072074"/>
            <a:ext cx="450059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ОТКРЫТЫЙ УРОК МАТЕМАТИКИ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Учитель: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Артющенко Ирина Викторовна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929058" y="1357298"/>
            <a:ext cx="521494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 ни одной области математики,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которая когда-нибудь не окажется применимой к явлениям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действительного мира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Н.И. Лобачевский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6" name="Picture 8" descr="https://www.detkityumen.ru/media/article/konferenci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9" t="4749" r="3805" b="4471"/>
          <a:stretch>
            <a:fillRect/>
          </a:stretch>
        </p:blipFill>
        <p:spPr bwMode="auto">
          <a:xfrm>
            <a:off x="0" y="1785926"/>
            <a:ext cx="5740905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hlinkClick r:id="rId2" action="ppaction://hlinksldjump"/>
          </p:cNvPr>
          <p:cNvSpPr/>
          <p:nvPr/>
        </p:nvSpPr>
        <p:spPr>
          <a:xfrm>
            <a:off x="142844" y="928670"/>
            <a:ext cx="2857520" cy="642918"/>
          </a:xfrm>
          <a:prstGeom prst="rect">
            <a:avLst/>
          </a:prstGeom>
          <a:solidFill>
            <a:srgbClr val="17F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Лаборатория </a:t>
            </a:r>
            <a:r>
              <a:rPr lang="ru-RU" sz="2400" b="1" dirty="0" smtClean="0">
                <a:solidFill>
                  <a:srgbClr val="0070C0"/>
                </a:solidFill>
                <a:hlinkClick r:id="rId3" action="ppaction://hlinksldjump"/>
              </a:rPr>
              <a:t>БИОЛОГОВ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>
            <a:off x="142844" y="3071810"/>
            <a:ext cx="3857652" cy="4286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Лаборатория </a:t>
            </a:r>
            <a:r>
              <a:rPr lang="ru-RU" sz="2400" b="1" dirty="0" smtClean="0">
                <a:solidFill>
                  <a:srgbClr val="0070C0"/>
                </a:solidFill>
                <a:hlinkClick r:id="rId2" action="ppaction://hlinksldjump"/>
              </a:rPr>
              <a:t>СИНОПТИКОВ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>
            <a:hlinkClick r:id="rId2" action="ppaction://hlinksldjump"/>
          </p:cNvPr>
          <p:cNvSpPr/>
          <p:nvPr/>
        </p:nvSpPr>
        <p:spPr>
          <a:xfrm>
            <a:off x="5072066" y="3000372"/>
            <a:ext cx="2857520" cy="642942"/>
          </a:xfrm>
          <a:prstGeom prst="rect">
            <a:avLst/>
          </a:prstGeom>
          <a:solidFill>
            <a:srgbClr val="F89D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Лаборатория </a:t>
            </a:r>
            <a:r>
              <a:rPr lang="ru-RU" sz="2400" b="1" dirty="0" smtClean="0">
                <a:solidFill>
                  <a:srgbClr val="0070C0"/>
                </a:solidFill>
                <a:hlinkClick r:id="rId4" action="ppaction://hlinksldjump"/>
              </a:rPr>
              <a:t>ФИЗИКОВ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https://media.gettyimages.com/vectors/weatherman-with-pointer-vector-id1159041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71876"/>
            <a:ext cx="1928826" cy="1488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s://pbs.twimg.com/media/Da5IOqlX4AAAtyQ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642918"/>
            <a:ext cx="1279274" cy="228601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85720" y="1643050"/>
            <a:ext cx="2714644" cy="1357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35 &lt; 43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-30 &lt; 15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-14 &lt; 0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-7 &lt; -6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3108" y="3571876"/>
            <a:ext cx="2643206" cy="15001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0 &lt; 12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0 &gt; -9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-27 &lt; 17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-25 &lt; -16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14942" y="3714752"/>
            <a:ext cx="2643206" cy="16430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0 &lt; 100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0 &gt; -15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123 &gt; -233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-183 &gt; -253</a:t>
            </a:r>
          </a:p>
        </p:txBody>
      </p:sp>
      <p:pic>
        <p:nvPicPr>
          <p:cNvPr id="6146" name="Picture 2" descr="http://baltinsh.ru/wp-content/uploads/2020/02/s1200-1024x869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0038" t="10247" r="8694" b="11196"/>
          <a:stretch>
            <a:fillRect/>
          </a:stretch>
        </p:blipFill>
        <p:spPr bwMode="auto">
          <a:xfrm>
            <a:off x="8001024" y="3214686"/>
            <a:ext cx="1142976" cy="184640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85720" y="5572140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Любое отрицательное число                   положительного числа.                            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85720" y="5000636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Нуль                     положительного числа.                            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5720" y="5286388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Нуль                     отрицательного числа.                            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85720" y="5857892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Из двух отрицательных чисел меньше то, модуль которого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28662" y="5000636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меньше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8662" y="5286388"/>
            <a:ext cx="95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больше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14678" y="5572140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меньше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86512" y="5857892"/>
            <a:ext cx="101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больше.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6" name="Управляющая кнопка: справка 25">
            <a:hlinkClick r:id="rId8" highlightClick="1"/>
          </p:cNvPr>
          <p:cNvSpPr/>
          <p:nvPr/>
        </p:nvSpPr>
        <p:spPr>
          <a:xfrm>
            <a:off x="8429652" y="5143512"/>
            <a:ext cx="542350" cy="542350"/>
          </a:xfrm>
          <a:prstGeom prst="actionButtonHelp">
            <a:avLst/>
          </a:prstGeom>
          <a:solidFill>
            <a:srgbClr val="17F54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hlinkClick r:id="rId2" action="ppaction://hlinksldjump"/>
          </p:cNvPr>
          <p:cNvSpPr/>
          <p:nvPr/>
        </p:nvSpPr>
        <p:spPr>
          <a:xfrm>
            <a:off x="5715008" y="142852"/>
            <a:ext cx="3143272" cy="1071570"/>
          </a:xfrm>
          <a:prstGeom prst="rect">
            <a:avLst/>
          </a:prstGeom>
          <a:solidFill>
            <a:srgbClr val="FF13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Лаборатория </a:t>
            </a:r>
            <a:r>
              <a:rPr lang="ru-RU" sz="2400" b="1" dirty="0" smtClean="0">
                <a:solidFill>
                  <a:srgbClr val="0070C0"/>
                </a:solidFill>
                <a:hlinkClick r:id="rId9" action="ppaction://hlinksldjump"/>
              </a:rPr>
              <a:t>МЕДИЦИНСКИХ</a:t>
            </a:r>
            <a:r>
              <a:rPr lang="ru-RU" sz="2400" b="1" dirty="0" smtClean="0">
                <a:solidFill>
                  <a:srgbClr val="0070C0"/>
                </a:solidFill>
              </a:rPr>
              <a:t> РАБОТНИКОВ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00760" y="1285860"/>
            <a:ext cx="2643206" cy="15001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 &lt; 22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22 &gt; -7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0 &gt; -3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-4 &gt; -7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5720" y="6072206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 горизонтальной координатной прямой точка с большей координатой лежит                      точки с меньшей координатой.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214414" y="635795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правее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1" name="Управляющая кнопка: настраиваемая 30">
            <a:hlinkClick r:id="rId10" action="ppaction://hlinkfile" highlightClick="1"/>
          </p:cNvPr>
          <p:cNvSpPr/>
          <p:nvPr/>
        </p:nvSpPr>
        <p:spPr>
          <a:xfrm>
            <a:off x="7286644" y="5786454"/>
            <a:ext cx="1643042" cy="35719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ПРОВЕРКА</a:t>
            </a:r>
            <a:endParaRPr lang="ru-RU" dirty="0"/>
          </a:p>
        </p:txBody>
      </p:sp>
      <p:sp>
        <p:nvSpPr>
          <p:cNvPr id="32" name="Управляющая кнопка: возврат 31">
            <a:hlinkClick r:id="rId11" action="ppaction://hlinksldjump" highlightClick="1"/>
          </p:cNvPr>
          <p:cNvSpPr/>
          <p:nvPr/>
        </p:nvSpPr>
        <p:spPr>
          <a:xfrm>
            <a:off x="8429652" y="6215082"/>
            <a:ext cx="542350" cy="542350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142844" y="142852"/>
            <a:ext cx="3714776" cy="70788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ИСПЫТАНИЕ 2.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ИССЛЕДОВАНИЯ  ЛАБОРАТОРИЙ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9" grpId="0" animBg="1"/>
      <p:bldP spid="27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14480" y="214290"/>
          <a:ext cx="6858048" cy="456692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28628"/>
                <a:gridCol w="4714908"/>
                <a:gridCol w="714380"/>
                <a:gridCol w="1000132"/>
              </a:tblGrid>
              <a:tr h="162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Вопросы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верю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не верю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</a:tr>
              <a:tr h="487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1.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Верите ли вы, что нуль – самое маленькое число?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</a:tr>
              <a:tr h="8128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2.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Верите ли вы, что положительные числа всегда больше отрицательных?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3.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Верите ли вы, что отрицательные числа больше нуля?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4.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Верите ли вы, что отрицательные числа сравнить невозможно?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</a:tr>
              <a:tr h="1300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5.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Верите ли вы, что если отрицательные числа можно сравнить, то наибольшим будет то, модуль которого меньше?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</a:tr>
            </a:tbl>
          </a:graphicData>
        </a:graphic>
      </p:graphicFrame>
      <p:sp>
        <p:nvSpPr>
          <p:cNvPr id="37892" name="AutoShape 4" descr="https://4.404content.com/1/F9/91/1347861283879257344/fullsiz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4" name="Picture 6" descr="https://4.404content.com/1/F9/91/1347861283879257344/fullsiz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00098" y="3286124"/>
            <a:ext cx="2984500" cy="3357562"/>
          </a:xfrm>
          <a:prstGeom prst="rect">
            <a:avLst/>
          </a:prstGeom>
          <a:noFill/>
        </p:spPr>
      </p:pic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215338" y="5786454"/>
            <a:ext cx="685226" cy="756664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15008" y="857232"/>
            <a:ext cx="101662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неверно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7884" y="1643050"/>
            <a:ext cx="77777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верно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446" y="2357430"/>
            <a:ext cx="101662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неверно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6446" y="3071810"/>
            <a:ext cx="101662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неверно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7884" y="4357694"/>
            <a:ext cx="85725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верно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142976" y="1571612"/>
          <a:ext cx="6500857" cy="3786212"/>
        </p:xfrm>
        <a:graphic>
          <a:graphicData uri="http://schemas.openxmlformats.org/drawingml/2006/table">
            <a:tbl>
              <a:tblPr/>
              <a:tblGrid>
                <a:gridCol w="2166662"/>
                <a:gridCol w="2166662"/>
                <a:gridCol w="2167533"/>
              </a:tblGrid>
              <a:tr h="946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 </a:t>
                      </a:r>
                      <a:r>
                        <a:rPr lang="ru-RU" sz="4000" b="1" baseline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4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</a:t>
                      </a:r>
                      <a:r>
                        <a:rPr lang="ru-RU" sz="4000" b="1" baseline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ru-RU" sz="4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</a:t>
                      </a:r>
                      <a:r>
                        <a:rPr lang="ru-RU" sz="4000" b="1" baseline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</a:t>
                      </a: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-13</a:t>
                      </a:r>
                      <a:endParaRPr lang="ru-RU" sz="4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6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   -</a:t>
                      </a: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4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 </a:t>
                      </a:r>
                      <a:r>
                        <a:rPr lang="ru-RU" sz="4000" b="1" baseline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ru-RU" sz="4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-13 </a:t>
                      </a:r>
                      <a:r>
                        <a:rPr lang="ru-RU" sz="4000" b="1" baseline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</a:t>
                      </a: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ru-RU" sz="4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6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-13 </a:t>
                      </a:r>
                      <a:r>
                        <a:rPr lang="ru-RU" sz="4000" b="1" baseline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4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-13 </a:t>
                      </a:r>
                      <a:r>
                        <a:rPr lang="ru-RU" sz="4000" b="1" baseline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</a:t>
                      </a: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4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9     0</a:t>
                      </a:r>
                      <a:endParaRPr lang="ru-RU" sz="4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6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 </a:t>
                      </a:r>
                      <a:r>
                        <a:rPr lang="ru-RU" sz="4000" b="1" baseline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</a:t>
                      </a: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4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 </a:t>
                      </a:r>
                      <a:r>
                        <a:rPr lang="ru-RU" sz="4000" b="1" baseline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-13</a:t>
                      </a:r>
                      <a:endParaRPr lang="ru-RU" sz="4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</a:t>
                      </a:r>
                      <a:r>
                        <a:rPr lang="ru-RU" sz="4000" b="1" baseline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ru-RU" sz="40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4000" b="1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-13</a:t>
                      </a:r>
                      <a:endParaRPr lang="ru-RU" sz="4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28794" y="150017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5918" y="2428868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3108" y="335756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1670" y="428625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934" y="150017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71934" y="2428868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7686" y="335756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0496" y="428625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2198" y="142873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9388" y="2428868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86512" y="328612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3636" y="428625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0232" y="1643050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1785918" y="2571744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2214546" y="3500438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2071670" y="4429132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4071934" y="1643050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4071934" y="2571744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28" name="TextBox 27"/>
          <p:cNvSpPr txBox="1"/>
          <p:nvPr/>
        </p:nvSpPr>
        <p:spPr>
          <a:xfrm>
            <a:off x="4357686" y="3500438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29" name="TextBox 28"/>
          <p:cNvSpPr txBox="1"/>
          <p:nvPr/>
        </p:nvSpPr>
        <p:spPr>
          <a:xfrm>
            <a:off x="4000496" y="4429132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30" name="TextBox 29"/>
          <p:cNvSpPr txBox="1"/>
          <p:nvPr/>
        </p:nvSpPr>
        <p:spPr>
          <a:xfrm>
            <a:off x="6143636" y="1643050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6286512" y="3500438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32" name="TextBox 31"/>
          <p:cNvSpPr txBox="1"/>
          <p:nvPr/>
        </p:nvSpPr>
        <p:spPr>
          <a:xfrm>
            <a:off x="6500826" y="2571744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</a:t>
            </a:r>
            <a:endParaRPr lang="ru-RU" sz="3600" dirty="0"/>
          </a:p>
        </p:txBody>
      </p:sp>
      <p:sp>
        <p:nvSpPr>
          <p:cNvPr id="33" name="TextBox 32"/>
          <p:cNvSpPr txBox="1"/>
          <p:nvPr/>
        </p:nvSpPr>
        <p:spPr>
          <a:xfrm>
            <a:off x="6143636" y="4429132"/>
            <a:ext cx="4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и</a:t>
            </a:r>
            <a:endParaRPr lang="ru-RU" sz="3600" dirty="0"/>
          </a:p>
        </p:txBody>
      </p:sp>
      <p:pic>
        <p:nvPicPr>
          <p:cNvPr id="35" name="Рисунок 34" descr="https://www.psychdegrees.org/wp-content/uploads/2018/09/logoCSU-1080x32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142852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142844" y="142852"/>
            <a:ext cx="3714776" cy="70788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ИСПЫТАНИЕ 2.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ИССЛЕДОВАНИЯ  ЛАБОРАТОРИЙ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aymenok.ru/wp-content/uploads/2018/10/luchshie-fizkultminutki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19" t="5000" r="18415" b="4999"/>
          <a:stretch>
            <a:fillRect/>
          </a:stretch>
        </p:blipFill>
        <p:spPr bwMode="auto">
          <a:xfrm>
            <a:off x="428596" y="642918"/>
            <a:ext cx="3571900" cy="51435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72132" y="1357298"/>
            <a:ext cx="1787669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5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4942" y="1357298"/>
            <a:ext cx="2855269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-5</a:t>
            </a:r>
            <a:endParaRPr lang="ru-RU" sz="25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7752" y="1428736"/>
            <a:ext cx="3390672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25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8824" y="1500174"/>
            <a:ext cx="5795176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15,2</a:t>
            </a:r>
            <a:endParaRPr lang="ru-RU" sz="25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3306" y="1714488"/>
            <a:ext cx="5259773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-3,5</a:t>
            </a:r>
            <a:endParaRPr lang="ru-RU" sz="25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2" y="1643050"/>
            <a:ext cx="2855269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endParaRPr lang="ru-RU" sz="25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4744" y="1571612"/>
            <a:ext cx="5259773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-0,1</a:t>
            </a:r>
            <a:endParaRPr lang="ru-RU" sz="25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6314" y="1571612"/>
            <a:ext cx="4192173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0,1</a:t>
            </a:r>
            <a:endParaRPr lang="ru-RU" sz="25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3306" y="1643050"/>
            <a:ext cx="4993675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ru-RU" sz="25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9256" y="1714488"/>
            <a:ext cx="1787669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5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https://www.psychdegrees.org/wp-content/uploads/2018/09/logoCSU-1080x32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2831" y="133227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psychdegrees.org/wp-content/uploads/2018/09/logoCSU-1080x32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142852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7158" y="1857364"/>
            <a:ext cx="8491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9;  -9;  11;  -15;  -4;  -21;  7;  10;  -32.</a:t>
            </a:r>
            <a:endParaRPr lang="ru-RU" sz="4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2928934"/>
            <a:ext cx="5785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i="1" dirty="0" smtClean="0"/>
              <a:t>Запишите  все числа, меньшие -10.</a:t>
            </a:r>
            <a:endParaRPr lang="ru-RU" sz="28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3429000"/>
            <a:ext cx="8762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i="1" dirty="0" smtClean="0"/>
              <a:t>Запишите  числа, которые больше -10, но меньше 10.</a:t>
            </a:r>
            <a:endParaRPr lang="ru-RU" sz="2800" i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000364" y="2500306"/>
            <a:ext cx="71438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000628" y="2500306"/>
            <a:ext cx="71438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786710" y="2500306"/>
            <a:ext cx="71438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57158" y="2571744"/>
            <a:ext cx="500066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42976" y="2571744"/>
            <a:ext cx="500066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071934" y="2500306"/>
            <a:ext cx="500066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000760" y="2500306"/>
            <a:ext cx="42862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214282" y="214290"/>
            <a:ext cx="2225225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ИСПЫТАНИЕ 3.</a:t>
            </a:r>
            <a:endParaRPr lang="ru-RU" sz="2400" dirty="0"/>
          </a:p>
        </p:txBody>
      </p:sp>
      <p:sp>
        <p:nvSpPr>
          <p:cNvPr id="15" name="Управляющая кнопка: возврат 14">
            <a:hlinkClick r:id="rId4" action="ppaction://hlinksldjump" highlightClick="1"/>
          </p:cNvPr>
          <p:cNvSpPr/>
          <p:nvPr/>
        </p:nvSpPr>
        <p:spPr>
          <a:xfrm>
            <a:off x="8215338" y="5786454"/>
            <a:ext cx="685226" cy="756664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rId2" action="ppaction://hlinksldjump" highlightClick="1"/>
          </p:cNvPr>
          <p:cNvSpPr/>
          <p:nvPr/>
        </p:nvSpPr>
        <p:spPr>
          <a:xfrm>
            <a:off x="8215338" y="5857892"/>
            <a:ext cx="685226" cy="756664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28728" y="642918"/>
            <a:ext cx="621510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 координатной прямой отмечены числа </a:t>
            </a:r>
          </a:p>
          <a:p>
            <a:r>
              <a:rPr lang="ru-RU" sz="3200" dirty="0" smtClean="0"/>
              <a:t>0, </a:t>
            </a:r>
            <a:r>
              <a:rPr lang="en-US" sz="3200" i="1" dirty="0" smtClean="0"/>
              <a:t>a, b</a:t>
            </a:r>
            <a:r>
              <a:rPr lang="ru-RU" sz="3200" i="1" dirty="0" smtClean="0"/>
              <a:t>, с</a:t>
            </a:r>
            <a:r>
              <a:rPr lang="en-US" sz="3200" dirty="0" smtClean="0"/>
              <a:t>.</a:t>
            </a:r>
          </a:p>
          <a:p>
            <a:r>
              <a:rPr lang="ru-RU" sz="2400" dirty="0" smtClean="0"/>
              <a:t>Сравните: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3000" i="1" dirty="0" smtClean="0"/>
              <a:t>a</a:t>
            </a:r>
            <a:r>
              <a:rPr lang="ru-RU" sz="3000" i="1" dirty="0" smtClean="0"/>
              <a:t> и 0;           </a:t>
            </a:r>
            <a:r>
              <a:rPr lang="en-US" sz="3000" i="1" dirty="0" smtClean="0"/>
              <a:t>b</a:t>
            </a:r>
            <a:r>
              <a:rPr lang="ru-RU" sz="3000" i="1" dirty="0" smtClean="0"/>
              <a:t> и 0;             0 и </a:t>
            </a:r>
            <a:r>
              <a:rPr lang="en-US" sz="3000" i="1" dirty="0" smtClean="0"/>
              <a:t> </a:t>
            </a:r>
            <a:r>
              <a:rPr lang="ru-RU" sz="3000" i="1" dirty="0" smtClean="0"/>
              <a:t>с.</a:t>
            </a:r>
          </a:p>
          <a:p>
            <a:pPr marL="457200" indent="-457200">
              <a:buFont typeface="+mj-lt"/>
              <a:buAutoNum type="arabicParenR"/>
            </a:pPr>
            <a:endParaRPr lang="ru-RU" sz="3000" i="1" dirty="0" smtClean="0"/>
          </a:p>
          <a:p>
            <a:pPr marL="457200" indent="-457200">
              <a:buFont typeface="+mj-lt"/>
              <a:buAutoNum type="arabicParenR"/>
            </a:pPr>
            <a:r>
              <a:rPr lang="en-US" sz="3000" i="1" dirty="0" smtClean="0"/>
              <a:t>a</a:t>
            </a:r>
            <a:r>
              <a:rPr lang="ru-RU" sz="3000" i="1" dirty="0" smtClean="0"/>
              <a:t> и </a:t>
            </a:r>
            <a:r>
              <a:rPr lang="en-US" sz="3000" i="1" dirty="0" smtClean="0"/>
              <a:t> b</a:t>
            </a:r>
            <a:r>
              <a:rPr lang="ru-RU" sz="3000" i="1" dirty="0" smtClean="0"/>
              <a:t>;          с и а;              </a:t>
            </a:r>
            <a:r>
              <a:rPr lang="en-US" sz="3000" i="1" dirty="0" smtClean="0"/>
              <a:t>b</a:t>
            </a:r>
            <a:r>
              <a:rPr lang="ru-RU" sz="3000" i="1" dirty="0" smtClean="0"/>
              <a:t> и </a:t>
            </a:r>
            <a:r>
              <a:rPr lang="en-US" sz="3000" i="1" dirty="0" smtClean="0"/>
              <a:t> </a:t>
            </a:r>
            <a:r>
              <a:rPr lang="ru-RU" sz="3000" i="1" dirty="0" smtClean="0"/>
              <a:t>с.</a:t>
            </a:r>
          </a:p>
          <a:p>
            <a:pPr marL="457200" indent="-457200">
              <a:buFont typeface="+mj-lt"/>
              <a:buAutoNum type="arabicParenR"/>
            </a:pPr>
            <a:endParaRPr lang="ru-RU" sz="3000" i="1" dirty="0" smtClean="0"/>
          </a:p>
          <a:p>
            <a:pPr marL="457200" indent="-457200">
              <a:buFont typeface="+mj-lt"/>
              <a:buAutoNum type="arabicParenR"/>
            </a:pPr>
            <a:r>
              <a:rPr lang="ru-RU" sz="3000" i="1" dirty="0" smtClean="0"/>
              <a:t>|</a:t>
            </a:r>
            <a:r>
              <a:rPr lang="en-US" sz="3000" i="1" dirty="0" smtClean="0"/>
              <a:t>b</a:t>
            </a:r>
            <a:r>
              <a:rPr lang="ru-RU" sz="3000" i="1" dirty="0" smtClean="0"/>
              <a:t>| и </a:t>
            </a:r>
            <a:r>
              <a:rPr lang="ru-RU" sz="3000" i="1" dirty="0" err="1" smtClean="0"/>
              <a:t>|с|</a:t>
            </a:r>
            <a:r>
              <a:rPr lang="ru-RU" sz="3000" i="1" dirty="0" smtClean="0"/>
              <a:t>;   </a:t>
            </a:r>
            <a:r>
              <a:rPr lang="ru-RU" sz="3000" i="1" dirty="0" err="1" smtClean="0"/>
              <a:t>|а|</a:t>
            </a:r>
            <a:r>
              <a:rPr lang="ru-RU" sz="3000" i="1" dirty="0" smtClean="0"/>
              <a:t> и </a:t>
            </a:r>
            <a:r>
              <a:rPr lang="ru-RU" sz="3000" i="1" dirty="0" err="1" smtClean="0"/>
              <a:t>|с|</a:t>
            </a:r>
            <a:r>
              <a:rPr lang="ru-RU" sz="3000" i="1" dirty="0" smtClean="0"/>
              <a:t>;     </a:t>
            </a:r>
            <a:r>
              <a:rPr lang="ru-RU" sz="3000" i="1" dirty="0" err="1" smtClean="0"/>
              <a:t>|а|</a:t>
            </a:r>
            <a:r>
              <a:rPr lang="ru-RU" sz="3000" i="1" dirty="0" smtClean="0"/>
              <a:t> </a:t>
            </a:r>
            <a:r>
              <a:rPr lang="ru-RU" sz="3000" i="1" dirty="0" err="1" smtClean="0"/>
              <a:t>и</a:t>
            </a:r>
            <a:r>
              <a:rPr lang="ru-RU" sz="3000" i="1" dirty="0" smtClean="0"/>
              <a:t> |</a:t>
            </a:r>
            <a:r>
              <a:rPr lang="en-US" sz="3000" i="1" dirty="0" smtClean="0"/>
              <a:t>b</a:t>
            </a:r>
            <a:r>
              <a:rPr lang="ru-RU" sz="3000" i="1" dirty="0" smtClean="0"/>
              <a:t>|.     </a:t>
            </a:r>
          </a:p>
          <a:p>
            <a:pPr marL="457200" indent="-457200"/>
            <a:endParaRPr lang="ru-RU" sz="2400" i="1" dirty="0" smtClean="0"/>
          </a:p>
          <a:p>
            <a:pPr marL="457200" indent="-457200">
              <a:buFont typeface="+mj-lt"/>
              <a:buAutoNum type="arabicParenR"/>
            </a:pPr>
            <a:endParaRPr lang="ru-RU" sz="2400" i="1" dirty="0" smtClean="0"/>
          </a:p>
          <a:p>
            <a:pPr marL="457200" indent="-457200">
              <a:buFont typeface="+mj-lt"/>
              <a:buAutoNum type="arabicParenR"/>
            </a:pPr>
            <a:endParaRPr lang="ru-RU" sz="2400" i="1" dirty="0" smtClean="0"/>
          </a:p>
          <a:p>
            <a:pPr marL="457200" indent="-457200"/>
            <a:endParaRPr lang="ru-RU" sz="2400" i="1" dirty="0" smtClean="0"/>
          </a:p>
          <a:p>
            <a:pPr marL="457200" indent="-457200"/>
            <a:endParaRPr lang="ru-RU" sz="2400" dirty="0"/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 l="8212" t="26025" r="6934" b="40852"/>
          <a:stretch>
            <a:fillRect/>
          </a:stretch>
        </p:blipFill>
        <p:spPr bwMode="auto">
          <a:xfrm>
            <a:off x="1357290" y="4429132"/>
            <a:ext cx="5929354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214282" y="5929330"/>
            <a:ext cx="785818" cy="714380"/>
          </a:xfrm>
          <a:prstGeom prst="actionButtonForwardNext">
            <a:avLst/>
          </a:prstGeom>
          <a:solidFill>
            <a:srgbClr val="17F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https://www.psychdegrees.org/wp-content/uploads/2018/09/logoCSU-1080x32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214290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214282" y="142852"/>
            <a:ext cx="2225225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ИСПЫТАНИЕ 4.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rId2" action="ppaction://hlinksldjump" highlightClick="1"/>
          </p:cNvPr>
          <p:cNvSpPr/>
          <p:nvPr/>
        </p:nvSpPr>
        <p:spPr>
          <a:xfrm>
            <a:off x="8215338" y="5857892"/>
            <a:ext cx="685226" cy="756664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0" name="Picture 2" descr="https://thumbs.dreamstime.com/b/%D0%B4%D0%B5%D1%82%D0%B8-%D1%80%D0%B0%D0%B1%D0%BE%D1%82%D0%B0%D1%8F-%D0%B2-%D0%B3%D1%80%D1%83%D0%BF%D0%BF%D0%B5-%D0%B2-%D0%BA-%D0%B0%D1%81%D1%81%D0%B5-61213800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1000108"/>
            <a:ext cx="5333984" cy="4147173"/>
          </a:xfrm>
          <a:prstGeom prst="rect">
            <a:avLst/>
          </a:prstGeom>
          <a:noFill/>
        </p:spPr>
      </p:pic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5929330"/>
            <a:ext cx="685226" cy="685226"/>
          </a:xfrm>
          <a:prstGeom prst="actionButtonBackPrevious">
            <a:avLst/>
          </a:prstGeom>
          <a:solidFill>
            <a:srgbClr val="17F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страиваемая 7">
            <a:hlinkClick r:id="rId5" action="ppaction://hlinkfile" highlightClick="1"/>
          </p:cNvPr>
          <p:cNvSpPr/>
          <p:nvPr/>
        </p:nvSpPr>
        <p:spPr>
          <a:xfrm>
            <a:off x="7072330" y="5357826"/>
            <a:ext cx="1643042" cy="35719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ПРОВЕРКА</a:t>
            </a:r>
            <a:endParaRPr lang="ru-RU" dirty="0"/>
          </a:p>
        </p:txBody>
      </p:sp>
      <p:pic>
        <p:nvPicPr>
          <p:cNvPr id="9" name="Рисунок 8" descr="https://www.psychdegrees.org/wp-content/uploads/2018/09/logoCSU-1080x328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2831" y="133227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hlinkClick r:id="rId7" action="ppaction://hlinksldjump"/>
          </p:cNvPr>
          <p:cNvSpPr txBox="1"/>
          <p:nvPr/>
        </p:nvSpPr>
        <p:spPr>
          <a:xfrm>
            <a:off x="142844" y="214290"/>
            <a:ext cx="2225225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ИСПЫТАНИЕ 5.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214282" y="2500306"/>
            <a:ext cx="571504" cy="10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Impact"/>
              </a:rPr>
              <a:t>З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Impact"/>
            </a:endParaRPr>
          </a:p>
        </p:txBody>
      </p:sp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142844" y="1500174"/>
            <a:ext cx="714380" cy="928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Impact"/>
              </a:rPr>
              <a:t>-7,8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Impact"/>
            </a:endParaRPr>
          </a:p>
        </p:txBody>
      </p:sp>
      <p:sp>
        <p:nvSpPr>
          <p:cNvPr id="27652" name="WordArt 4"/>
          <p:cNvSpPr>
            <a:spLocks noChangeArrowheads="1" noChangeShapeType="1" noTextEdit="1"/>
          </p:cNvSpPr>
          <p:nvPr/>
        </p:nvSpPr>
        <p:spPr bwMode="auto">
          <a:xfrm>
            <a:off x="928662" y="1500174"/>
            <a:ext cx="571504" cy="857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Impact"/>
              </a:rPr>
              <a:t>-6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Impact"/>
            </a:endParaRPr>
          </a:p>
        </p:txBody>
      </p:sp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1571604" y="1500174"/>
            <a:ext cx="857256" cy="928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Impact"/>
              </a:rPr>
              <a:t>-5,5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Impact"/>
            </a:endParaRPr>
          </a:p>
        </p:txBody>
      </p:sp>
      <p:sp>
        <p:nvSpPr>
          <p:cNvPr id="27654" name="WordArt 6"/>
          <p:cNvSpPr>
            <a:spLocks noChangeArrowheads="1" noChangeShapeType="1" noTextEdit="1"/>
          </p:cNvSpPr>
          <p:nvPr/>
        </p:nvSpPr>
        <p:spPr bwMode="auto">
          <a:xfrm>
            <a:off x="2500298" y="1500174"/>
            <a:ext cx="642942" cy="857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Impact"/>
              </a:rPr>
              <a:t>-4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Impact"/>
            </a:endParaRPr>
          </a:p>
        </p:txBody>
      </p:sp>
      <p:sp>
        <p:nvSpPr>
          <p:cNvPr id="27655" name="WordArt 7"/>
          <p:cNvSpPr>
            <a:spLocks noChangeArrowheads="1" noChangeShapeType="1" noTextEdit="1"/>
          </p:cNvSpPr>
          <p:nvPr/>
        </p:nvSpPr>
        <p:spPr bwMode="auto">
          <a:xfrm>
            <a:off x="3286116" y="1500174"/>
            <a:ext cx="642942" cy="928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Impact"/>
              </a:rPr>
              <a:t>-3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Impact"/>
            </a:endParaRPr>
          </a:p>
        </p:txBody>
      </p:sp>
      <p:sp>
        <p:nvSpPr>
          <p:cNvPr id="27656" name="WordArt 8"/>
          <p:cNvSpPr>
            <a:spLocks noChangeArrowheads="1" noChangeShapeType="1" noTextEdit="1"/>
          </p:cNvSpPr>
          <p:nvPr/>
        </p:nvSpPr>
        <p:spPr bwMode="auto">
          <a:xfrm>
            <a:off x="4000496" y="1500174"/>
            <a:ext cx="928694" cy="928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Impact"/>
              </a:rPr>
              <a:t>-0,2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Impact"/>
            </a:endParaRPr>
          </a:p>
        </p:txBody>
      </p:sp>
      <p:sp>
        <p:nvSpPr>
          <p:cNvPr id="27657" name="WordArt 9"/>
          <p:cNvSpPr>
            <a:spLocks noChangeArrowheads="1" noChangeShapeType="1" noTextEdit="1"/>
          </p:cNvSpPr>
          <p:nvPr/>
        </p:nvSpPr>
        <p:spPr bwMode="auto">
          <a:xfrm>
            <a:off x="5500694" y="1571612"/>
            <a:ext cx="500066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Impact"/>
              </a:rPr>
              <a:t>2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Impact"/>
            </a:endParaRPr>
          </a:p>
        </p:txBody>
      </p:sp>
      <p:sp>
        <p:nvSpPr>
          <p:cNvPr id="27658" name="WordArt 10"/>
          <p:cNvSpPr>
            <a:spLocks noChangeArrowheads="1" noChangeShapeType="1" noTextEdit="1"/>
          </p:cNvSpPr>
          <p:nvPr/>
        </p:nvSpPr>
        <p:spPr bwMode="auto">
          <a:xfrm>
            <a:off x="6215074" y="1571612"/>
            <a:ext cx="571504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Impact"/>
              </a:rPr>
              <a:t>3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Impact"/>
            </a:endParaRPr>
          </a:p>
        </p:txBody>
      </p:sp>
      <p:sp>
        <p:nvSpPr>
          <p:cNvPr id="27659" name="WordArt 11"/>
          <p:cNvSpPr>
            <a:spLocks noChangeArrowheads="1" noChangeShapeType="1" noTextEdit="1"/>
          </p:cNvSpPr>
          <p:nvPr/>
        </p:nvSpPr>
        <p:spPr bwMode="auto">
          <a:xfrm>
            <a:off x="7072330" y="1571612"/>
            <a:ext cx="571504" cy="7857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Impact"/>
              </a:rPr>
              <a:t>4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Impact"/>
            </a:endParaRPr>
          </a:p>
        </p:txBody>
      </p:sp>
      <p:sp>
        <p:nvSpPr>
          <p:cNvPr id="27660" name="WordArt 12"/>
          <p:cNvSpPr>
            <a:spLocks noChangeArrowheads="1" noChangeShapeType="1" noTextEdit="1"/>
          </p:cNvSpPr>
          <p:nvPr/>
        </p:nvSpPr>
        <p:spPr bwMode="auto">
          <a:xfrm>
            <a:off x="7929586" y="1571612"/>
            <a:ext cx="500066" cy="8255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Impact"/>
              </a:rPr>
              <a:t>5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Impact"/>
            </a:endParaRPr>
          </a:p>
        </p:txBody>
      </p:sp>
      <p:sp>
        <p:nvSpPr>
          <p:cNvPr id="27661" name="WordArt 13"/>
          <p:cNvSpPr>
            <a:spLocks noChangeArrowheads="1" noChangeShapeType="1" noTextEdit="1"/>
          </p:cNvSpPr>
          <p:nvPr/>
        </p:nvSpPr>
        <p:spPr bwMode="auto">
          <a:xfrm>
            <a:off x="928662" y="2500306"/>
            <a:ext cx="571504" cy="10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Impact"/>
              </a:rPr>
              <a:t>Н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Impact"/>
            </a:endParaRPr>
          </a:p>
        </p:txBody>
      </p:sp>
      <p:sp>
        <p:nvSpPr>
          <p:cNvPr id="27662" name="WordArt 14"/>
          <p:cNvSpPr>
            <a:spLocks noChangeArrowheads="1" noChangeShapeType="1" noTextEdit="1"/>
          </p:cNvSpPr>
          <p:nvPr/>
        </p:nvSpPr>
        <p:spPr bwMode="auto">
          <a:xfrm>
            <a:off x="1714480" y="2500306"/>
            <a:ext cx="666770" cy="9683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Impact"/>
              </a:rPr>
              <a:t>А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Impact"/>
            </a:endParaRPr>
          </a:p>
        </p:txBody>
      </p:sp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2571736" y="2500306"/>
            <a:ext cx="571504" cy="10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Impact"/>
              </a:rPr>
              <a:t>Н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Impact"/>
            </a:endParaRPr>
          </a:p>
        </p:txBody>
      </p:sp>
      <p:sp>
        <p:nvSpPr>
          <p:cNvPr id="27663" name="WordArt 15"/>
          <p:cNvSpPr>
            <a:spLocks noChangeArrowheads="1" noChangeShapeType="1" noTextEdit="1"/>
          </p:cNvSpPr>
          <p:nvPr/>
        </p:nvSpPr>
        <p:spPr bwMode="auto">
          <a:xfrm>
            <a:off x="3286116" y="2500306"/>
            <a:ext cx="642942" cy="10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Impact"/>
              </a:rPr>
              <a:t>И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Impact"/>
            </a:endParaRPr>
          </a:p>
        </p:txBody>
      </p:sp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4071934" y="2500306"/>
            <a:ext cx="642942" cy="10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Е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Impact"/>
            </a:endParaRPr>
          </a:p>
        </p:txBody>
      </p:sp>
      <p:sp>
        <p:nvSpPr>
          <p:cNvPr id="27665" name="WordArt 17"/>
          <p:cNvSpPr>
            <a:spLocks noChangeArrowheads="1" noChangeShapeType="1" noTextEdit="1"/>
          </p:cNvSpPr>
          <p:nvPr/>
        </p:nvSpPr>
        <p:spPr bwMode="auto">
          <a:xfrm>
            <a:off x="5429256" y="2500306"/>
            <a:ext cx="714380" cy="10398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Impact"/>
              </a:rPr>
              <a:t>С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Impact"/>
            </a:endParaRPr>
          </a:p>
        </p:txBody>
      </p:sp>
      <p:sp>
        <p:nvSpPr>
          <p:cNvPr id="20" name="WordArt 15"/>
          <p:cNvSpPr>
            <a:spLocks noChangeArrowheads="1" noChangeShapeType="1" noTextEdit="1"/>
          </p:cNvSpPr>
          <p:nvPr/>
        </p:nvSpPr>
        <p:spPr bwMode="auto">
          <a:xfrm>
            <a:off x="6215074" y="2500306"/>
            <a:ext cx="642942" cy="10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Impact"/>
              </a:rPr>
              <a:t>И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Impact"/>
            </a:endParaRPr>
          </a:p>
        </p:txBody>
      </p:sp>
      <p:sp>
        <p:nvSpPr>
          <p:cNvPr id="27667" name="WordArt 19"/>
          <p:cNvSpPr>
            <a:spLocks noChangeArrowheads="1" noChangeShapeType="1" noTextEdit="1"/>
          </p:cNvSpPr>
          <p:nvPr/>
        </p:nvSpPr>
        <p:spPr bwMode="auto">
          <a:xfrm>
            <a:off x="6929454" y="2500306"/>
            <a:ext cx="714380" cy="10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Impact"/>
              </a:rPr>
              <a:t>Л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Impact"/>
            </a:endParaRPr>
          </a:p>
        </p:txBody>
      </p:sp>
      <p:sp>
        <p:nvSpPr>
          <p:cNvPr id="23" name="WordArt 14"/>
          <p:cNvSpPr>
            <a:spLocks noChangeArrowheads="1" noChangeShapeType="1" noTextEdit="1"/>
          </p:cNvSpPr>
          <p:nvPr/>
        </p:nvSpPr>
        <p:spPr bwMode="auto">
          <a:xfrm>
            <a:off x="7786710" y="2500306"/>
            <a:ext cx="666770" cy="9683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Impact"/>
              </a:rPr>
              <a:t>А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Impact"/>
            </a:endParaRPr>
          </a:p>
        </p:txBody>
      </p:sp>
      <p:sp>
        <p:nvSpPr>
          <p:cNvPr id="24" name="WordArt 2"/>
          <p:cNvSpPr>
            <a:spLocks noChangeArrowheads="1" noChangeShapeType="1" noTextEdit="1"/>
          </p:cNvSpPr>
          <p:nvPr/>
        </p:nvSpPr>
        <p:spPr bwMode="auto">
          <a:xfrm>
            <a:off x="4786314" y="2928934"/>
            <a:ext cx="571504" cy="1428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951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-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Impact"/>
            </a:endParaRPr>
          </a:p>
        </p:txBody>
      </p:sp>
      <p:sp>
        <p:nvSpPr>
          <p:cNvPr id="25" name="Управляющая кнопка: далее 24">
            <a:hlinkClick r:id="" action="ppaction://hlinkshowjump?jump=lastslide" highlightClick="1"/>
          </p:cNvPr>
          <p:cNvSpPr/>
          <p:nvPr/>
        </p:nvSpPr>
        <p:spPr>
          <a:xfrm>
            <a:off x="8215338" y="5929330"/>
            <a:ext cx="685226" cy="685226"/>
          </a:xfrm>
          <a:prstGeom prst="actionButtonForwardNext">
            <a:avLst/>
          </a:prstGeom>
          <a:solidFill>
            <a:srgbClr val="17F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WordArt 14"/>
          <p:cNvSpPr>
            <a:spLocks noChangeArrowheads="1" noChangeShapeType="1" noTextEdit="1"/>
          </p:cNvSpPr>
          <p:nvPr/>
        </p:nvSpPr>
        <p:spPr bwMode="auto">
          <a:xfrm>
            <a:off x="8572496" y="1714488"/>
            <a:ext cx="571504" cy="178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!</a:t>
            </a:r>
            <a:endParaRPr lang="ru-RU" sz="3600" kern="10" spc="0" dirty="0">
              <a:ln w="381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Impact"/>
            </a:endParaRPr>
          </a:p>
        </p:txBody>
      </p:sp>
      <p:pic>
        <p:nvPicPr>
          <p:cNvPr id="27" name="Рисунок 26" descr="https://www.psychdegrees.org/wp-content/uploads/2018/09/logoCSU-1080x32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2831" y="133227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>
            <a:hlinkClick r:id="rId3" action="ppaction://hlinksldjump"/>
          </p:cNvPr>
          <p:cNvSpPr txBox="1"/>
          <p:nvPr/>
        </p:nvSpPr>
        <p:spPr>
          <a:xfrm>
            <a:off x="214282" y="214290"/>
            <a:ext cx="5691302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ИСПЫТАНИЕ 6. </a:t>
            </a:r>
            <a:r>
              <a:rPr lang="ru-RU" sz="2400" dirty="0" smtClean="0"/>
              <a:t>УПОРЯДОЧИВАНИЕ ЧИСЕЛ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27652" grpId="0"/>
      <p:bldP spid="27653" grpId="0"/>
      <p:bldP spid="27654" grpId="0"/>
      <p:bldP spid="27655" grpId="0"/>
      <p:bldP spid="27656" grpId="0"/>
      <p:bldP spid="27657" grpId="0"/>
      <p:bldP spid="27658" grpId="0"/>
      <p:bldP spid="27659" grpId="0"/>
      <p:bldP spid="27660" grpId="0"/>
      <p:bldP spid="27661" grpId="0"/>
      <p:bldP spid="27662" grpId="0"/>
      <p:bldP spid="15" grpId="0"/>
      <p:bldP spid="27664" grpId="0"/>
      <p:bldP spid="23" grpId="0"/>
      <p:bldP spid="2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rId2" action="ppaction://hlinksldjump" highlightClick="1"/>
          </p:cNvPr>
          <p:cNvSpPr/>
          <p:nvPr/>
        </p:nvSpPr>
        <p:spPr>
          <a:xfrm>
            <a:off x="214282" y="5857892"/>
            <a:ext cx="685226" cy="756664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r\Desktop\Урок\WhatsApp Image 2022-01-20 at 23.45.03 (1).jpeg"/>
          <p:cNvPicPr>
            <a:picLocks noChangeAspect="1" noChangeArrowheads="1"/>
          </p:cNvPicPr>
          <p:nvPr/>
        </p:nvPicPr>
        <p:blipFill>
          <a:blip r:embed="rId3"/>
          <a:srcRect t="11404"/>
          <a:stretch>
            <a:fillRect/>
          </a:stretch>
        </p:blipFill>
        <p:spPr bwMode="auto">
          <a:xfrm>
            <a:off x="2857488" y="2071678"/>
            <a:ext cx="3062524" cy="3329791"/>
          </a:xfrm>
          <a:prstGeom prst="rect">
            <a:avLst/>
          </a:prstGeom>
          <a:noFill/>
        </p:spPr>
      </p:pic>
      <p:sp>
        <p:nvSpPr>
          <p:cNvPr id="28" name="Нашивка 27"/>
          <p:cNvSpPr/>
          <p:nvPr/>
        </p:nvSpPr>
        <p:spPr>
          <a:xfrm rot="5400000">
            <a:off x="5322099" y="3321843"/>
            <a:ext cx="556070" cy="341756"/>
          </a:xfrm>
          <a:prstGeom prst="chevron">
            <a:avLst>
              <a:gd name="adj" fmla="val 10326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7" name="Picture 3" descr="C:\Users\User\Desktop\Урок\WhatsApp Image 2022-01-20 at 23.45.0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786190"/>
            <a:ext cx="2824112" cy="2680291"/>
          </a:xfrm>
          <a:prstGeom prst="rect">
            <a:avLst/>
          </a:prstGeom>
          <a:noFill/>
        </p:spPr>
      </p:pic>
      <p:sp>
        <p:nvSpPr>
          <p:cNvPr id="32" name="Нашивка 31"/>
          <p:cNvSpPr/>
          <p:nvPr/>
        </p:nvSpPr>
        <p:spPr>
          <a:xfrm rot="5400000">
            <a:off x="7822429" y="4536289"/>
            <a:ext cx="556070" cy="341756"/>
          </a:xfrm>
          <a:prstGeom prst="chevron">
            <a:avLst>
              <a:gd name="adj" fmla="val 10326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57620" y="285728"/>
            <a:ext cx="456650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Откройте ссылку.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Введите код                  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Нажмите «Присоединяйтесь к игре».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Напишите свою фамилию и имя.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Нажмите кнопку «Начать».</a:t>
            </a:r>
            <a:endParaRPr lang="ru-RU" sz="2000" dirty="0"/>
          </a:p>
        </p:txBody>
      </p:sp>
      <p:sp>
        <p:nvSpPr>
          <p:cNvPr id="35" name="Управляющая кнопка: настраиваемая 34">
            <a:hlinkClick r:id="rId5" highlightClick="1"/>
          </p:cNvPr>
          <p:cNvSpPr/>
          <p:nvPr/>
        </p:nvSpPr>
        <p:spPr>
          <a:xfrm>
            <a:off x="1785918" y="5857892"/>
            <a:ext cx="3071834" cy="500066"/>
          </a:xfrm>
          <a:prstGeom prst="actionButtonBlank">
            <a:avLst/>
          </a:prstGeom>
          <a:solidFill>
            <a:srgbClr val="17F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Начать игру!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857232"/>
            <a:ext cx="26384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214282" y="142852"/>
            <a:ext cx="2225225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ИСПЫТАНИЕ 7. </a:t>
            </a:r>
            <a:endParaRPr lang="ru-RU" sz="2400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1785918" y="2214554"/>
            <a:ext cx="1643074" cy="9286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psychdegrees.org/wp-content/uploads/2018/09/logoCSU-1080x32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2831" y="133227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C:\Users\User\Desktop\Урок\гора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60000"/>
                <a:lumOff val="40000"/>
                <a:tint val="45000"/>
                <a:satMod val="400000"/>
              </a:schemeClr>
            </a:duotone>
          </a:blip>
          <a:srcRect l="5532" t="24440" r="6802" b="15112"/>
          <a:stretch>
            <a:fillRect/>
          </a:stretch>
        </p:blipFill>
        <p:spPr bwMode="auto">
          <a:xfrm>
            <a:off x="0" y="2285992"/>
            <a:ext cx="8929718" cy="407196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86314" y="214290"/>
            <a:ext cx="2786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ВЕРШИНА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Я всё понял и могу объяснить другому!</a:t>
            </a:r>
            <a:endParaRPr lang="ru-RU" sz="2000" b="1" dirty="0">
              <a:solidFill>
                <a:srgbClr val="00206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4429124" y="1357298"/>
            <a:ext cx="1143008" cy="857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4282" y="1285860"/>
            <a:ext cx="2786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СЕРЕДИНА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Я всё понял, но затрудняюсь объяснить другому!</a:t>
            </a:r>
            <a:endParaRPr lang="ru-RU" sz="2000" b="1" dirty="0">
              <a:solidFill>
                <a:srgbClr val="00206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1928794" y="2786058"/>
            <a:ext cx="1428760" cy="10001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16" y="3571876"/>
            <a:ext cx="2428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ОСНОВАНИЕ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Не совсем понял!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Буду стараться!</a:t>
            </a:r>
            <a:endParaRPr lang="ru-RU" sz="2000" b="1" dirty="0">
              <a:solidFill>
                <a:srgbClr val="00206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>
            <a:off x="7330129" y="4885713"/>
            <a:ext cx="984599" cy="500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www.psychdegrees.org/wp-content/uploads/2018/09/logoCSU-1080x328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8206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User\Desktop\Урок\колорад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714620"/>
            <a:ext cx="7977799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Управляющая кнопка: звук 4">
            <a:hlinkClick r:id="" action="ppaction://noaction" highlightClick="1">
              <a:snd r:embed="rId4" name="Начало урока(online-audio-convert.com).wav"/>
            </a:hlinkClick>
          </p:cNvPr>
          <p:cNvSpPr/>
          <p:nvPr/>
        </p:nvSpPr>
        <p:spPr>
          <a:xfrm>
            <a:off x="8358214" y="6072206"/>
            <a:ext cx="613788" cy="613788"/>
          </a:xfrm>
          <a:prstGeom prst="actionButtonSoun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звук 1">
            <a:hlinkClick r:id="" action="ppaction://noaction" highlightClick="1">
              <a:snd r:embed="rId2" name="КОНЕЦ урока(online-audio-convert.com).wav"/>
            </a:hlinkClick>
          </p:cNvPr>
          <p:cNvSpPr/>
          <p:nvPr/>
        </p:nvSpPr>
        <p:spPr>
          <a:xfrm>
            <a:off x="8286776" y="6072206"/>
            <a:ext cx="613788" cy="542350"/>
          </a:xfrm>
          <a:prstGeom prst="actionButtonSound">
            <a:avLst/>
          </a:prstGeom>
          <a:solidFill>
            <a:srgbClr val="17F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https://www.psychdegrees.org/wp-content/uploads/2018/09/logoCSU-1080x328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868206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galileoinfo.ru/_si/0/s7715079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3F6FF"/>
              </a:clrFrom>
              <a:clrTo>
                <a:srgbClr val="F3F6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2928934"/>
            <a:ext cx="4357718" cy="3399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2786058"/>
            <a:ext cx="5757876" cy="150019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Домашняя</a:t>
            </a:r>
            <a:r>
              <a:rPr lang="ru-RU" sz="4000" b="1" dirty="0" smtClean="0">
                <a:latin typeface="+mj-lt"/>
                <a:ea typeface="+mj-ea"/>
                <a:cs typeface="+mj-cs"/>
              </a:rPr>
              <a:t> работа.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+mj-lt"/>
                <a:ea typeface="+mj-ea"/>
                <a:cs typeface="+mj-cs"/>
              </a:rPr>
              <a:t>П.29, №106, №107.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286776" y="5857892"/>
            <a:ext cx="685226" cy="756664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214290"/>
            <a:ext cx="64294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«Хорошими людьми становятся больше от упражнений, чем от природы» </a:t>
            </a:r>
          </a:p>
          <a:p>
            <a:pPr algn="r"/>
            <a:r>
              <a:rPr lang="ru-RU" b="1" dirty="0" smtClean="0"/>
              <a:t>Демократ </a:t>
            </a:r>
            <a:endParaRPr lang="ru-RU" dirty="0"/>
          </a:p>
        </p:txBody>
      </p:sp>
      <p:pic>
        <p:nvPicPr>
          <p:cNvPr id="9218" name="Picture 2" descr="https://thumbs.dreamstime.com/b/%D0%B5%D1%82%D0%B8-%D0%B5-%D0%B0%D1%8F-%D0%BE%D0%BC%D0%B0%D1%88%D0%BD%D1%8E%D1%8E-%D1%80%D0%B0%D0%B1%D0%BE%D1%82%D1%83-4448531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1857364"/>
            <a:ext cx="4119538" cy="3723032"/>
          </a:xfrm>
          <a:prstGeom prst="rect">
            <a:avLst/>
          </a:prstGeom>
          <a:noFill/>
        </p:spPr>
      </p:pic>
      <p:pic>
        <p:nvPicPr>
          <p:cNvPr id="6" name="Рисунок 5" descr="https://www.psychdegrees.org/wp-content/uploads/2018/09/logoCSU-1080x328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звук 1">
            <a:hlinkClick r:id="" action="ppaction://noaction" highlightClick="1">
              <a:snd r:embed="rId2" name="КОНЕЦ урока(online-audio-convert.com).wav"/>
            </a:hlinkClick>
          </p:cNvPr>
          <p:cNvSpPr/>
          <p:nvPr/>
        </p:nvSpPr>
        <p:spPr>
          <a:xfrm>
            <a:off x="8286776" y="6072206"/>
            <a:ext cx="613788" cy="542350"/>
          </a:xfrm>
          <a:prstGeom prst="actionButtonSound">
            <a:avLst/>
          </a:prstGeom>
          <a:solidFill>
            <a:srgbClr val="17F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https://www.psychdegrees.org/wp-content/uploads/2018/09/logoCSU-1080x328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60722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2214554"/>
            <a:ext cx="6072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СПАСИБО ЗА УРОК!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User\Desktop\Урок\40637a39ad43bc4e0957ad325b7db89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500174"/>
            <a:ext cx="5024446" cy="502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rId2" action="ppaction://hlinksldjump" highlightClick="1"/>
          </p:cNvPr>
          <p:cNvSpPr/>
          <p:nvPr/>
        </p:nvSpPr>
        <p:spPr>
          <a:xfrm>
            <a:off x="8215338" y="5786454"/>
            <a:ext cx="685226" cy="756664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2000232" y="428604"/>
            <a:ext cx="5429288" cy="500066"/>
          </a:xfrm>
          <a:prstGeom prst="rect">
            <a:avLst/>
          </a:prstGeom>
          <a:solidFill>
            <a:srgbClr val="17F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 smtClean="0">
                <a:solidFill>
                  <a:srgbClr val="0070C0"/>
                </a:solidFill>
              </a:rPr>
              <a:t>Лаборатория БИОЛОГОВ</a:t>
            </a:r>
            <a:endParaRPr lang="ru-RU" sz="3800" b="1" dirty="0">
              <a:solidFill>
                <a:srgbClr val="0070C0"/>
              </a:solidFill>
            </a:endParaRPr>
          </a:p>
        </p:txBody>
      </p:sp>
      <p:pic>
        <p:nvPicPr>
          <p:cNvPr id="8" name="Picture 4" descr="https://pbs.twimg.com/media/Da5IOqlX4AAAtyQ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8" y="1428736"/>
            <a:ext cx="2038843" cy="36433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928926" y="1214422"/>
            <a:ext cx="3071834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35    43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-30    15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-14     0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-7    -6 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4810" y="107154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6248" y="178592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7686" y="2428868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4810" y="307181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4214818"/>
            <a:ext cx="5500726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Температура тела у животных может сильно различаться. Так, например температура тела слона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35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°, а температура тела птицы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°.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Птица клёст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еловик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несет яйца и высиживает птенцов зимой. Даже при температуре воздуха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30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°С,  в гнезде сохраняется температура до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°С.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Запястная область передней конечности эскимоской собаки остывает до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-14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° C, а её подушечки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лап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остывают до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Шмели выдерживают температуру до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7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°С, пчелы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°С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https://www.psychdegrees.org/wp-content/uploads/2018/09/logoCSU-1080x32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42852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42844" y="1000108"/>
            <a:ext cx="2071702" cy="92333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ИСПЫТАНИЕ 2.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ИССЛЕДОВАНИЯ  </a:t>
            </a:r>
          </a:p>
          <a:p>
            <a:pPr algn="ctr"/>
            <a:r>
              <a:rPr lang="ru-RU" dirty="0" smtClean="0"/>
              <a:t>ЛАБОРАТОРИЙ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2000232" y="357166"/>
            <a:ext cx="6643734" cy="500066"/>
          </a:xfrm>
          <a:prstGeom prst="rect">
            <a:avLst/>
          </a:prstGeom>
          <a:solidFill>
            <a:srgbClr val="17F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 smtClean="0">
                <a:solidFill>
                  <a:srgbClr val="0070C0"/>
                </a:solidFill>
              </a:rPr>
              <a:t>Лаборатория СИНОПТИКОВ</a:t>
            </a:r>
            <a:endParaRPr lang="ru-RU" sz="3800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https://media.gettyimages.com/vectors/weatherman-with-pointer-vector-id1159041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0402" y="3286124"/>
            <a:ext cx="3013598" cy="23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643174" y="1000108"/>
            <a:ext cx="3429024" cy="264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0    12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0    -9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-27    17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-25    -16 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0496" y="85723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1934" y="150017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3372" y="214311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1934" y="285749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2" name="Управляющая кнопка: возврат 11">
            <a:hlinkClick r:id="rId4" action="ppaction://hlinksldjump" highlightClick="1"/>
          </p:cNvPr>
          <p:cNvSpPr/>
          <p:nvPr/>
        </p:nvSpPr>
        <p:spPr>
          <a:xfrm>
            <a:off x="8215338" y="5786454"/>
            <a:ext cx="685226" cy="756664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44" y="3786190"/>
            <a:ext cx="5857884" cy="2893100"/>
          </a:xfrm>
          <a:prstGeom prst="rect">
            <a:avLst/>
          </a:prstGeom>
          <a:solidFill>
            <a:srgbClr val="FBFBF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городе Тында в  мае температура воздуха ночью опускается до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°С, а днём достигает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°C.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городе Тында в октябре  средняя температура окружающей среды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°С днём и примерно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-9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°С ночью.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3.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Самым холодным месяцем в Тынде является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декабрь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 средней температурой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-27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°C, а самым теплым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июль, когда столбик термометра в среднем поднимается до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°C.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4.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Тынде средняя температура в феврале достигает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-25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°С, а в марте 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323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16°С.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https://www.psychdegrees.org/wp-content/uploads/2018/09/logoCSU-1080x32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000108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42844" y="1000108"/>
            <a:ext cx="2071702" cy="92333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ИСПЫТАНИЕ 2.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ИССЛЕДОВАНИЯ  </a:t>
            </a:r>
          </a:p>
          <a:p>
            <a:pPr algn="ctr"/>
            <a:r>
              <a:rPr lang="ru-RU" dirty="0" smtClean="0"/>
              <a:t>ЛАБОРАТОРИЙ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1714480" y="357166"/>
            <a:ext cx="5572164" cy="500066"/>
          </a:xfrm>
          <a:prstGeom prst="rect">
            <a:avLst/>
          </a:prstGeom>
          <a:solidFill>
            <a:srgbClr val="17F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 smtClean="0">
                <a:solidFill>
                  <a:srgbClr val="0070C0"/>
                </a:solidFill>
              </a:rPr>
              <a:t>Лаборатория ФИЗИКОВ</a:t>
            </a:r>
            <a:endParaRPr lang="ru-RU" sz="38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8926" y="1000108"/>
            <a:ext cx="3714776" cy="25717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0   100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0   -15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123   -233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-183   -253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6248" y="78579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6248" y="150017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9124" y="214311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0562" y="2786058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3" name="Управляющая кнопка: возврат 12">
            <a:hlinkClick r:id="rId3" action="ppaction://hlinksldjump" highlightClick="1"/>
          </p:cNvPr>
          <p:cNvSpPr/>
          <p:nvPr/>
        </p:nvSpPr>
        <p:spPr>
          <a:xfrm>
            <a:off x="8215338" y="5786454"/>
            <a:ext cx="685226" cy="756664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42844" y="3749457"/>
            <a:ext cx="7858148" cy="31085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1.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Вода при нормальных условиях находится в жидком состоянии, однако при температуре в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°C она переходит в твердое состояние – лед и кипит (превращается в водяной пар) при температуре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°C.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Вода при нормальных условиях находится в жидком состоянии, однако при температуре в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°C она переходит в твердое состояние – лед. Лед продолжили охлаждать и охладили до температуры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-15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°C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3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 Луны нет защитной атмосферы, и именно поэтому ее поверхность может нагреваться и охлаждаться до экстремальных температур. Температура Луны может днем составлять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+123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°C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ночью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- 233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°C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Жидкий кислород кипит при температуре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−183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°C и представляет собой бледно-голубую жидкость. Жидкий водород является бесцветной жидкостью без запаха, которая при смешивании с воздухом относится к взрывоопасным веществам, температура кипения жидкого водорода 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°C.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Рисунок 13" descr="https://www.psychdegrees.org/wp-content/uploads/2018/09/logoCSU-1080x328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0"/>
            <a:ext cx="2214546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baltinsh.ru/wp-content/uploads/2020/02/s1200-1024x86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0038" t="10247" r="8694" b="11196"/>
          <a:stretch>
            <a:fillRect/>
          </a:stretch>
        </p:blipFill>
        <p:spPr bwMode="auto">
          <a:xfrm>
            <a:off x="6858016" y="785794"/>
            <a:ext cx="2071670" cy="334665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42844" y="1000108"/>
            <a:ext cx="2071702" cy="92333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ИСПЫТАНИЕ 2.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ИССЛЕДОВАНИЯ  </a:t>
            </a:r>
          </a:p>
          <a:p>
            <a:pPr algn="ctr"/>
            <a:r>
              <a:rPr lang="ru-RU" dirty="0" smtClean="0"/>
              <a:t>ЛАБОРАТОРИЙ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1857356" y="285728"/>
            <a:ext cx="6929486" cy="1000132"/>
          </a:xfrm>
          <a:prstGeom prst="rect">
            <a:avLst/>
          </a:prstGeom>
          <a:solidFill>
            <a:srgbClr val="17F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Лаборатория 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МЕДИЦИНСКИХ РАБОТНИКОВ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1736" y="1428736"/>
            <a:ext cx="3071834" cy="264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20    22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22    -7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0     -3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-4    -7 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7620" y="128586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&lt;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7620" y="192880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6182" y="264318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1" name="Управляющая кнопка: возврат 10">
            <a:hlinkClick r:id="rId3" action="ppaction://hlinksldjump" highlightClick="1"/>
          </p:cNvPr>
          <p:cNvSpPr/>
          <p:nvPr/>
        </p:nvSpPr>
        <p:spPr>
          <a:xfrm>
            <a:off x="8215338" y="5786454"/>
            <a:ext cx="685226" cy="756664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42844" y="4429132"/>
            <a:ext cx="6357982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 1.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Начинать прием воздушных ванн на открытом воздухе необходимо с температуры воздуха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20-22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°С.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 2.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Дозирование воздушных ванн колеблется от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°С до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°С.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 3.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Очень холодные воздушные ванны начинают принимать при температуре от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° до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°.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 4.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Температура очень холодных воздушных ванн может колебаться  от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-4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° до 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7620" y="328612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&gt;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Урок\МЕДИКИ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51" r="25350"/>
          <a:stretch>
            <a:fillRect/>
          </a:stretch>
        </p:blipFill>
        <p:spPr bwMode="auto">
          <a:xfrm>
            <a:off x="5643570" y="1857364"/>
            <a:ext cx="3357618" cy="2603636"/>
          </a:xfrm>
          <a:prstGeom prst="rect">
            <a:avLst/>
          </a:prstGeom>
          <a:noFill/>
        </p:spPr>
      </p:pic>
      <p:pic>
        <p:nvPicPr>
          <p:cNvPr id="14" name="Рисунок 13" descr="https://www.psychdegrees.org/wp-content/uploads/2018/09/logoCSU-1080x32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357298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42844" y="1357298"/>
            <a:ext cx="2071702" cy="92333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ИСПЫТАНИЕ 2.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ИССЛЕДОВАНИЯ  </a:t>
            </a:r>
          </a:p>
          <a:p>
            <a:pPr algn="ctr"/>
            <a:r>
              <a:rPr lang="ru-RU" dirty="0" smtClean="0"/>
              <a:t>ЛАБОРАТОРИЙ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rId2" action="ppaction://hlinksldjump" highlightClick="1"/>
          </p:cNvPr>
          <p:cNvSpPr/>
          <p:nvPr/>
        </p:nvSpPr>
        <p:spPr>
          <a:xfrm>
            <a:off x="214282" y="5857892"/>
            <a:ext cx="685226" cy="756664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5720" y="500042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Какие цифры можно поставить вместо  *, чтобы получилось верное неравенство.</a:t>
            </a:r>
          </a:p>
        </p:txBody>
      </p:sp>
      <p:sp>
        <p:nvSpPr>
          <p:cNvPr id="8" name="Управляющая кнопка: далее 7">
            <a:hlinkClick r:id="rId3" action="ppaction://hlinksldjump" highlightClick="1"/>
          </p:cNvPr>
          <p:cNvSpPr/>
          <p:nvPr/>
        </p:nvSpPr>
        <p:spPr>
          <a:xfrm>
            <a:off x="8143900" y="5929330"/>
            <a:ext cx="785818" cy="714380"/>
          </a:xfrm>
          <a:prstGeom prst="actionButtonForwardNext">
            <a:avLst/>
          </a:prstGeom>
          <a:solidFill>
            <a:srgbClr val="17F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000232" y="1357298"/>
            <a:ext cx="42675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/>
              <a:t>-98*  &lt; -985</a:t>
            </a:r>
            <a:endParaRPr lang="ru-RU" sz="6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71670" y="2786058"/>
            <a:ext cx="42675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smtClean="0"/>
              <a:t>-3*4 &gt; -348 </a:t>
            </a:r>
            <a:endParaRPr lang="ru-RU" sz="6600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16" y="2000240"/>
            <a:ext cx="20922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solidFill>
                  <a:srgbClr val="FF0000"/>
                </a:solidFill>
              </a:rPr>
              <a:t>(6,7,8,9)</a:t>
            </a:r>
            <a:endParaRPr lang="ru-RU" sz="44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5362" y="3643314"/>
            <a:ext cx="2518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solidFill>
                  <a:srgbClr val="FF0000"/>
                </a:solidFill>
              </a:rPr>
              <a:t>(0,1,2,3,4)</a:t>
            </a:r>
            <a:endParaRPr lang="ru-RU" sz="4400" i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00232" y="4429132"/>
            <a:ext cx="42675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smtClean="0"/>
              <a:t>-*68 &lt; -560 </a:t>
            </a:r>
            <a:endParaRPr lang="ru-RU" sz="6600" dirty="0"/>
          </a:p>
        </p:txBody>
      </p:sp>
      <p:sp>
        <p:nvSpPr>
          <p:cNvPr id="14" name="TextBox 13"/>
          <p:cNvSpPr txBox="1"/>
          <p:nvPr/>
        </p:nvSpPr>
        <p:spPr>
          <a:xfrm>
            <a:off x="6625362" y="5214950"/>
            <a:ext cx="20922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solidFill>
                  <a:srgbClr val="FF0000"/>
                </a:solidFill>
              </a:rPr>
              <a:t>(6,7,8,9)</a:t>
            </a:r>
            <a:endParaRPr lang="ru-RU" sz="4400" i="1" dirty="0">
              <a:solidFill>
                <a:srgbClr val="FF0000"/>
              </a:solidFill>
            </a:endParaRPr>
          </a:p>
        </p:txBody>
      </p:sp>
      <p:pic>
        <p:nvPicPr>
          <p:cNvPr id="15" name="Рисунок 14" descr="https://www.psychdegrees.org/wp-content/uploads/2018/09/logoCSU-1080x328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2831" y="133227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phonoteka.org/uploads/posts/2021-05/1620231192_38-phonoteka_org-p-fon-dlya-prezentatsii-opiti-i-eksperimenti-4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71546"/>
            <a:ext cx="9053767" cy="50410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14612" y="2214554"/>
            <a:ext cx="457203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ЛАБОРАТОРИЯ </a:t>
            </a:r>
          </a:p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6 А класса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  <a:cs typeface="Times New Roman" pitchFamily="18" charset="0"/>
              </a:rPr>
              <a:t>Старший сотрудник университета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  <a:cs typeface="Times New Roman" pitchFamily="18" charset="0"/>
              </a:rPr>
              <a:t>Артющенко Ирина Викторовна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Управляющая кнопка: звук 4">
            <a:hlinkClick r:id="" action="ppaction://noaction" highlightClick="1">
              <a:snd r:embed="rId3" name="whatsapp_doraemon.wav"/>
            </a:hlinkClick>
          </p:cNvPr>
          <p:cNvSpPr/>
          <p:nvPr/>
        </p:nvSpPr>
        <p:spPr>
          <a:xfrm>
            <a:off x="8215338" y="6000768"/>
            <a:ext cx="756664" cy="685226"/>
          </a:xfrm>
          <a:prstGeom prst="actionButtonSoun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ttps://www.psychdegrees.org/wp-content/uploads/2018/09/logoCSU-1080x328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42852"/>
            <a:ext cx="442915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868" y="642918"/>
            <a:ext cx="5214974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Назовите число, противоположное числу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-9. </a:t>
            </a:r>
          </a:p>
          <a:p>
            <a:pPr lvl="0"/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число, противоположное числу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0.</a:t>
            </a:r>
          </a:p>
          <a:p>
            <a:pPr lvl="0"/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Найдите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значение выражения |-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2|.</a:t>
            </a:r>
          </a:p>
          <a:p>
            <a:pPr lvl="0"/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Найдите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значение выражения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если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= -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целое число находится между числами -1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1?</a:t>
            </a:r>
          </a:p>
          <a:p>
            <a:pPr lvl="0"/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данных чисел находится ближе к нулю: -30 или 22?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071934" y="5429264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5429264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9190" y="5429264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80" y="5429264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3570" y="5429264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0760" y="5429264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ru-RU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 t="1947" r="60804" b="40310"/>
          <a:stretch>
            <a:fillRect/>
          </a:stretch>
        </p:blipFill>
        <p:spPr bwMode="auto">
          <a:xfrm>
            <a:off x="214282" y="285728"/>
            <a:ext cx="3109906" cy="635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s://www.psychdegrees.org/wp-content/uploads/2018/09/logoCSU-1080x32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2831" y="133227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555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9.02.2022                      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Классная работа.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7290" y="2357430"/>
            <a:ext cx="2069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ЧИСЛА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9058" y="2357430"/>
            <a:ext cx="3772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СРАВНИВАЛИ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0430" y="714356"/>
            <a:ext cx="2412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Сравнение чисел.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AutoShape 10" descr="https://i.ytimg.com/vi/RVaAZ-pJXW4/maxres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us.123rf.com/450wm/vectorshots/vectorshots1304/vectorshots130400218/19419720-comic-burst.jpg?ver=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30" name="Picture 22" descr="https://thumbs.dreamstime.com/b/%D0%BB%D1%8E%D0%B4%D0%B8-%D0%B2-%D0%BE%D0%B4%D0%B5%D0%B6%D0%B4%D0%B0%D1%85-%D0%BD%D0%B0%D1%83%D0%BA%D0%B8-%D1%81-%D0%B7%D0%B0%D1%89%D0%B8%D1%82%D0%B0%D0%BC%D0%B8-114020748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0030" y="3143248"/>
            <a:ext cx="3293970" cy="2857520"/>
          </a:xfrm>
          <a:prstGeom prst="rect">
            <a:avLst/>
          </a:prstGeom>
          <a:noFill/>
        </p:spPr>
      </p:pic>
      <p:pic>
        <p:nvPicPr>
          <p:cNvPr id="19" name="Рисунок 18" descr="https://www.psychdegrees.org/wp-content/uploads/2018/09/logoCSU-1080x328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42852"/>
            <a:ext cx="214314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>
            <a:hlinkClick r:id="" action="ppaction://hlinkshowjump?jump=nextslide"/>
          </p:cNvPr>
          <p:cNvSpPr txBox="1"/>
          <p:nvPr/>
        </p:nvSpPr>
        <p:spPr>
          <a:xfrm>
            <a:off x="357158" y="428604"/>
            <a:ext cx="5992025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ИСПЫТАНИЕ 1.</a:t>
            </a:r>
            <a:r>
              <a:rPr lang="ru-RU" sz="2400" dirty="0" smtClean="0"/>
              <a:t> ПОДГОТОВКА ЛАБОРАТОРИЙ</a:t>
            </a:r>
            <a:endParaRPr lang="ru-RU" sz="2400" dirty="0"/>
          </a:p>
        </p:txBody>
      </p:sp>
      <p:sp>
        <p:nvSpPr>
          <p:cNvPr id="21" name="TextBox 20">
            <a:hlinkClick r:id="rId5" action="ppaction://hlinksldjump"/>
          </p:cNvPr>
          <p:cNvSpPr txBox="1"/>
          <p:nvPr/>
        </p:nvSpPr>
        <p:spPr>
          <a:xfrm>
            <a:off x="357158" y="1214422"/>
            <a:ext cx="6387967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ИСПЫТАНИЕ 2.</a:t>
            </a:r>
            <a:r>
              <a:rPr lang="ru-RU" sz="2400" dirty="0" smtClean="0"/>
              <a:t> ИССЛЕДОВАНИЯ ЛАБОРАТОРИЙ</a:t>
            </a:r>
            <a:endParaRPr lang="ru-RU" sz="2400" dirty="0"/>
          </a:p>
        </p:txBody>
      </p:sp>
      <p:sp>
        <p:nvSpPr>
          <p:cNvPr id="22" name="TextBox 21">
            <a:hlinkClick r:id="rId6" action="ppaction://hlinksldjump"/>
          </p:cNvPr>
          <p:cNvSpPr txBox="1"/>
          <p:nvPr/>
        </p:nvSpPr>
        <p:spPr>
          <a:xfrm>
            <a:off x="357158" y="2000240"/>
            <a:ext cx="3688061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ИСПЫТАНИЕ 3.</a:t>
            </a:r>
            <a:r>
              <a:rPr lang="ru-RU" sz="2400" dirty="0" smtClean="0"/>
              <a:t> РЯД ЧИСЕЛ</a:t>
            </a:r>
            <a:endParaRPr lang="ru-RU" sz="2400" dirty="0"/>
          </a:p>
        </p:txBody>
      </p:sp>
      <p:sp>
        <p:nvSpPr>
          <p:cNvPr id="23" name="TextBox 22">
            <a:hlinkClick r:id="rId7" action="ppaction://hlinksldjump"/>
          </p:cNvPr>
          <p:cNvSpPr txBox="1"/>
          <p:nvPr/>
        </p:nvSpPr>
        <p:spPr>
          <a:xfrm>
            <a:off x="357158" y="2786058"/>
            <a:ext cx="5570692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ИСПЫТАНИЕ 4.</a:t>
            </a:r>
            <a:r>
              <a:rPr lang="ru-RU" sz="2400" dirty="0" smtClean="0"/>
              <a:t> КООРДИНАТНАЯ ПРЯМАЯ</a:t>
            </a:r>
            <a:endParaRPr lang="ru-RU" sz="2400" dirty="0"/>
          </a:p>
        </p:txBody>
      </p:sp>
      <p:sp>
        <p:nvSpPr>
          <p:cNvPr id="24" name="TextBox 23">
            <a:hlinkClick r:id="rId8" action="ppaction://hlinksldjump"/>
          </p:cNvPr>
          <p:cNvSpPr txBox="1"/>
          <p:nvPr/>
        </p:nvSpPr>
        <p:spPr>
          <a:xfrm>
            <a:off x="357158" y="3571876"/>
            <a:ext cx="3143272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ИСПЫТАНИЕ 5. </a:t>
            </a:r>
            <a:r>
              <a:rPr lang="ru-RU" sz="2400" dirty="0" smtClean="0"/>
              <a:t>ПАЗЛЫ</a:t>
            </a:r>
          </a:p>
        </p:txBody>
      </p:sp>
      <p:sp>
        <p:nvSpPr>
          <p:cNvPr id="25" name="TextBox 24">
            <a:hlinkClick r:id="rId9" action="ppaction://hlinksldjump"/>
          </p:cNvPr>
          <p:cNvSpPr txBox="1"/>
          <p:nvPr/>
        </p:nvSpPr>
        <p:spPr>
          <a:xfrm>
            <a:off x="357158" y="4357694"/>
            <a:ext cx="5691302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ИСПЫТАНИЕ 6. </a:t>
            </a:r>
            <a:r>
              <a:rPr lang="ru-RU" sz="2400" dirty="0" smtClean="0"/>
              <a:t>УПОРЯДОЧИВАНИЕ ЧИСЕЛ</a:t>
            </a:r>
            <a:endParaRPr lang="ru-RU" sz="2400" dirty="0"/>
          </a:p>
        </p:txBody>
      </p:sp>
      <p:sp>
        <p:nvSpPr>
          <p:cNvPr id="26" name="TextBox 25">
            <a:hlinkClick r:id="rId10" action="ppaction://hlinksldjump"/>
          </p:cNvPr>
          <p:cNvSpPr txBox="1"/>
          <p:nvPr/>
        </p:nvSpPr>
        <p:spPr>
          <a:xfrm>
            <a:off x="357158" y="5143512"/>
            <a:ext cx="4378763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ИСПЫТАНИЕ 7. </a:t>
            </a:r>
            <a:r>
              <a:rPr lang="ru-RU" sz="2400" dirty="0" smtClean="0"/>
              <a:t>ТЕСТИРОВАНИЕ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/>
          <p:cNvCxnSpPr/>
          <p:nvPr/>
        </p:nvCxnSpPr>
        <p:spPr>
          <a:xfrm>
            <a:off x="0" y="3571876"/>
            <a:ext cx="9144000" cy="15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643174" y="285728"/>
            <a:ext cx="635798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Назовите координаты точек.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Назовите точки, которые лежат левее нуля.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Назовите точки, которые лежат правее нуля.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Где на координатной прямой расположена точка с меньшей координатой?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Где на координатной прямой расположена точка с большей  координатой?</a:t>
            </a:r>
          </a:p>
          <a:p>
            <a:pPr>
              <a:buFont typeface="Arial" pitchFamily="34" charset="0"/>
              <a:buChar char="•"/>
            </a:pP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000496" y="350043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0</a:t>
            </a:r>
            <a:endParaRPr lang="ru-RU" sz="3600" dirty="0"/>
          </a:p>
        </p:txBody>
      </p:sp>
      <p:sp>
        <p:nvSpPr>
          <p:cNvPr id="7" name="Овал 6"/>
          <p:cNvSpPr/>
          <p:nvPr/>
        </p:nvSpPr>
        <p:spPr>
          <a:xfrm>
            <a:off x="4143372" y="3500438"/>
            <a:ext cx="142876" cy="14287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500562" y="357187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</a:t>
            </a:r>
            <a:endParaRPr lang="ru-RU" sz="32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5400000" flipH="1" flipV="1">
            <a:off x="4572000" y="3571876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 flipH="1" flipV="1">
            <a:off x="5001422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 flipH="1" flipV="1">
            <a:off x="572266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5858678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 flipH="1" flipV="1">
            <a:off x="6287306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6715934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 flipH="1" flipV="1">
            <a:off x="143638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 flipH="1" flipV="1">
            <a:off x="7573190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 flipH="1" flipV="1">
            <a:off x="8001818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 flipH="1" flipV="1">
            <a:off x="8430446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5500694" y="3500438"/>
            <a:ext cx="142876" cy="14287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286380" y="2857496"/>
            <a:ext cx="49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00892" y="2857496"/>
            <a:ext cx="471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215206" y="3500438"/>
            <a:ext cx="142876" cy="14287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928794" y="3500438"/>
            <a:ext cx="142876" cy="14287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 flipH="1" flipV="1">
            <a:off x="3644100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 flipH="1" flipV="1">
            <a:off x="3215472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 flipH="1" flipV="1">
            <a:off x="2786844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 flipH="1" flipV="1">
            <a:off x="2358216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 flipH="1" flipV="1">
            <a:off x="1429522" y="357108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785918" y="2928934"/>
            <a:ext cx="455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2910" y="4214818"/>
            <a:ext cx="1191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А (3)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2910" y="5072074"/>
            <a:ext cx="1167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В (7)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1802" y="4214818"/>
            <a:ext cx="1308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С (-5)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1071538" y="3500438"/>
            <a:ext cx="142876" cy="14287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928662" y="292893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D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71802" y="5000636"/>
            <a:ext cx="1361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D</a:t>
            </a:r>
            <a:r>
              <a:rPr lang="ru-RU" sz="4000" b="1" dirty="0" smtClean="0">
                <a:solidFill>
                  <a:srgbClr val="0070C0"/>
                </a:solidFill>
              </a:rPr>
              <a:t> (-</a:t>
            </a:r>
            <a:r>
              <a:rPr lang="en-US" sz="4000" b="1" dirty="0" smtClean="0">
                <a:solidFill>
                  <a:srgbClr val="0070C0"/>
                </a:solidFill>
              </a:rPr>
              <a:t>7</a:t>
            </a:r>
            <a:r>
              <a:rPr lang="ru-RU" sz="4000" b="1" dirty="0" smtClean="0">
                <a:solidFill>
                  <a:srgbClr val="0070C0"/>
                </a:solidFill>
              </a:rPr>
              <a:t>)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37" name="Рисунок 36" descr="https://www.psychdegrees.org/wp-content/uploads/2018/09/logoCSU-1080x32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42852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>
            <a:hlinkClick r:id="" action="ppaction://hlinkshowjump?jump=nextslide"/>
          </p:cNvPr>
          <p:cNvSpPr txBox="1"/>
          <p:nvPr/>
        </p:nvSpPr>
        <p:spPr>
          <a:xfrm>
            <a:off x="214282" y="214290"/>
            <a:ext cx="2225225" cy="120032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ИСПЫТАНИЕ 1.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ПОДГОТОВКА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ЛАБОРАТОРИЙ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  <p:bldP spid="38" grpId="0"/>
      <p:bldP spid="39" grpId="0"/>
      <p:bldP spid="40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29058" y="142852"/>
            <a:ext cx="2571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СРАВНИТЕ: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500042"/>
            <a:ext cx="452559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125     200</a:t>
            </a: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0     20</a:t>
            </a: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15,2       10,2</a:t>
            </a: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2,5       2,55</a:t>
            </a: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|3|      |-6|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/>
            <a:endParaRPr lang="ru-RU" sz="5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857752" y="285728"/>
            <a:ext cx="714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&lt;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9190" y="1000108"/>
            <a:ext cx="642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&lt;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9190" y="1714488"/>
            <a:ext cx="642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&gt;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29190" y="2500306"/>
            <a:ext cx="642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&lt;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7950" y="5143512"/>
            <a:ext cx="428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&lt;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628" y="571480"/>
            <a:ext cx="518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и</a:t>
            </a:r>
            <a:endParaRPr lang="ru-RU" sz="4800" dirty="0"/>
          </a:p>
        </p:txBody>
      </p:sp>
      <p:sp>
        <p:nvSpPr>
          <p:cNvPr id="20" name="TextBox 19"/>
          <p:cNvSpPr txBox="1"/>
          <p:nvPr/>
        </p:nvSpPr>
        <p:spPr>
          <a:xfrm>
            <a:off x="5000628" y="1285860"/>
            <a:ext cx="518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и</a:t>
            </a:r>
            <a:endParaRPr lang="ru-RU" sz="48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0628" y="2000240"/>
            <a:ext cx="518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и</a:t>
            </a:r>
            <a:endParaRPr lang="ru-RU" sz="4800" dirty="0"/>
          </a:p>
        </p:txBody>
      </p:sp>
      <p:sp>
        <p:nvSpPr>
          <p:cNvPr id="22" name="TextBox 21"/>
          <p:cNvSpPr txBox="1"/>
          <p:nvPr/>
        </p:nvSpPr>
        <p:spPr>
          <a:xfrm>
            <a:off x="5000628" y="2714620"/>
            <a:ext cx="518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и</a:t>
            </a:r>
            <a:endParaRPr lang="ru-RU" sz="4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72066" y="3571876"/>
            <a:ext cx="518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и</a:t>
            </a:r>
            <a:endParaRPr lang="ru-RU" sz="4800" dirty="0"/>
          </a:p>
        </p:txBody>
      </p:sp>
      <p:sp>
        <p:nvSpPr>
          <p:cNvPr id="24" name="TextBox 23"/>
          <p:cNvSpPr txBox="1"/>
          <p:nvPr/>
        </p:nvSpPr>
        <p:spPr>
          <a:xfrm>
            <a:off x="5000628" y="3286124"/>
            <a:ext cx="642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&lt;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571868" y="5429264"/>
            <a:ext cx="518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и</a:t>
            </a:r>
            <a:endParaRPr lang="ru-RU" sz="4800" dirty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5143512"/>
            <a:ext cx="2143140" cy="1379424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6500826" y="5429264"/>
            <a:ext cx="518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и</a:t>
            </a:r>
            <a:endParaRPr lang="ru-RU" sz="4800" dirty="0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714744" y="4286256"/>
            <a:ext cx="35990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|-10|    |-12|   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00628" y="4000504"/>
            <a:ext cx="642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&lt;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72066" y="4286256"/>
            <a:ext cx="518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и</a:t>
            </a:r>
            <a:endParaRPr lang="ru-RU" sz="48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500298" y="5429264"/>
            <a:ext cx="31293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|     |-8,2| </a:t>
            </a:r>
            <a:endParaRPr lang="ru-RU" sz="4400" dirty="0"/>
          </a:p>
        </p:txBody>
      </p:sp>
      <p:sp>
        <p:nvSpPr>
          <p:cNvPr id="35" name="TextBox 34"/>
          <p:cNvSpPr txBox="1"/>
          <p:nvPr/>
        </p:nvSpPr>
        <p:spPr>
          <a:xfrm>
            <a:off x="3500430" y="5143512"/>
            <a:ext cx="642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&lt;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34" name="Рисунок 33" descr="https://www.psychdegrees.org/wp-content/uploads/2018/09/logoCSU-1080x32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2831" y="133227"/>
            <a:ext cx="207170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>
            <a:hlinkClick r:id="" action="ppaction://hlinkshowjump?jump=nextslide"/>
          </p:cNvPr>
          <p:cNvSpPr txBox="1"/>
          <p:nvPr/>
        </p:nvSpPr>
        <p:spPr>
          <a:xfrm>
            <a:off x="214282" y="214290"/>
            <a:ext cx="2225225" cy="120032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ИСПЫТАНИЕ 1.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ПОДГОТОВКА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ЛАБОРАТОРИЙ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9" grpId="0"/>
      <p:bldP spid="31" grpId="0"/>
      <p:bldP spid="32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2" y="1571612"/>
          <a:ext cx="7786741" cy="4335521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86672"/>
                <a:gridCol w="5353385"/>
                <a:gridCol w="811118"/>
                <a:gridCol w="1135566"/>
              </a:tblGrid>
              <a:tr h="3121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Вопросы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верю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не верю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</a:tr>
              <a:tr h="6242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1.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Верите ли вы, что нуль – самое маленькое число?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</a:tr>
              <a:tr h="7238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2.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Верите ли вы, что положительные числа всегда больше отрицательных?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</a:tr>
              <a:tr h="6242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3.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Верите ли вы, что отрицательные числа больше нуля?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</a:tr>
              <a:tr h="6242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4.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Верите ли вы, что отрицательные числа сравнить невозможно?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</a:tr>
              <a:tr h="11580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5.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Верите ли вы, что если отрицательные числа можно сравнить, то наибольшим будет то, модуль которого меньше?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/>
                </a:tc>
              </a:tr>
            </a:tbl>
          </a:graphicData>
        </a:graphic>
      </p:graphicFrame>
      <p:sp>
        <p:nvSpPr>
          <p:cNvPr id="37892" name="AutoShape 4" descr="https://4.404content.com/1/F9/91/1347861283879257344/fullsiz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возврат 6">
            <a:hlinkClick r:id="rId2" action="ppaction://hlinksldjump" highlightClick="1"/>
          </p:cNvPr>
          <p:cNvSpPr/>
          <p:nvPr/>
        </p:nvSpPr>
        <p:spPr>
          <a:xfrm>
            <a:off x="8358214" y="6000768"/>
            <a:ext cx="685226" cy="756664"/>
          </a:xfrm>
          <a:prstGeom prst="actionButtonRetur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hlinkClick r:id="" action="ppaction://hlinkshowjump?jump=nextslide"/>
          </p:cNvPr>
          <p:cNvSpPr txBox="1"/>
          <p:nvPr/>
        </p:nvSpPr>
        <p:spPr>
          <a:xfrm>
            <a:off x="142844" y="214290"/>
            <a:ext cx="2225225" cy="120032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ИСПЫТАНИЕ 1.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ПОДГОТОВКА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ЛАБОРАТОРИЙ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</TotalTime>
  <Words>1209</Words>
  <Application>Microsoft Office PowerPoint</Application>
  <PresentationFormat>Экран (4:3)</PresentationFormat>
  <Paragraphs>346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Vova</dc:creator>
  <cp:lastModifiedBy>Vova</cp:lastModifiedBy>
  <cp:revision>108</cp:revision>
  <dcterms:created xsi:type="dcterms:W3CDTF">2022-01-13T13:25:49Z</dcterms:created>
  <dcterms:modified xsi:type="dcterms:W3CDTF">2022-02-09T07:28:13Z</dcterms:modified>
</cp:coreProperties>
</file>