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47" autoAdjust="0"/>
  </p:normalViewPr>
  <p:slideViewPr>
    <p:cSldViewPr snapToGrid="0">
      <p:cViewPr>
        <p:scale>
          <a:sx n="50" d="100"/>
          <a:sy n="50" d="100"/>
        </p:scale>
        <p:origin x="-51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2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60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83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92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7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6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56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30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29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A838F-D573-4DF8-827C-BD71DB5E255D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2D13-9DFA-4BF9-9B1E-5325BA19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75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skorka.caduk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300" y="297367"/>
            <a:ext cx="9658350" cy="186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</a:t>
            </a:r>
            <a:endParaRPr lang="ru-RU" sz="1400" dirty="0" smtClean="0"/>
          </a:p>
          <a:p>
            <a:pPr algn="ctr"/>
            <a:r>
              <a:rPr lang="ru-RU" sz="1400" b="1" dirty="0" smtClean="0"/>
              <a:t> «Детский сад № 2 «Искорка»</a:t>
            </a:r>
            <a:endParaRPr lang="ru-RU" sz="1400" dirty="0" smtClean="0"/>
          </a:p>
          <a:p>
            <a:pPr algn="ctr"/>
            <a:r>
              <a:rPr lang="ru-RU" sz="1400" i="1" dirty="0" smtClean="0"/>
              <a:t>Московская обл., г. Протвино, ул. Северный проезд, д. 11, тел.8 (4967) 74-65-40</a:t>
            </a:r>
            <a:endParaRPr lang="ru-RU" sz="1400" dirty="0" smtClean="0"/>
          </a:p>
          <a:p>
            <a:pPr algn="ctr"/>
            <a:r>
              <a:rPr lang="ru-RU" sz="1400" dirty="0" smtClean="0"/>
              <a:t>Сайт: </a:t>
            </a:r>
            <a:r>
              <a:rPr lang="en-US" sz="1400" i="1" u="sng" dirty="0" smtClean="0">
                <a:hlinkClick r:id="rId2"/>
              </a:rPr>
              <a:t>www</a:t>
            </a:r>
            <a:r>
              <a:rPr lang="ru-RU" sz="1400" i="1" u="sng" dirty="0" smtClean="0">
                <a:hlinkClick r:id="rId2"/>
              </a:rPr>
              <a:t>.</a:t>
            </a:r>
            <a:r>
              <a:rPr lang="en-US" sz="1400" i="1" u="sng" dirty="0" err="1" smtClean="0">
                <a:hlinkClick r:id="rId2"/>
              </a:rPr>
              <a:t>iskorka</a:t>
            </a:r>
            <a:r>
              <a:rPr lang="ru-RU" sz="1400" i="1" u="sng" dirty="0" smtClean="0">
                <a:hlinkClick r:id="rId2"/>
              </a:rPr>
              <a:t>.</a:t>
            </a:r>
            <a:r>
              <a:rPr lang="en-US" sz="1400" i="1" u="sng" dirty="0" err="1" smtClean="0">
                <a:hlinkClick r:id="rId2"/>
              </a:rPr>
              <a:t>caduk</a:t>
            </a:r>
            <a:r>
              <a:rPr lang="ru-RU" sz="1400" i="1" u="sng" dirty="0" smtClean="0">
                <a:hlinkClick r:id="rId2"/>
              </a:rPr>
              <a:t>.</a:t>
            </a:r>
            <a:r>
              <a:rPr lang="en-US" sz="1400" i="1" u="sng" dirty="0" err="1" smtClean="0">
                <a:hlinkClick r:id="rId2"/>
              </a:rPr>
              <a:t>ru</a:t>
            </a:r>
            <a:r>
              <a:rPr lang="en-US" sz="1400" dirty="0" err="1" smtClean="0"/>
              <a:t>E</a:t>
            </a:r>
            <a:r>
              <a:rPr lang="ru-RU" sz="1400" dirty="0" smtClean="0"/>
              <a:t> – </a:t>
            </a:r>
            <a:r>
              <a:rPr lang="en-US" sz="1400" dirty="0" err="1" smtClean="0"/>
              <a:t>maildsiskorka</a:t>
            </a:r>
            <a:r>
              <a:rPr lang="ru-RU" sz="1400" dirty="0" smtClean="0"/>
              <a:t>2@</a:t>
            </a:r>
            <a:r>
              <a:rPr lang="en-US" sz="1400" dirty="0" err="1" smtClean="0"/>
              <a:t>yandex</a:t>
            </a:r>
            <a:r>
              <a:rPr lang="ru-RU" sz="1400" dirty="0" smtClean="0"/>
              <a:t>.</a:t>
            </a:r>
            <a:r>
              <a:rPr lang="en-US" sz="1400" dirty="0" smtClean="0"/>
              <a:t>ru</a:t>
            </a:r>
            <a:endParaRPr lang="ru-RU" sz="1400" dirty="0" smtClean="0"/>
          </a:p>
          <a:p>
            <a:r>
              <a:rPr lang="ru-RU" dirty="0" smtClean="0"/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405" y="1828285"/>
            <a:ext cx="8184996" cy="3331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4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проектов </a:t>
            </a:r>
            <a:r>
              <a:rPr lang="ru-RU" sz="4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технология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7620001" y="5395545"/>
            <a:ext cx="4267199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«Детский сад № 2 «Искорка»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Чернова Любовь Николаевна</a:t>
            </a:r>
            <a:endParaRPr lang="ru-RU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1" y="919209"/>
            <a:ext cx="3315691" cy="2054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83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9933" y="2048256"/>
            <a:ext cx="3096344" cy="21385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Продолжительность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проекта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19170" y="1591056"/>
            <a:ext cx="3743325" cy="914400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Краткосрочный</a:t>
            </a:r>
            <a:br>
              <a:rPr lang="ru-RU" sz="2400" b="1" dirty="0"/>
            </a:br>
            <a:r>
              <a:rPr lang="ru-RU" sz="2400" dirty="0"/>
              <a:t>(1-2 занятия)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263" y="4680273"/>
            <a:ext cx="37671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356" y="3117524"/>
            <a:ext cx="3767137" cy="938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13325" y="3334827"/>
            <a:ext cx="3118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Среднесрочный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76372" y="4795437"/>
            <a:ext cx="2467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Долгосрочный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( в течении года)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179" y="1773618"/>
            <a:ext cx="573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72" y="3291021"/>
            <a:ext cx="573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72" y="4808424"/>
            <a:ext cx="573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5092871"/>
            <a:ext cx="2545387" cy="1576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1615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4134193"/>
              </p:ext>
            </p:extLst>
          </p:nvPr>
        </p:nvGraphicFramePr>
        <p:xfrm>
          <a:off x="1" y="523223"/>
          <a:ext cx="12192000" cy="6226105"/>
        </p:xfrm>
        <a:graphic>
          <a:graphicData uri="http://schemas.openxmlformats.org/drawingml/2006/table">
            <a:tbl>
              <a:tblPr/>
              <a:tblGrid>
                <a:gridCol w="17731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56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93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Этапы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Деятельность педагога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Деятельность детей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88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этап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26976" marR="269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Формулирует проблему (цель) на основе изученных проблем детей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Вводит в игровую (сюжетную) ситуацию, мотивирует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Формулирует задачу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Определяется продукт проекта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Вхождение в проблему.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Вживание в игровую ситуацию, проникается мотивацией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Принятие задачи.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Дополнение задач проекта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Целеполагание</a:t>
                      </a:r>
                      <a:endParaRPr lang="ru-RU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88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этап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Планирование работы</a:t>
                      </a:r>
                    </a:p>
                  </a:txBody>
                  <a:tcPr marL="26976" marR="269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Помогает в решении задачи.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Разрабатывает план достижения цели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Помогает спланировать, составляет план-схему проекта деятельности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Привлекает специалистов к осуществлению проекта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Организует деятельность.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Объединение детей в рабочие группы.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Распределение амплуа.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проекта (план деятельности по достижении цели) 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88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этап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Реализация проекта</a:t>
                      </a:r>
                    </a:p>
                  </a:txBody>
                  <a:tcPr marL="26976" marR="269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Практическая помощь (по необходимости).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Направляет и контролирует осуществление проекта (это могут быть домашние задания для самостоятельного выполнения, уточнения информации и пр.)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Осуществляет сбор накопленного материала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Формирование специфических знаний, умений,  навыков.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Дети получают информацию из различных источников, различными способами (родители + педагоги + специалисты + внешние специалисты (из социума)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0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этап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проекта</a:t>
                      </a:r>
                    </a:p>
                  </a:txBody>
                  <a:tcPr marL="26976" marR="269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к презентации.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9621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Презентация.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Продукт деятельности готовят к презентации.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Представляют (зрителям или экспертам) продукт деятельности.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Непосредственно презентация продукта деятельности</a:t>
                      </a:r>
                    </a:p>
                  </a:txBody>
                  <a:tcPr marL="26976" marR="26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6871" y="2"/>
            <a:ext cx="6872740" cy="52322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Этапы работы над проектом</a:t>
            </a:r>
          </a:p>
        </p:txBody>
      </p:sp>
    </p:spTree>
    <p:extLst>
      <p:ext uri="{BB962C8B-B14F-4D97-AF65-F5344CB8AC3E}">
        <p14:creationId xmlns="" xmlns:p14="http://schemas.microsoft.com/office/powerpoint/2010/main" val="939776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989" y="-137786"/>
            <a:ext cx="1146131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любой проектно-исследовательской работы следующие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Определение темы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Определение целей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Планирование проекта, заключающееся в поиске ответов на вопросы: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 кому можно обратиться за помощью (родителям, педагогам);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каких источниках можно найти информацию;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принадлежности, материалы и оборудование лучше использовать;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какими предметами, оборудованием необходимо научиться работать для достижения цели.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Выполнение проекта - практическая часть.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Подведение итогов.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40" y="5336087"/>
            <a:ext cx="1950609" cy="1208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9521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551" y="127860"/>
            <a:ext cx="9619989" cy="67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0"/>
            <a:ext cx="2319918" cy="1437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78" y="5009671"/>
            <a:ext cx="2290523" cy="161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92732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521" y="584775"/>
            <a:ext cx="11348581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1. Глубоко изучить тематику 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2. При составлении совместного плана работы с детьми над проектом поддерживать детскую инициативу.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3. Заинтересовать каждого ребенка тематикой проекта, под­держивать его любознательность и устойчивый интерес к про­блеме.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4. Создавать игровую мотивацию, опираясь на интересы де­тей и их эмоциональный отклик.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5. Вводить детей в проблемную ситуацию, доступную для их понимания и с опорой на детский личный опыт.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6. Тактично рассматривать все предложенные детьми вари­анты решения проблемы: ребенок должен иметь право на ошиб­ку и не бояться высказываться.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7. Соблюдать принцип последовательности и регулярности в работе над проектом.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8. В ходе работы над проектом создавать атмосферу сотвор­чества с ребенком, используя индивидуальный подход.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9. Развивать творческое воображение и фантазию детей.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10. Творчески подходить к реализации проекта; ориентиро­вать детей на использование накопленных наблюдений, знаний, впечатлений.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11. Ненавязчиво вовлекать родителей в совместную работу над проектом, создавая радостную атмосферу совместного с ребенком творчества.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Заключительный </a:t>
            </a:r>
            <a:r>
              <a:rPr lang="ru-RU" sz="2000" dirty="0"/>
              <a:t>этап проекта следует тщательно готовить и проводить в виде презентации, шоу, театрализованного действа и т.п.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1431" y="0"/>
            <a:ext cx="79952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Советы педагогам по работе над проектом.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120884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181" y="239438"/>
            <a:ext cx="9381993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метод проектов можно рассматривать как особый механизм взаимодействия семьи и ДОУ. Родители могут быть не только источниками информации, реальной помощи и поддержки воспитателю во время работы над проектом, но и стать непосредственными участниками образовательного процесса, испытать чувство сопричастности и удовлетворения от своих успехов и успехов детей.</a:t>
            </a:r>
            <a:endParaRPr lang="ru-RU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889348" y="239437"/>
            <a:ext cx="10146082" cy="4645713"/>
          </a:xfrm>
          <a:prstGeom prst="wedge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86" y="5060515"/>
            <a:ext cx="2638053" cy="1634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371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943" y="2608536"/>
            <a:ext cx="8570681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2" y="0"/>
            <a:ext cx="3622625" cy="2244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62" y="4398724"/>
            <a:ext cx="3622625" cy="2244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360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86" y="814332"/>
            <a:ext cx="67419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подход к дошкольному образованию в соответствии с положением о ФГОС ДО предусматривает не только формирование знаний, умений и навыков дошкольника и адаптации его к социальной жизни, но и сохранение полноценного детства в соответствии с психофизическими особенностями развивающейся личности, обучение через совместный поиск решений, предоставление ребенку возможности самостоятельно овладеть нормами культуры.</a:t>
            </a:r>
            <a:endParaRPr lang="ru-RU" sz="24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614149" y="300251"/>
            <a:ext cx="7533564" cy="5022376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Documents and Settings\user\Рабочий стол\fg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1808" y="541421"/>
            <a:ext cx="3161487" cy="242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8327">
            <a:off x="9689282" y="3806405"/>
            <a:ext cx="1914220" cy="194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778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937" y="719825"/>
            <a:ext cx="6625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комплексная деятельность, участники которой автоматически, без специально провозглашаемой дидактической задачи со стороны организаторов, осваивают новые понятия и представления о различных сферах жизни.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45167" y="601578"/>
            <a:ext cx="6918159" cy="4018547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1" y="601578"/>
            <a:ext cx="3600335" cy="1896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46" y="3654997"/>
            <a:ext cx="3965301" cy="247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75167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119" y="575406"/>
            <a:ext cx="11009870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целью проектного метода в ДОУ является развитие свободной творческой личности ребёнка, которое определяется задачами развития и задачами исследовательской деятельности детей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63114"/>
            <a:ext cx="10058400" cy="253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43251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253" y="1238625"/>
            <a:ext cx="750770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узел 2"/>
          <p:cNvSpPr/>
          <p:nvPr/>
        </p:nvSpPr>
        <p:spPr>
          <a:xfrm>
            <a:off x="4993105" y="2574759"/>
            <a:ext cx="2225842" cy="23341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Портфолио проекта </a:t>
            </a:r>
            <a:br>
              <a:rPr lang="ru-RU" dirty="0"/>
            </a:br>
            <a:r>
              <a:rPr lang="ru-RU" dirty="0"/>
              <a:t>– папка ,в которой собраны все рабочие материалы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228600"/>
            <a:ext cx="7591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это «пять П»</a:t>
            </a:r>
          </a:p>
        </p:txBody>
      </p:sp>
    </p:spTree>
    <p:extLst>
      <p:ext uri="{BB962C8B-B14F-4D97-AF65-F5344CB8AC3E}">
        <p14:creationId xmlns="" xmlns:p14="http://schemas.microsoft.com/office/powerpoint/2010/main" val="20158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405" y="399648"/>
            <a:ext cx="8705589" cy="39292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задачи развития, специфичные для каждого возраста</a:t>
            </a:r>
            <a:endParaRPr lang="ru-RU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психологического благополучия и здоровья детей;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познавательных способностей;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творческого воображения;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творческого мышления;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коммуникативных навыков.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36" y="4079097"/>
            <a:ext cx="3817835" cy="2365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533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6197" y="104608"/>
            <a:ext cx="11348581" cy="6145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развития в младшем дошкольном возрасте: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вхождение детей в проблемную игровую ситуацию (ведущая роль педагога);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активизация желания искать пути разрешения проблемной ситуации (вместе с педагогом);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начальных предпосылок поисковой деятельности (практические опыты).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развития в старшем дошкольном возрасте: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предпосылок поисковой деятельности, интеллектуальной инициативы;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умения определять возможные методы решения проблемы с помощью взрослого, а затем и самостоятельно;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умения применять данные методы, способствующие решению поставленной задачи, с использованием различных вариантов;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желания пользоваться специальной терминологией, ведение конструктивной беседы в процессе совместной исследовательской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059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261" y="288649"/>
            <a:ext cx="69824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n-lt"/>
                <a:cs typeface="+mn-cs"/>
              </a:rPr>
              <a:t>Классификация проектов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3336" y="2016973"/>
            <a:ext cx="1944688" cy="25209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Количество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участников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176987" y="1888777"/>
            <a:ext cx="4321175" cy="914400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Индивидуальные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985" y="3190102"/>
            <a:ext cx="43465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218" y="4366825"/>
            <a:ext cx="43465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962" y="2253902"/>
            <a:ext cx="573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703" y="3334597"/>
            <a:ext cx="573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163" y="4366825"/>
            <a:ext cx="573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145751" y="3334598"/>
            <a:ext cx="2369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5145751" y="4532544"/>
            <a:ext cx="236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Групповые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344" y="4922627"/>
            <a:ext cx="2742179" cy="1698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729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0760" y="636361"/>
            <a:ext cx="919276" cy="597666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По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доминирующему  методу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177800"/>
            <a:ext cx="72945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33662" y="1585913"/>
            <a:ext cx="7294563" cy="914400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Информационные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 на  сбор  и анализ информации  о каком –либо  явлении, объекте , например, «Герои- земляки» , «Космос»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167" y="2693183"/>
            <a:ext cx="73120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7" y="3934479"/>
            <a:ext cx="7366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74" y="5737224"/>
            <a:ext cx="73120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80986" y="251172"/>
            <a:ext cx="7188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Исследовательские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проверку некого предположения ( гипотезы) с использованием метода познания ( наблюдение, эксперимент)  например. «Почему дети болеют?», «Что мы знаем о воде», «  Как растет горох?»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662" y="2611040"/>
            <a:ext cx="7285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Творческие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подготовкой праздников, театрализованных представлений , съемкой видеофильма и др.(чаще всего дошкольники выступают как исполнители заданных взрослым ролей), например, «Концерт для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мам", спектакль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 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9688" y="3970734"/>
            <a:ext cx="73485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Ролевые,  игровые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принимают на себя определенные роли , обусловленные характером и  содержанием проекта ( литературные герои, выдуманные герои, имитирующие социальные или деловые отношения в определенных игровых или учебных ситуациях.  В основе таких  проектов лежит сюжетно- ролевая игра  и дети активно включаются в них. Охотно выполняют роли. Например, «Моя любимая игрушка», «В гостях у сказки»;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1447" y="5847187"/>
            <a:ext cx="7147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Практические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работой   на достижение значимого результата .Например, благоустройство группы, оформление клумбы и уход за ней.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735716" y="789781"/>
            <a:ext cx="574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682001" y="1800225"/>
            <a:ext cx="574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697524" y="2930243"/>
            <a:ext cx="574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735716" y="4383262"/>
            <a:ext cx="574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696462" y="5847187"/>
            <a:ext cx="574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38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892</Words>
  <Application>Microsoft Office PowerPoint</Application>
  <PresentationFormat>Произвольный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ПК</cp:lastModifiedBy>
  <cp:revision>62</cp:revision>
  <dcterms:created xsi:type="dcterms:W3CDTF">2020-01-27T08:59:59Z</dcterms:created>
  <dcterms:modified xsi:type="dcterms:W3CDTF">2022-03-08T15:14:15Z</dcterms:modified>
</cp:coreProperties>
</file>