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92" r:id="rId5"/>
    <p:sldId id="294" r:id="rId6"/>
    <p:sldId id="291" r:id="rId7"/>
    <p:sldId id="293" r:id="rId8"/>
    <p:sldId id="295" r:id="rId9"/>
    <p:sldId id="297" r:id="rId10"/>
    <p:sldId id="29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0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29C7E-6073-4F8D-AF41-2823D866180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022E8-B7F3-4546-ABF5-5D0617F3DE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0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World-famous London’s art galleries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03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54" y="184666"/>
            <a:ext cx="7003356" cy="1266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Portraits of the Queen and the present Royal Family are displayed in the </a:t>
            </a:r>
            <a:r>
              <a:rPr lang="en-US" dirty="0"/>
              <a:t>mezzanine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metsəniːn</a:t>
            </a:r>
            <a:r>
              <a:rPr lang="en-US" dirty="0">
                <a:solidFill>
                  <a:srgbClr val="0070C0"/>
                </a:solidFill>
              </a:rPr>
              <a:t>].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NPG 6479; &amp;#39;The Royal Family: A Centenary Portrait&amp;#39; - Portrait - National  Portrait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38" y="401625"/>
            <a:ext cx="4358054" cy="645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7610" y="0"/>
            <a:ext cx="425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62727"/>
                </a:solidFill>
                <a:latin typeface="FSAlbertRegular"/>
              </a:rPr>
              <a:t>‘The </a:t>
            </a:r>
            <a:r>
              <a:rPr lang="en-US" dirty="0">
                <a:solidFill>
                  <a:srgbClr val="262727"/>
                </a:solidFill>
                <a:latin typeface="FSAlbertRegular"/>
              </a:rPr>
              <a:t>Royal Family: A </a:t>
            </a:r>
            <a:r>
              <a:rPr lang="en-US">
                <a:solidFill>
                  <a:srgbClr val="262727"/>
                </a:solidFill>
                <a:latin typeface="FSAlbertRegular"/>
              </a:rPr>
              <a:t>Centenary </a:t>
            </a:r>
            <a:r>
              <a:rPr lang="en-US" smtClean="0">
                <a:solidFill>
                  <a:srgbClr val="262727"/>
                </a:solidFill>
                <a:latin typeface="FSAlbertRegular"/>
              </a:rPr>
              <a:t>Portrait’</a:t>
            </a:r>
            <a:endParaRPr lang="en-US" i="0" dirty="0">
              <a:solidFill>
                <a:srgbClr val="262727"/>
              </a:solidFill>
              <a:effectLst/>
              <a:latin typeface="FSAlbertRegular"/>
            </a:endParaRPr>
          </a:p>
        </p:txBody>
      </p:sp>
      <p:pic>
        <p:nvPicPr>
          <p:cNvPr id="1028" name="Picture 4" descr="NPG P347; The Royal Family - Portrait - National Portrait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1537695"/>
            <a:ext cx="6084277" cy="48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7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The National Portrait Gallery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24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784" y="211015"/>
            <a:ext cx="10679723" cy="24794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The National Portrait Gallery was founded in 1856 to collect the likeness of famous British men and women. Today the collection is the most comprehensive (</a:t>
            </a:r>
            <a:r>
              <a:rPr lang="en-US" i="1" dirty="0" smtClean="0"/>
              <a:t>complex</a:t>
            </a:r>
            <a:r>
              <a:rPr lang="en-US" dirty="0" smtClean="0"/>
              <a:t>) of its kind in the world, and </a:t>
            </a:r>
            <a:r>
              <a:rPr lang="en-US" dirty="0"/>
              <a:t>constitutes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kɒnstɪtjuːts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a unique r</a:t>
            </a:r>
            <a:r>
              <a:rPr lang="en-US" b="1" dirty="0" smtClean="0"/>
              <a:t>e</a:t>
            </a:r>
            <a:r>
              <a:rPr lang="en-US" dirty="0" smtClean="0"/>
              <a:t>cord of the men and w</a:t>
            </a:r>
            <a:r>
              <a:rPr lang="en-US" b="1" dirty="0" smtClean="0"/>
              <a:t>o</a:t>
            </a:r>
            <a:r>
              <a:rPr lang="en-US" dirty="0" smtClean="0"/>
              <a:t>men who created (and are still creating) the history and culture of the nation. The Gallery houses a primary collection of over 9,000 works, as well as an immense </a:t>
            </a:r>
            <a:r>
              <a:rPr lang="en-US" dirty="0"/>
              <a:t>archive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ɑːkaɪv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77" y="2233247"/>
            <a:ext cx="6832560" cy="4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6" y="404446"/>
            <a:ext cx="5389684" cy="5693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is no restriction on m</a:t>
            </a:r>
            <a:r>
              <a:rPr lang="en-US" b="1" dirty="0" smtClean="0"/>
              <a:t>e</a:t>
            </a:r>
            <a:r>
              <a:rPr lang="en-US" dirty="0" smtClean="0"/>
              <a:t>dium – there are oil paintings, </a:t>
            </a:r>
            <a:r>
              <a:rPr lang="en-US" dirty="0" err="1" smtClean="0"/>
              <a:t>watercolour</a:t>
            </a:r>
            <a:r>
              <a:rPr lang="en-US" dirty="0" smtClean="0"/>
              <a:t>, drawings, miniatures, sculptures, caricatures, </a:t>
            </a:r>
            <a:r>
              <a:rPr lang="en-US" dirty="0"/>
              <a:t>silhouettes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sɪlu</a:t>
            </a:r>
            <a:r>
              <a:rPr lang="en-US" dirty="0">
                <a:solidFill>
                  <a:srgbClr val="0070C0"/>
                </a:solidFill>
              </a:rPr>
              <a:t>ːˈ</a:t>
            </a:r>
            <a:r>
              <a:rPr lang="en-US" dirty="0" err="1" smtClean="0">
                <a:solidFill>
                  <a:srgbClr val="0070C0"/>
                </a:solidFill>
              </a:rPr>
              <a:t>ets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and photographs. </a:t>
            </a:r>
          </a:p>
          <a:p>
            <a:pPr marL="0" indent="0">
              <a:buNone/>
            </a:pPr>
            <a:r>
              <a:rPr lang="en-US" dirty="0" smtClean="0"/>
              <a:t>The Gallery continues to develop its role through its:</a:t>
            </a:r>
          </a:p>
          <a:p>
            <a:pPr marL="0" indent="0">
              <a:buNone/>
            </a:pPr>
            <a:r>
              <a:rPr lang="en-US" dirty="0" smtClean="0"/>
              <a:t>- constantly changing displays,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programme</a:t>
            </a:r>
            <a:r>
              <a:rPr lang="en-US" dirty="0" smtClean="0"/>
              <a:t> of international </a:t>
            </a:r>
            <a:r>
              <a:rPr lang="en-US" dirty="0"/>
              <a:t> </a:t>
            </a:r>
            <a:r>
              <a:rPr lang="en-US" dirty="0" smtClean="0"/>
              <a:t>         exhibitions, </a:t>
            </a:r>
          </a:p>
          <a:p>
            <a:pPr>
              <a:buFontTx/>
              <a:buChar char="-"/>
            </a:pPr>
            <a:r>
              <a:rPr lang="en-US" dirty="0"/>
              <a:t>Acquisitions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ækwɪˈ</a:t>
            </a:r>
            <a:r>
              <a:rPr lang="en-US" dirty="0" err="1" smtClean="0">
                <a:solidFill>
                  <a:srgbClr val="0070C0"/>
                </a:solidFill>
              </a:rPr>
              <a:t>zɪʃnz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and commissions, 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b="1" dirty="0" smtClean="0"/>
              <a:t>a</a:t>
            </a:r>
            <a:r>
              <a:rPr lang="en-US" dirty="0" smtClean="0"/>
              <a:t>nnual portrait competition for young artists.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8" y="1215720"/>
            <a:ext cx="575138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54" y="483577"/>
            <a:ext cx="10805746" cy="1855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collection which is arranged chronologically begins with the Tudors and their </a:t>
            </a:r>
            <a:r>
              <a:rPr lang="en-US" dirty="0"/>
              <a:t>predecessors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priːdɪsesəz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Each room has been given a particular historical theme, and furnishings, engravings, and other documentary material set the portraits in context.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93" y="2092386"/>
            <a:ext cx="6251330" cy="45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4" y="246184"/>
            <a:ext cx="4360984" cy="42203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The collection includes such treasures as Holbein’s Cartoon of Henry VIII, portrait of Queen Elizabeth I, Hilliard’s </a:t>
            </a:r>
            <a:r>
              <a:rPr lang="en-US" dirty="0"/>
              <a:t>miniatures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 smtClean="0">
                <a:solidFill>
                  <a:srgbClr val="0070C0"/>
                </a:solidFill>
              </a:rPr>
              <a:t>mɪnɪ</a:t>
            </a:r>
            <a:r>
              <a:rPr lang="en-US" dirty="0" smtClean="0">
                <a:solidFill>
                  <a:srgbClr val="0070C0"/>
                </a:solidFill>
              </a:rPr>
              <a:t>(ə)</a:t>
            </a:r>
            <a:r>
              <a:rPr lang="en-US" dirty="0" err="1" smtClean="0">
                <a:solidFill>
                  <a:srgbClr val="0070C0"/>
                </a:solidFill>
              </a:rPr>
              <a:t>ʧəz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/>
              <a:t>of Raleigh and Drake, </a:t>
            </a:r>
          </a:p>
          <a:p>
            <a:pPr marL="0" indent="0" algn="just">
              <a:buNone/>
            </a:pPr>
            <a:r>
              <a:rPr lang="en-US" dirty="0" smtClean="0"/>
              <a:t>the portrait of Shakespeare and celebrated images of Charles I, </a:t>
            </a:r>
          </a:p>
          <a:p>
            <a:pPr marL="0" indent="0" algn="just">
              <a:buNone/>
            </a:pPr>
            <a:r>
              <a:rPr lang="en-US" dirty="0" smtClean="0"/>
              <a:t>Charles II and his mistress.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75" y="246184"/>
            <a:ext cx="1371600" cy="2215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45" y="1479522"/>
            <a:ext cx="1795483" cy="2215662"/>
          </a:xfrm>
          <a:prstGeom prst="rect">
            <a:avLst/>
          </a:prstGeom>
        </p:spPr>
      </p:pic>
      <p:pic>
        <p:nvPicPr>
          <p:cNvPr id="5122" name="Picture 2" descr="NPG 4027; King Henry VIII; King Henry VII - Portrait - National Portrait  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97" y="246184"/>
            <a:ext cx="3292272" cy="628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icholas Hilliard. Portrait of Sir Walter Raleigh. c.1585 | Walter raleigh, Miniature  portraits, Tudor histo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939" y="2923876"/>
            <a:ext cx="1318236" cy="15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Sfdrake42.jp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145" y="4307667"/>
            <a:ext cx="1579683" cy="15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PG 843; King Charles I - Portrait - National Portrait Galle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7" y="4460836"/>
            <a:ext cx="1554702" cy="19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PG 531; King Charles II - Portrait - National Portrait Galle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47" y="4459345"/>
            <a:ext cx="1526722" cy="19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9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46" y="483577"/>
            <a:ext cx="6224954" cy="100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room is devoted to the members of the famous Kit-Cat Club</a:t>
            </a:r>
            <a:endParaRPr lang="ru-RU" dirty="0"/>
          </a:p>
        </p:txBody>
      </p:sp>
      <p:pic>
        <p:nvPicPr>
          <p:cNvPr id="2050" name="Picture 2" descr="NPG 5054; David Garrick - Portrait Extended - National Portrait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21" y="0"/>
            <a:ext cx="5554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om 9: The Kit-cat Clu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3"/>
          <a:stretch/>
        </p:blipFill>
        <p:spPr bwMode="auto">
          <a:xfrm>
            <a:off x="386861" y="1485900"/>
            <a:ext cx="6031523" cy="23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622" y="445105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800" dirty="0" smtClean="0"/>
              <a:t>and </a:t>
            </a:r>
            <a:r>
              <a:rPr lang="en-US" sz="2800" dirty="0"/>
              <a:t>nearby hang masterpieces by Reynolds and Gainsborough painted in the grain manner.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342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7" y="184640"/>
            <a:ext cx="6180992" cy="2303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These contrast with unique documentary study of the Br</a:t>
            </a:r>
            <a:r>
              <a:rPr lang="en-US" b="1" dirty="0" smtClean="0"/>
              <a:t>o</a:t>
            </a:r>
            <a:r>
              <a:rPr lang="en-US" dirty="0" smtClean="0"/>
              <a:t>nte sisters by their brother </a:t>
            </a:r>
            <a:r>
              <a:rPr lang="en-US" dirty="0" err="1" smtClean="0"/>
              <a:t>Branwell</a:t>
            </a:r>
            <a:r>
              <a:rPr lang="en-US" dirty="0" smtClean="0"/>
              <a:t> and the matchless series of portraits of the great romantics </a:t>
            </a:r>
          </a:p>
          <a:p>
            <a:pPr marL="0" indent="0">
              <a:buNone/>
            </a:pPr>
            <a:r>
              <a:rPr lang="en-US" dirty="0" smtClean="0"/>
              <a:t>Keats, Byron and Shelley. </a:t>
            </a:r>
          </a:p>
        </p:txBody>
      </p:sp>
      <p:pic>
        <p:nvPicPr>
          <p:cNvPr id="3074" name="Picture 2" descr="NPG 1725; The Brontë Sisters (Anne Brontë; Emily Brontë; Charlotte Brontë)  - Portrait - National Portrait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61" y="1"/>
            <a:ext cx="5692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PG 58; John Keats - Portrait Extended - National Portrait Gall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" y="2591703"/>
            <a:ext cx="1773645" cy="24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PG D9055; Lord Byron - Portrait - National Portrait Galle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46" y="3516031"/>
            <a:ext cx="1835389" cy="237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PG D48943; Percy Bysshe Shelley - Portrait - National Portrait Galle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59" y="4281853"/>
            <a:ext cx="2070578" cy="257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8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77" y="184640"/>
            <a:ext cx="11825654" cy="93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splendor of the Victorian era is captured </a:t>
            </a:r>
            <a:r>
              <a:rPr lang="en-US" dirty="0">
                <a:solidFill>
                  <a:srgbClr val="0070C0"/>
                </a:solidFill>
              </a:rPr>
              <a:t>[ˈ</a:t>
            </a:r>
            <a:r>
              <a:rPr lang="en-US" dirty="0" err="1">
                <a:solidFill>
                  <a:srgbClr val="0070C0"/>
                </a:solidFill>
              </a:rPr>
              <a:t>kæpʧəd</a:t>
            </a:r>
            <a:r>
              <a:rPr lang="en-US" dirty="0">
                <a:solidFill>
                  <a:srgbClr val="0070C0"/>
                </a:solidFill>
              </a:rPr>
              <a:t>] </a:t>
            </a:r>
            <a:r>
              <a:rPr lang="en-US" dirty="0"/>
              <a:t>in </a:t>
            </a:r>
            <a:r>
              <a:rPr lang="en-US" dirty="0" smtClean="0"/>
              <a:t>the paintings of the Queen herself, and of Prince Albert.</a:t>
            </a:r>
            <a:endParaRPr lang="ru-RU" dirty="0"/>
          </a:p>
        </p:txBody>
      </p:sp>
      <p:pic>
        <p:nvPicPr>
          <p:cNvPr id="1026" name="Picture 2" descr="https://i.pinimg.com/originals/bc/2c/5e/bc2c5e2272e3389f6352d0d81a167b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2" y="1009335"/>
            <a:ext cx="4475773" cy="55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llectionimages.npg.org.uk/std/mw249192/Prince-Albert-of-Saxe-Coburg-Got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03" y="1009335"/>
            <a:ext cx="3367941" cy="53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21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360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FSAlbertRegular</vt:lpstr>
      <vt:lpstr>Тема Office</vt:lpstr>
      <vt:lpstr>World-famous London’s art galleries</vt:lpstr>
      <vt:lpstr>The National Portrait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62</cp:revision>
  <dcterms:created xsi:type="dcterms:W3CDTF">2021-11-03T07:18:25Z</dcterms:created>
  <dcterms:modified xsi:type="dcterms:W3CDTF">2022-03-04T06:44:49Z</dcterms:modified>
</cp:coreProperties>
</file>