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90" r:id="rId3"/>
    <p:sldId id="292" r:id="rId4"/>
    <p:sldId id="291" r:id="rId5"/>
    <p:sldId id="293" r:id="rId6"/>
    <p:sldId id="284" r:id="rId7"/>
    <p:sldId id="287" r:id="rId8"/>
    <p:sldId id="285" r:id="rId9"/>
    <p:sldId id="286" r:id="rId10"/>
    <p:sldId id="288" r:id="rId11"/>
    <p:sldId id="289" r:id="rId12"/>
    <p:sldId id="272" r:id="rId13"/>
    <p:sldId id="273" r:id="rId14"/>
    <p:sldId id="274" r:id="rId15"/>
    <p:sldId id="278" r:id="rId16"/>
    <p:sldId id="268" r:id="rId17"/>
    <p:sldId id="265" r:id="rId18"/>
    <p:sldId id="270" r:id="rId19"/>
    <p:sldId id="269" r:id="rId20"/>
    <p:sldId id="261" r:id="rId21"/>
    <p:sldId id="266" r:id="rId22"/>
    <p:sldId id="267" r:id="rId23"/>
    <p:sldId id="275" r:id="rId24"/>
    <p:sldId id="277" r:id="rId25"/>
    <p:sldId id="276" r:id="rId26"/>
    <p:sldId id="279" r:id="rId27"/>
    <p:sldId id="280" r:id="rId28"/>
    <p:sldId id="281" r:id="rId29"/>
    <p:sldId id="282" r:id="rId30"/>
    <p:sldId id="283" r:id="rId31"/>
    <p:sldId id="295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D084-0268-46C3-8F9E-746F9B5FE9E3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3A4F-FD72-4D7A-843E-CD1B97D00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D084-0268-46C3-8F9E-746F9B5FE9E3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3A4F-FD72-4D7A-843E-CD1B97D00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D084-0268-46C3-8F9E-746F9B5FE9E3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3A4F-FD72-4D7A-843E-CD1B97D00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D084-0268-46C3-8F9E-746F9B5FE9E3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3A4F-FD72-4D7A-843E-CD1B97D00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D084-0268-46C3-8F9E-746F9B5FE9E3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3A4F-FD72-4D7A-843E-CD1B97D00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D084-0268-46C3-8F9E-746F9B5FE9E3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3A4F-FD72-4D7A-843E-CD1B97D00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D084-0268-46C3-8F9E-746F9B5FE9E3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3A4F-FD72-4D7A-843E-CD1B97D00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D084-0268-46C3-8F9E-746F9B5FE9E3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3A4F-FD72-4D7A-843E-CD1B97D00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D084-0268-46C3-8F9E-746F9B5FE9E3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3A4F-FD72-4D7A-843E-CD1B97D00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D084-0268-46C3-8F9E-746F9B5FE9E3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3A4F-FD72-4D7A-843E-CD1B97D00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D084-0268-46C3-8F9E-746F9B5FE9E3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3A4F-FD72-4D7A-843E-CD1B97D00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2D084-0268-46C3-8F9E-746F9B5FE9E3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83A4F-FD72-4D7A-843E-CD1B97D00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s://ru.wikipedia.org/wiki/%D0%93%D0%B5%D1%80%D0%BE%D0%B9_%D0%A0%D0%BE%D1%81%D1%81%D0%B8%D0%B9%D1%81%D0%BA%D0%BE%D0%B9_%D0%A4%D0%B5%D0%B4%D0%B5%D1%80%D0%B0%D1%86%D0%B8%D0%B8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s://1.bp.blogspot.com/-I6oLgOqe53k/YLvQxkmIc_I/AAAAAAAAFjQ/sAk68pxCqBUxIGM2RL1yF85lNE7Q0Z2TACLcBGAsYHQ/s949/%D0%A2%D0%B8%D0%B1%D0%B5%D0%BA%D0%B8%D0%BD.jpg" TargetMode="Externa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s://1.bp.blogspot.com/-I6oLgOqe53k/YLvQxkmIc_I/AAAAAAAAFjQ/sAk68pxCqBUxIGM2RL1yF85lNE7Q0Z2TACLcBGAsYHQ/s949/%D0%A2%D0%B8%D0%B1%D0%B5%D0%BA%D0%B8%D0%BD.jpg" TargetMode="Externa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s://1.bp.blogspot.com/-I6oLgOqe53k/YLvQxkmIc_I/AAAAAAAAFjQ/sAk68pxCqBUxIGM2RL1yF85lNE7Q0Z2TACLcBGAsYHQ/s949/%D0%A2%D0%B8%D0%B1%D0%B5%D0%BA%D0%B8%D0%BD.jpg" TargetMode="Externa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s://1.bp.blogspot.com/-I6oLgOqe53k/YLvQxkmIc_I/AAAAAAAAFjQ/sAk68pxCqBUxIGM2RL1yF85lNE7Q0Z2TACLcBGAsYHQ/s949/%D0%A2%D0%B8%D0%B1%D0%B5%D0%BA%D0%B8%D0%BD.jpg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24744"/>
            <a:ext cx="8229600" cy="151216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КНИГА ПАМЯТИ</a:t>
            </a:r>
            <a:b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Красноярцы – Герои России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6660232" y="260648"/>
            <a:ext cx="1839902" cy="122413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26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4" cstate="print">
            <a:lum contrast="20000"/>
          </a:blip>
          <a:srcRect/>
          <a:stretch>
            <a:fillRect/>
          </a:stretch>
        </p:blipFill>
        <p:spPr bwMode="auto">
          <a:xfrm>
            <a:off x="0" y="188640"/>
            <a:ext cx="1777380" cy="1694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14948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Юрий  Михайлович Наумов</a:t>
            </a:r>
            <a:r>
              <a:rPr lang="ru-RU" sz="4000" b="1" dirty="0" smtClean="0"/>
              <a:t> </a:t>
            </a:r>
            <a:r>
              <a:rPr lang="ru-RU" sz="4000" dirty="0" smtClean="0"/>
              <a:t>  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30.01.1956– 09.09.1999</a:t>
            </a:r>
            <a:b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88640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0" y="116632"/>
            <a:ext cx="1561356" cy="1488493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Прямоугольник 6"/>
          <p:cNvSpPr/>
          <p:nvPr/>
        </p:nvSpPr>
        <p:spPr>
          <a:xfrm>
            <a:off x="323528" y="1556792"/>
            <a:ext cx="8820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latin typeface="Bookman Old Style" pitchFamily="18" charset="0"/>
            </a:endParaRPr>
          </a:p>
        </p:txBody>
      </p:sp>
      <p:sp>
        <p:nvSpPr>
          <p:cNvPr id="1026" name="AutoShape 2" descr="Герой Российской Федерации Наумов Юрий Михайлович :: Герои стра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G:\памяти красноярцы афганистан\Naumov_Yu_M.jpg"/>
          <p:cNvPicPr>
            <a:picLocks noChangeAspect="1" noChangeArrowheads="1"/>
          </p:cNvPicPr>
          <p:nvPr/>
        </p:nvPicPr>
        <p:blipFill>
          <a:blip r:embed="rId5" cstate="print">
            <a:lum contrast="20000"/>
          </a:blip>
          <a:srcRect/>
          <a:stretch>
            <a:fillRect/>
          </a:stretch>
        </p:blipFill>
        <p:spPr bwMode="auto">
          <a:xfrm>
            <a:off x="251520" y="1628800"/>
            <a:ext cx="2162175" cy="32385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2" name="Прямоугольник 11"/>
          <p:cNvSpPr/>
          <p:nvPr/>
        </p:nvSpPr>
        <p:spPr>
          <a:xfrm>
            <a:off x="2411760" y="1484784"/>
            <a:ext cx="639045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 началом отражения вторжения чеченских боевиков в Дагестан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ыполнял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боевые задачи в зоне военных действий. </a:t>
            </a:r>
          </a:p>
          <a:p>
            <a:pPr algn="ctr"/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Командир вертолёта «Ми-24» войсковой части № 52380 подполковник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Юрий Наумов трагически погиб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— был убит при обстреле боевиками аэродрома в районе селения Ботлих Республики  Дагестан 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9 августа1999 года.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Экипаж Ю. Наумова доставил из Махачкалы в Ботлих начальника Генерального штаба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 Анатолия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Квашнинас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группой сопровождающих его генералов и офицеров, а через несколько минут по стоянкам вертолётов боевиками с окрестных гор был нанесен удар несколькими 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ПТУРСами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. </a:t>
            </a:r>
          </a:p>
          <a:p>
            <a:pPr algn="ctr"/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Один ПТУРС попал в вертолёт, где находился Наумов и его штурман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Ахмет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Гаязов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, оба погибли при взрыве.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14948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Юрий  Михайлович Наумов</a:t>
            </a:r>
            <a:r>
              <a:rPr lang="ru-RU" sz="4000" b="1" dirty="0" smtClean="0"/>
              <a:t> </a:t>
            </a:r>
            <a:r>
              <a:rPr lang="ru-RU" sz="4000" dirty="0" smtClean="0"/>
              <a:t>  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30.01.1956– 09.09.1999</a:t>
            </a:r>
            <a:b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88640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0" y="116632"/>
            <a:ext cx="1561356" cy="1488493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Прямоугольник 6"/>
          <p:cNvSpPr/>
          <p:nvPr/>
        </p:nvSpPr>
        <p:spPr>
          <a:xfrm>
            <a:off x="323528" y="1556792"/>
            <a:ext cx="8820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latin typeface="Bookman Old Style" pitchFamily="18" charset="0"/>
            </a:endParaRPr>
          </a:p>
        </p:txBody>
      </p:sp>
      <p:sp>
        <p:nvSpPr>
          <p:cNvPr id="1026" name="AutoShape 2" descr="Герой Российской Федерации Наумов Юрий Михайлович :: Герои стра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G:\памяти красноярцы афганистан\Naumov_Yu_M.jpg"/>
          <p:cNvPicPr>
            <a:picLocks noChangeAspect="1" noChangeArrowheads="1"/>
          </p:cNvPicPr>
          <p:nvPr/>
        </p:nvPicPr>
        <p:blipFill>
          <a:blip r:embed="rId5" cstate="print">
            <a:lum contrast="20000"/>
          </a:blip>
          <a:srcRect/>
          <a:stretch>
            <a:fillRect/>
          </a:stretch>
        </p:blipFill>
        <p:spPr bwMode="auto">
          <a:xfrm>
            <a:off x="251520" y="1628800"/>
            <a:ext cx="2162175" cy="32385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Прямоугольник 9"/>
          <p:cNvSpPr/>
          <p:nvPr/>
        </p:nvSpPr>
        <p:spPr>
          <a:xfrm>
            <a:off x="2519264" y="1844824"/>
            <a:ext cx="66247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родном селе в Михайловке в 2017 году  Красноярского края 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установлен памятник Герою.</a:t>
            </a:r>
          </a:p>
          <a:p>
            <a:pPr algn="ctr"/>
            <a:endParaRPr lang="ru-RU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городе Новосибирске, где несколько лет жил Ю. М. Наумов и где он похоронен, его именем названа улица.</a:t>
            </a:r>
          </a:p>
          <a:p>
            <a:pPr algn="ctr"/>
            <a:endParaRPr lang="ru-RU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На здании ПТУ № 18 Новосибирска, где он учился, установлена мемориальная доска.</a:t>
            </a:r>
          </a:p>
          <a:p>
            <a:pPr algn="ctr"/>
            <a:endParaRPr lang="ru-RU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На доме в посёлке Магдагачи Амурской области, в котором жил Герой, установлена мемориальная доска.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980728"/>
            <a:ext cx="6645424" cy="864096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Владимир Владимирович Юрченко</a:t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4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07.09.1959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0" y="116632"/>
            <a:ext cx="1331640" cy="1269497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Прямоугольник 8"/>
          <p:cNvSpPr/>
          <p:nvPr/>
        </p:nvSpPr>
        <p:spPr>
          <a:xfrm>
            <a:off x="2771800" y="2492896"/>
            <a:ext cx="61436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Герой Российской Федерации</a:t>
            </a:r>
          </a:p>
          <a:p>
            <a:pPr algn="ctr"/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Советский и российский летчик, летчик-испытатель 1 класса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 </a:t>
            </a:r>
          </a:p>
        </p:txBody>
      </p:sp>
      <p:pic>
        <p:nvPicPr>
          <p:cNvPr id="11" name="Рисунок 10" descr="https://a.d-cd.net/39bg96s-960.jpg"/>
          <p:cNvPicPr/>
          <p:nvPr/>
        </p:nvPicPr>
        <p:blipFill>
          <a:blip r:embed="rId5" cstate="print">
            <a:lum contrast="20000"/>
          </a:blip>
          <a:srcRect/>
          <a:stretch>
            <a:fillRect/>
          </a:stretch>
        </p:blipFill>
        <p:spPr bwMode="auto">
          <a:xfrm>
            <a:off x="179512" y="1556792"/>
            <a:ext cx="259228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Прямоугольник 6"/>
          <p:cNvSpPr/>
          <p:nvPr/>
        </p:nvSpPr>
        <p:spPr>
          <a:xfrm>
            <a:off x="323528" y="5013176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За мужество и героизм,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проявленные при испытаниях авиационной техники,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Указом Президента Российской Федерации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от 17 августа 1999 года Юрченко Владимиру Владимировичу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присвоено звание Героя Российской Федерации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14948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Владимир Владимирович Юрченко</a:t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07.09.1959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0" y="116632"/>
            <a:ext cx="1331640" cy="1269497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Прямоугольник 8"/>
          <p:cNvSpPr/>
          <p:nvPr/>
        </p:nvSpPr>
        <p:spPr>
          <a:xfrm>
            <a:off x="2339752" y="1700808"/>
            <a:ext cx="65527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Родился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в городе Ужур, затем проживал в посёлке 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Ойский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 (Красноярский край).</a:t>
            </a:r>
          </a:p>
          <a:p>
            <a:pPr algn="ctr"/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1976—1980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годах учился в 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Барнаульском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высшем военном авиационном училище летчиков, после чего служил лётчиком, старшим лётчиком в штурмовой авиации (Прибалтийский военный</a:t>
            </a:r>
            <a:r>
              <a:rPr lang="ru-RU" sz="1600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округ). </a:t>
            </a: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 1982 года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 — Группа советских войск в Германии..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 1987 года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 —Забайкальский военный округ.</a:t>
            </a: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C 1991 года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служил лётчиком-испытателем, старшим лётчиком-испытателем Государственного летно-испытательного центра им. В.П. Чкалова  в Ахтубинске.</a:t>
            </a: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  1998 года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 — на аэродроме Чкаловский  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(Московская обл.)  Испытывал тяжёлые бомбардировщики, военно-транспортные самолёты.</a:t>
            </a:r>
          </a:p>
          <a:p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7" name="Рисунок 6" descr="https://a.d-cd.net/39bg96s-960.jpg"/>
          <p:cNvPicPr/>
          <p:nvPr/>
        </p:nvPicPr>
        <p:blipFill>
          <a:blip r:embed="rId5" cstate="print">
            <a:lum contrast="20000"/>
          </a:blip>
          <a:srcRect/>
          <a:stretch>
            <a:fillRect/>
          </a:stretch>
        </p:blipFill>
        <p:spPr bwMode="auto">
          <a:xfrm>
            <a:off x="179512" y="1700808"/>
            <a:ext cx="201622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Прямоугольник 9"/>
          <p:cNvSpPr/>
          <p:nvPr/>
        </p:nvSpPr>
        <p:spPr>
          <a:xfrm>
            <a:off x="611560" y="5445224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числе освоенных им типов самолётов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 —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 Ан-26, Ан-72, Ан-70, Ил-18, Ил-76, Л-39, Су-17, Су-24,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 Ту-16, Ту-22, Ту-95, Ту-124, Як-28, Як-40 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различных модификаций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14948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Владимир Владимирович Юрченко </a:t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4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07.09.1959 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88640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0" y="116632"/>
            <a:ext cx="1561356" cy="1488493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Прямоугольник 6"/>
          <p:cNvSpPr/>
          <p:nvPr/>
        </p:nvSpPr>
        <p:spPr>
          <a:xfrm>
            <a:off x="323528" y="1556792"/>
            <a:ext cx="8820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latin typeface="Bookman Old Style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55776" y="1737103"/>
            <a:ext cx="644420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Общий налёт более 2800 часов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Принимал участие в чеченских войнах, детали боевых вылетов на 2020 год остаются засекреченными.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2001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году попал в аварию под Омском при испытаниях самолёта Ан-70 (отказ двигателей).</a:t>
            </a:r>
          </a:p>
          <a:p>
            <a:pPr algn="ctr"/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Уволен в запас в звании полковника. В том же году перешёл в гражданскую авиацию, став командиром воздушного судна (авиакомпания «Континентальные авиалинии», Шереметьево).</a:t>
            </a:r>
          </a:p>
        </p:txBody>
      </p:sp>
      <p:pic>
        <p:nvPicPr>
          <p:cNvPr id="9" name="Рисунок 8" descr="https://a.d-cd.net/39bg96s-960.jpg"/>
          <p:cNvPicPr/>
          <p:nvPr/>
        </p:nvPicPr>
        <p:blipFill>
          <a:blip r:embed="rId5" cstate="print">
            <a:lum contrast="20000"/>
          </a:blip>
          <a:srcRect/>
          <a:stretch>
            <a:fillRect/>
          </a:stretch>
        </p:blipFill>
        <p:spPr bwMode="auto">
          <a:xfrm>
            <a:off x="179512" y="1700808"/>
            <a:ext cx="208823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Прямоугольник 9"/>
          <p:cNvSpPr/>
          <p:nvPr/>
        </p:nvSpPr>
        <p:spPr>
          <a:xfrm>
            <a:off x="827584" y="4293096"/>
            <a:ext cx="75608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2004—2005 годам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был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командиром экипажа чартера Ту-154м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 ,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возившего футбольную команду «</a:t>
            </a:r>
            <a: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ЦСКА (Москва</a:t>
            </a:r>
            <a:r>
              <a:rPr lang="ru-RU" sz="1600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)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» на часть выездных матчей Лига чемпионов и Кубок УЕФА, в том числе на победный для ЦСКА финал Кубков. 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рамках спортивных суеверий главный тренер ЦСКА Валерий Газаев назвал Владимира Юрченко «фартовым для нас [ЦСКА] пилотом» — в матчах, на которые летала команда на чартерах под управлением Юрченко, ни разу не проиграла.</a:t>
            </a:r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14948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Владимир Владимирович Юрченко </a:t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07.09.1959 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88640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0" y="116632"/>
            <a:ext cx="1561356" cy="1488493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Прямоугольник 6"/>
          <p:cNvSpPr/>
          <p:nvPr/>
        </p:nvSpPr>
        <p:spPr>
          <a:xfrm>
            <a:off x="323528" y="1556792"/>
            <a:ext cx="8820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latin typeface="Bookman Old Style" pitchFamily="18" charset="0"/>
            </a:endParaRPr>
          </a:p>
        </p:txBody>
      </p:sp>
      <p:pic>
        <p:nvPicPr>
          <p:cNvPr id="9" name="Рисунок 8" descr="https://a.d-cd.net/39bg96s-960.jpg"/>
          <p:cNvPicPr/>
          <p:nvPr/>
        </p:nvPicPr>
        <p:blipFill>
          <a:blip r:embed="rId5" cstate="print">
            <a:lum contrast="20000"/>
          </a:blip>
          <a:srcRect/>
          <a:stretch>
            <a:fillRect/>
          </a:stretch>
        </p:blipFill>
        <p:spPr bwMode="auto">
          <a:xfrm>
            <a:off x="179512" y="1916832"/>
            <a:ext cx="216024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67744" y="1691516"/>
            <a:ext cx="6696744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 2001 года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полковник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Юрченко —  в запасе.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Работает командиром воздушного судна в авиакомпании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"Континентальные авиалинии«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в Шереметьево.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Живёт в Городе-Герое Москве.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14948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Олег Анатольевич </a:t>
            </a:r>
            <a:r>
              <a:rPr lang="ru-RU" sz="4000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Тибекин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4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1.08.1972-16.12.1999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116632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0" y="260648"/>
            <a:ext cx="1561356" cy="1488493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" name="Рисунок 9" descr="https://1.bp.blogspot.com/-I6oLgOqe53k/YLvQxkmIc_I/AAAAAAAAFjQ/sAk68pxCqBUxIGM2RL1yF85lNE7Q0Z2TACLcBGAsYHQ/s320/%25D0%25A2%25D0%25B8%25D0%25B1%25D0%25B5%25D0%25BA%25D0%25B8%25D0%25BD.jpg">
            <a:hlinkClick r:id="rId5"/>
          </p:cNvPr>
          <p:cNvPicPr/>
          <p:nvPr/>
        </p:nvPicPr>
        <p:blipFill>
          <a:blip r:embed="rId6" cstate="print">
            <a:lum contrast="20000"/>
          </a:blip>
          <a:srcRect/>
          <a:stretch>
            <a:fillRect/>
          </a:stretch>
        </p:blipFill>
        <p:spPr bwMode="auto">
          <a:xfrm>
            <a:off x="251520" y="1988840"/>
            <a:ext cx="2446020" cy="305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2" name="Прямоугольник 11"/>
          <p:cNvSpPr/>
          <p:nvPr/>
        </p:nvSpPr>
        <p:spPr>
          <a:xfrm>
            <a:off x="3131840" y="1484784"/>
            <a:ext cx="5256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Герой Российской Федерации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43808" y="2132856"/>
            <a:ext cx="590465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Капитан,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командир мотострелковой роты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 752-го мотострелкового полка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,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 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3-й гвардейской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Вислинской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мотострелковой дивизии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22-й армии Московского военного округа</a:t>
            </a:r>
          </a:p>
          <a:p>
            <a:pPr algn="ctr"/>
            <a:endParaRPr lang="ru-RU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Награды:</a:t>
            </a:r>
          </a:p>
          <a:p>
            <a:pPr algn="ctr"/>
            <a:endParaRPr lang="ru-RU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4846528"/>
            <a:ext cx="793232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hlinkClick r:id="rId7" tooltip="Герой Российской Федерации"/>
            </a:endParaRPr>
          </a:p>
          <a:p>
            <a:r>
              <a:rPr lang="ru-RU" sz="1600" dirty="0" smtClean="0">
                <a:latin typeface="Bookman Old Style" panose="02050604050505020204" pitchFamily="18" charset="0"/>
              </a:rPr>
              <a:t> </a:t>
            </a:r>
            <a:r>
              <a:rPr lang="ru-RU" sz="16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Герой Российской Федерации </a:t>
            </a: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(9 марта 2000, посмертно)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— </a:t>
            </a: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за мужество и героизм, проявленные при ликвидации незаконных вооружённых формирований в </a:t>
            </a:r>
            <a:r>
              <a:rPr lang="ru-RU" sz="16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Северо-Кавказском</a:t>
            </a: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регионе</a:t>
            </a:r>
          </a:p>
          <a:p>
            <a:r>
              <a:rPr lang="ru-RU" sz="16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Орден Мужества</a:t>
            </a:r>
          </a:p>
          <a:p>
            <a:r>
              <a:rPr lang="ru-RU" sz="16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Медаль ордена «За заслуги перед Отечеством  </a:t>
            </a: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2-й степени</a:t>
            </a:r>
          </a:p>
          <a:p>
            <a:r>
              <a:rPr lang="ru-RU" sz="16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Медаль «За отвагу»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14948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Олег Анатольевич </a:t>
            </a:r>
            <a:r>
              <a:rPr lang="ru-RU" sz="4000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Тибекин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4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1.08.1972-16.12.1999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116632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0" y="260648"/>
            <a:ext cx="1561356" cy="1488493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" name="Рисунок 9" descr="https://1.bp.blogspot.com/-I6oLgOqe53k/YLvQxkmIc_I/AAAAAAAAFjQ/sAk68pxCqBUxIGM2RL1yF85lNE7Q0Z2TACLcBGAsYHQ/s320/%25D0%25A2%25D0%25B8%25D0%25B1%25D0%25B5%25D0%25BA%25D0%25B8%25D0%25BD.jpg">
            <a:hlinkClick r:id="rId5"/>
          </p:cNvPr>
          <p:cNvPicPr/>
          <p:nvPr/>
        </p:nvPicPr>
        <p:blipFill>
          <a:blip r:embed="rId6" cstate="print">
            <a:lum contrast="20000"/>
          </a:blip>
          <a:srcRect/>
          <a:stretch>
            <a:fillRect/>
          </a:stretch>
        </p:blipFill>
        <p:spPr bwMode="auto">
          <a:xfrm>
            <a:off x="251520" y="1988840"/>
            <a:ext cx="2446020" cy="305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Прямоугольник 10"/>
          <p:cNvSpPr/>
          <p:nvPr/>
        </p:nvSpPr>
        <p:spPr>
          <a:xfrm>
            <a:off x="2411760" y="1556792"/>
            <a:ext cx="655272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Олег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Тибекин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родился в 1972 году в Красноярске.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Окончил среднюю школу № 1 им. Е. С. Белинского 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 поселке Северо-Енисейский.</a:t>
            </a:r>
          </a:p>
          <a:p>
            <a:pPr algn="ctr"/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Закончил  Дальневосточное военное общевойсковое командное училище (г.Благовещенск).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По окончании училища в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1993 году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был направлен в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/ч 54262.</a:t>
            </a:r>
          </a:p>
          <a:p>
            <a:pPr algn="ctr"/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 января по август 1996 года Олег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Тибекин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принимал участие в боевых действиях в Чеченской республике в составе 166-й отдельной мотострелковой бригады.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За проявленное мужество был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награждён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медалью «За отвагу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».</a:t>
            </a:r>
            <a:r>
              <a:rPr lang="ru-RU" dirty="0" smtClean="0">
                <a:solidFill>
                  <a:srgbClr val="C00000"/>
                </a:solidFill>
              </a:rPr>
              <a:t> 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5229200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 сентября 1999 года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участвовал в антитеррористической операции на территории Чечни в составе 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752-го мотострелкового полка, 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командовал 3 мотострелковой ротой.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14948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Олег Анатольевич </a:t>
            </a:r>
            <a:r>
              <a:rPr lang="ru-RU" sz="4000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Тибекин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4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1.08.1972-16.12.1999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116632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0" y="260648"/>
            <a:ext cx="1561356" cy="1488493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Прямоугольник 2"/>
          <p:cNvSpPr/>
          <p:nvPr/>
        </p:nvSpPr>
        <p:spPr>
          <a:xfrm>
            <a:off x="3006080" y="1514033"/>
            <a:ext cx="5814392" cy="377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ПОДВИГ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1 6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декабря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рота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капитана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Тибейкина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штурмовала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высоту 398,3 </a:t>
            </a:r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Грозным и попала в засаду. 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Видя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что силы неравны, Олег приказал роте сменить позицию, вынес с поля боя двух раненых солдат и, как старший по званию, остался прикрывать отступающих огнем. 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Олег Анатольевич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отстреливался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последнего, 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боевики не забрались на высоту 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расстреляли капитана в упор. 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chemeClr val="accent2">
                  <a:lumMod val="50000"/>
                </a:schemeClr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https://1.bp.blogspot.com/-I6oLgOqe53k/YLvQxkmIc_I/AAAAAAAAFjQ/sAk68pxCqBUxIGM2RL1yF85lNE7Q0Z2TACLcBGAsYHQ/s320/%25D0%25A2%25D0%25B8%25D0%25B1%25D0%25B5%25D0%25BA%25D0%25B8%25D0%25BD.jpg">
            <a:hlinkClick r:id="rId5"/>
          </p:cNvPr>
          <p:cNvPicPr/>
          <p:nvPr/>
        </p:nvPicPr>
        <p:blipFill>
          <a:blip r:embed="rId6" cstate="print">
            <a:lum contrast="20000"/>
          </a:blip>
          <a:srcRect/>
          <a:stretch>
            <a:fillRect/>
          </a:stretch>
        </p:blipFill>
        <p:spPr bwMode="auto">
          <a:xfrm>
            <a:off x="251520" y="1988840"/>
            <a:ext cx="2446020" cy="305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14948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Олег Анатольевич </a:t>
            </a:r>
            <a:r>
              <a:rPr lang="ru-RU" sz="4000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Тибекин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4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1.08.1972-16.12.1999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116632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0" y="260648"/>
            <a:ext cx="1561356" cy="1488493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96336" y="62068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" name="Рисунок 9" descr="https://1.bp.blogspot.com/-I6oLgOqe53k/YLvQxkmIc_I/AAAAAAAAFjQ/sAk68pxCqBUxIGM2RL1yF85lNE7Q0Z2TACLcBGAsYHQ/s320/%25D0%25A2%25D0%25B8%25D0%25B1%25D0%25B5%25D0%25BA%25D0%25B8%25D0%25BD.jpg">
            <a:hlinkClick r:id="rId5"/>
          </p:cNvPr>
          <p:cNvPicPr/>
          <p:nvPr/>
        </p:nvPicPr>
        <p:blipFill>
          <a:blip r:embed="rId6" cstate="print">
            <a:lum contrast="20000"/>
          </a:blip>
          <a:srcRect/>
          <a:stretch>
            <a:fillRect/>
          </a:stretch>
        </p:blipFill>
        <p:spPr bwMode="auto">
          <a:xfrm>
            <a:off x="251520" y="1988840"/>
            <a:ext cx="2446020" cy="305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Прямоугольник 8"/>
          <p:cNvSpPr/>
          <p:nvPr/>
        </p:nvSpPr>
        <p:spPr>
          <a:xfrm>
            <a:off x="2915816" y="2276872"/>
            <a:ext cx="57961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Капитан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Тибекин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погиб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16 декабря 1999 года на поле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боя при штурме высоты 398,3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Октябрьском районе города Грозного.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07704" y="4221088"/>
            <a:ext cx="71287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Bookman Old Style" pitchFamily="18" charset="0"/>
              </a:rPr>
              <a:t>За мужество и героизм 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Bookman Old Style" pitchFamily="18" charset="0"/>
              </a:rPr>
              <a:t> проявленные при исполнении воинского долга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Bookman Old Style" pitchFamily="18" charset="0"/>
              </a:rPr>
              <a:t>Указом президента Российской федерации 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Bookman Old Style" pitchFamily="18" charset="0"/>
              </a:rPr>
              <a:t>от 9 марта 2020 года 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Bookman Old Style" pitchFamily="18" charset="0"/>
              </a:rPr>
              <a:t>посмертно присвоено звание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Bookman Old Style" pitchFamily="18" charset="0"/>
              </a:rPr>
              <a:t> Героя Российской Федерации</a:t>
            </a:r>
            <a:endParaRPr lang="ru-RU" sz="1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14948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Юрий Иванович  </a:t>
            </a:r>
            <a:r>
              <a:rPr lang="ru-RU" sz="4000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Митиков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20.02.1941 – 24.02.2013 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88640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0" y="116632"/>
            <a:ext cx="1561356" cy="1488493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Прямоугольник 6"/>
          <p:cNvSpPr/>
          <p:nvPr/>
        </p:nvSpPr>
        <p:spPr>
          <a:xfrm>
            <a:off x="2267744" y="1340768"/>
            <a:ext cx="5904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Герой Российской Федерации</a:t>
            </a:r>
          </a:p>
        </p:txBody>
      </p:sp>
      <p:pic>
        <p:nvPicPr>
          <p:cNvPr id="10" name="Рисунок 9" descr="http://my.krskstate.ru/upload/iblock/5e9/mitikov_y_i.jpg"/>
          <p:cNvPicPr/>
          <p:nvPr/>
        </p:nvPicPr>
        <p:blipFill>
          <a:blip r:embed="rId5" cstate="print">
            <a:lum contrast="20000"/>
          </a:blip>
          <a:srcRect/>
          <a:stretch>
            <a:fillRect/>
          </a:stretch>
        </p:blipFill>
        <p:spPr bwMode="auto">
          <a:xfrm>
            <a:off x="251520" y="1772816"/>
            <a:ext cx="2164080" cy="324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Прямоугольник 10"/>
          <p:cNvSpPr/>
          <p:nvPr/>
        </p:nvSpPr>
        <p:spPr>
          <a:xfrm>
            <a:off x="2627784" y="2564904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 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95736" y="1844824"/>
            <a:ext cx="66247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Заслуженный лётчик-испытатель СССР (1987)</a:t>
            </a:r>
          </a:p>
          <a:p>
            <a:pPr algn="ctr"/>
            <a:endParaRPr lang="ru-RU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старший лейтенант Советской Армии, участник Афганской войны</a:t>
            </a:r>
          </a:p>
          <a:p>
            <a:pPr algn="ctr"/>
            <a:endParaRPr lang="ru-RU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начальник летной службы открытого акционерного общества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"Опытно-конструкторское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бюро имени А.С.Яковлева»</a:t>
            </a:r>
          </a:p>
          <a:p>
            <a:pPr algn="ctr"/>
            <a:endParaRPr lang="ru-RU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Освоил 45 типов самолетов - от учебных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и спортивных до пассажирских и боевых.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39952" y="5157192"/>
            <a:ext cx="1370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Награды: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43608" y="6237312"/>
            <a:ext cx="5040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Орден Трудового Красного Знамени </a:t>
            </a:r>
            <a:r>
              <a:rPr lang="ru-RU" b="1" dirty="0" smtClean="0">
                <a:latin typeface="Bookman Old Style" pitchFamily="18" charset="0"/>
              </a:rPr>
              <a:t> 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5517232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 </a:t>
            </a: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Герой Российской Федерации с вручением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 медали «Золотая Звезда» (16.-7.2005)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Владимир Валерьевич</a:t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Боровиков</a:t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4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02.02.1973-18.02.1995</a:t>
            </a: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2060848"/>
            <a:ext cx="61561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Герой Российской Федерации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лейтенант командир взвода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десантно-штурмовой роты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165-го полка морской пехоты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55-й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Мозырской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Краснознамённой дивизии морской пехоты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Краснознамённого Тихоокеанского флота 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5" name="Picture 2" descr="C:\Users\Светлана\Desktop\памяти красноярцы афганистан\80L50zIE6tE.jpg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 l="6513" t="6785" r="6654" b="6696"/>
          <a:stretch>
            <a:fillRect/>
          </a:stretch>
        </p:blipFill>
        <p:spPr bwMode="auto">
          <a:xfrm>
            <a:off x="251520" y="1916832"/>
            <a:ext cx="2880320" cy="3672408"/>
          </a:xfrm>
          <a:prstGeom prst="round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251520" y="260648"/>
            <a:ext cx="1561356" cy="1488493"/>
          </a:xfrm>
          <a:prstGeom prst="rect">
            <a:avLst/>
          </a:prstGeom>
          <a:noFill/>
        </p:spPr>
      </p:pic>
      <p:pic>
        <p:nvPicPr>
          <p:cNvPr id="10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5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14948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Владимир Валерьевич</a:t>
            </a:r>
            <a:br>
              <a:rPr lang="ru-RU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Боровиков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4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02.02.1973-18.02.1995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Users\Светлана\Desktop\памяти красноярцы афганистан\80L50zIE6tE.jpg"/>
          <p:cNvPicPr>
            <a:picLocks noChangeAspect="1" noChangeArrowheads="1"/>
          </p:cNvPicPr>
          <p:nvPr/>
        </p:nvPicPr>
        <p:blipFill>
          <a:blip r:embed="rId3" cstate="print"/>
          <a:srcRect l="6513" t="6785" r="6654" b="6696"/>
          <a:stretch>
            <a:fillRect/>
          </a:stretch>
        </p:blipFill>
        <p:spPr bwMode="auto">
          <a:xfrm>
            <a:off x="179512" y="1556792"/>
            <a:ext cx="2315551" cy="2952328"/>
          </a:xfrm>
          <a:prstGeom prst="round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4" cstate="print">
            <a:lum contrast="40000"/>
          </a:blip>
          <a:srcRect/>
          <a:stretch>
            <a:fillRect/>
          </a:stretch>
        </p:blipFill>
        <p:spPr bwMode="auto">
          <a:xfrm>
            <a:off x="0" y="116632"/>
            <a:ext cx="1331640" cy="1269497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5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Прямоугольник 8"/>
          <p:cNvSpPr/>
          <p:nvPr/>
        </p:nvSpPr>
        <p:spPr>
          <a:xfrm>
            <a:off x="2555776" y="1268760"/>
            <a:ext cx="63367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Владимир Валерьевич 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из офицерской семьи, 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жил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в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Енисейске, Красноярского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края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учился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в 11-й школе.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После школы поступил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в Дальневосточное высшее общевойсковое командное училище имени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Маршала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Советского Союза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К.К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 Рокоссовского,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служил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на Тихоокеанском флоте. 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1994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году был направлен для прохождения службы на Краснознамённый Тихоокеанский флот. </a:t>
            </a:r>
          </a:p>
          <a:p>
            <a:pPr algn="ctr"/>
            <a:endParaRPr lang="ru-RU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январе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1994 года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составе 165-го полка морской пехоты убыл в командировку на Северный Кавказ.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Активно участвовал в уличных боях в Грозном. 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боевой обстановке проявил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самообладание, стойкость, героизм.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149480" cy="8640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Владимир Валерьевич   Боровиков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4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02.02.1973-18.02.1995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Users\Светлана\Desktop\памяти красноярцы афганистан\80L50zIE6tE.jpg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 l="6513" t="6785" r="6654" b="6696"/>
          <a:stretch>
            <a:fillRect/>
          </a:stretch>
        </p:blipFill>
        <p:spPr bwMode="auto">
          <a:xfrm>
            <a:off x="341177" y="1783718"/>
            <a:ext cx="2484982" cy="3168352"/>
          </a:xfrm>
          <a:prstGeom prst="round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4" cstate="print">
            <a:lum contrast="40000"/>
          </a:blip>
          <a:srcRect/>
          <a:stretch>
            <a:fillRect/>
          </a:stretch>
        </p:blipFill>
        <p:spPr bwMode="auto">
          <a:xfrm>
            <a:off x="0" y="116632"/>
            <a:ext cx="1331640" cy="1269497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5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Прямоугольник 6"/>
          <p:cNvSpPr/>
          <p:nvPr/>
        </p:nvSpPr>
        <p:spPr>
          <a:xfrm>
            <a:off x="2699792" y="1052736"/>
            <a:ext cx="61744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Bookman Old Style" pitchFamily="18" charset="0"/>
              </a:rPr>
              <a:t>ПОДВИГ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18 февраля 1995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года штурмовой отряд под командованием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лейтенанта Боровикова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получил боевую задачу на блокирование отхода крупного отряда боевиков из Грозного.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После выполнения поставленной задачи морские пехотинцы получили приказ на отход, чтобы дать возможность уничтожить противника огнем артиллерии. При отходе штурмовой отряд попал в засаду и вынужден был принять бой с превосходящими силами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дудаевцев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.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Сообщив командиру батальона о сложившейся обстановке,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Владимир Боровиков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вместе с подчиненными вел трудный многочасовой бой, лично уничтожил пулеметный расчет, гранатометчика и трех бандитов. В самый критический момент боя лейтенант был ранен осколком гранаты в голову и руку, но продолжал руководить боем, пока не получил новые ранения, от которых скончался.</a:t>
            </a:r>
          </a:p>
          <a:p>
            <a:pPr algn="ctr"/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Теперь 11-я школа Енисейска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носит имя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В.В.Боровикова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08520" y="5733256"/>
            <a:ext cx="900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Bookman Old Style" pitchFamily="18" charset="0"/>
              </a:rPr>
              <a:t>За мужество и героизм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Bookman Old Style" pitchFamily="18" charset="0"/>
              </a:rPr>
              <a:t> проявленные при исполнении воинского долга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Bookman Old Style" pitchFamily="18" charset="0"/>
              </a:rPr>
              <a:t>Указом президента Российской федерации от 3 мая 1995 года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Bookman Old Style" pitchFamily="18" charset="0"/>
              </a:rPr>
              <a:t>посмертно присвоено звание Героя Российской Федерации</a:t>
            </a:r>
            <a:endParaRPr lang="ru-RU" sz="14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645424" cy="864096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Андрей Николаевич  Захарчук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32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22.07.1974 – 26.05.1995 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0" y="116632"/>
            <a:ext cx="1331640" cy="1269497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Прямоугольник 8"/>
          <p:cNvSpPr/>
          <p:nvPr/>
        </p:nvSpPr>
        <p:spPr>
          <a:xfrm>
            <a:off x="2915816" y="1484784"/>
            <a:ext cx="6071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Герой Российской Федерации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Командир инженерно-сапёрного взвода</a:t>
            </a:r>
          </a:p>
        </p:txBody>
      </p:sp>
      <p:pic>
        <p:nvPicPr>
          <p:cNvPr id="10" name="Рисунок 9" descr="http://my.krskstate.ru/upload/iblock/a3f/zakarchuk1.gif"/>
          <p:cNvPicPr/>
          <p:nvPr/>
        </p:nvPicPr>
        <p:blipFill>
          <a:blip r:embed="rId5" cstate="print">
            <a:lum bright="-20000" contrast="20000"/>
          </a:blip>
          <a:srcRect/>
          <a:stretch>
            <a:fillRect/>
          </a:stretch>
        </p:blipFill>
        <p:spPr bwMode="auto">
          <a:xfrm>
            <a:off x="251520" y="1412776"/>
            <a:ext cx="237626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Прямоугольник 10"/>
          <p:cNvSpPr/>
          <p:nvPr/>
        </p:nvSpPr>
        <p:spPr>
          <a:xfrm>
            <a:off x="2483768" y="2204864"/>
            <a:ext cx="65344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Родился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1974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году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городе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Ачинске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Красноярского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края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ноябре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1992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года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был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призван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службу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Военно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-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морской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флот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,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служил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фельдшером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полка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морской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пехоты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55-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дивизии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морской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пехоты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Тихоокеанского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флота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ea typeface="Times New Roman" pitchFamily="18" charset="0"/>
              <a:cs typeface="Helvetica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1994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году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окончил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школу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техников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51-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учебном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отряде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подводного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плавания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Тихоокеанского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флота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Владивостоке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ea typeface="Times New Roman" pitchFamily="18" charset="0"/>
              <a:cs typeface="Helvetica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апреля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1995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года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принимал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участие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первой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чеченской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войне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,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звании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мичмана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командовал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инженерно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-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сапёрным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взводом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  <a:cs typeface="Helvetica" pitchFamily="34" charset="0"/>
              </a:rPr>
              <a:t>.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14948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Андрей Николаевич Захарчук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32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22.07.1974 – 26.05.1995 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16632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-180528" y="260648"/>
            <a:ext cx="1561356" cy="1488493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Прямоугольник 6"/>
          <p:cNvSpPr/>
          <p:nvPr/>
        </p:nvSpPr>
        <p:spPr>
          <a:xfrm>
            <a:off x="323528" y="1556792"/>
            <a:ext cx="8820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latin typeface="Bookman Old Style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512" y="5876691"/>
            <a:ext cx="88204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843808" y="934562"/>
            <a:ext cx="5904656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ПОДВИГ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26 мая 1995 года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полк, в котором служил Захарчук, вёл наступление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районе Шали—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Агишты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Морские пехотинцы прорывались через укреплённую вражескую оборону в горных районах с многочисленными минными полями, вкопанной в землю бронетехникой и железобетонными сооружениями.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Захарчук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двигался впереди наступающих подразделений, обезвреживая мины, несмотря на массированный огонь противника.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Когда несколько бойцов взвода Захарчука получили ранения, он вынес их с поля боя,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но и сам был тяжело ранен.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28 мая 1995 года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он скончался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от полученных ранений в госпитале.</a:t>
            </a:r>
          </a:p>
        </p:txBody>
      </p:sp>
      <p:pic>
        <p:nvPicPr>
          <p:cNvPr id="11" name="Рисунок 10" descr="http://my.krskstate.ru/upload/iblock/a3f/zakarchuk1.gif"/>
          <p:cNvPicPr/>
          <p:nvPr/>
        </p:nvPicPr>
        <p:blipFill>
          <a:blip r:embed="rId5" cstate="print">
            <a:lum bright="-20000" contrast="20000"/>
          </a:blip>
          <a:srcRect/>
          <a:stretch>
            <a:fillRect/>
          </a:stretch>
        </p:blipFill>
        <p:spPr bwMode="auto">
          <a:xfrm>
            <a:off x="251520" y="1844824"/>
            <a:ext cx="237626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14948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Андрей Николаевич Захарчук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32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22.07.1974 – 26.05.1995 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0" y="116632"/>
            <a:ext cx="1331640" cy="1269497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" name="Рисунок 9" descr="http://my.krskstate.ru/upload/iblock/a3f/zakarchuk1.gif"/>
          <p:cNvPicPr/>
          <p:nvPr/>
        </p:nvPicPr>
        <p:blipFill>
          <a:blip r:embed="rId5" cstate="print">
            <a:lum bright="-20000" contrast="20000"/>
          </a:blip>
          <a:srcRect/>
          <a:stretch>
            <a:fillRect/>
          </a:stretch>
        </p:blipFill>
        <p:spPr bwMode="auto">
          <a:xfrm>
            <a:off x="179512" y="1628800"/>
            <a:ext cx="237626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Прямоугольник 6"/>
          <p:cNvSpPr/>
          <p:nvPr/>
        </p:nvSpPr>
        <p:spPr>
          <a:xfrm>
            <a:off x="1907704" y="1484784"/>
            <a:ext cx="76145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Bookman Old Style" pitchFamily="18" charset="0"/>
              </a:rPr>
              <a:t>Указом Президента Российской Федерации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Bookman Old Style" pitchFamily="18" charset="0"/>
              </a:rPr>
              <a:t>от 1 декабря 1995 года за мужество и героизм,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Bookman Old Style" pitchFamily="18" charset="0"/>
              </a:rPr>
              <a:t>проявленные при выполнении специального задания,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Bookman Old Style" pitchFamily="18" charset="0"/>
              </a:rPr>
              <a:t> мичман Андрей Захарчук посмертно был удостоен звания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Bookman Old Style" pitchFamily="18" charset="0"/>
              </a:rPr>
              <a:t> Героя Российской Федерации.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83768" y="2924944"/>
            <a:ext cx="65162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честь Андрея Захарчука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названа библиотека в Большом Улуе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и одна из улиц во Владивостоке.</a:t>
            </a:r>
          </a:p>
          <a:p>
            <a:pPr algn="ctr"/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Ачинске была установлена мемориальная доска а также названа улица в честь Андрея Захарчука.</a:t>
            </a:r>
          </a:p>
          <a:p>
            <a:pPr algn="ctr"/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Большом Улуе было установлено две памятных мемориальных доски: одна была установлена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на стенах дома по улице Давыдова, где жил Андрей,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вторая — на территории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Большеулуйской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средней школы, которую Андрей Захарчук окончил</a:t>
            </a:r>
            <a:r>
              <a:rPr lang="ru-RU" sz="1600" dirty="0" smtClean="0">
                <a:latin typeface="Bookman Old Style" pitchFamily="18" charset="0"/>
              </a:rPr>
              <a:t>.</a:t>
            </a:r>
            <a:endParaRPr lang="ru-RU" sz="16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14948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Иван Алексеевич  </a:t>
            </a:r>
            <a:br>
              <a:rPr lang="ru-RU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Кропочев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26.09.80 – 09.01.2000</a:t>
            </a:r>
            <a:b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88640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0" y="116632"/>
            <a:ext cx="1561356" cy="1488493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Прямоугольник 6"/>
          <p:cNvSpPr/>
          <p:nvPr/>
        </p:nvSpPr>
        <p:spPr>
          <a:xfrm>
            <a:off x="323528" y="1556792"/>
            <a:ext cx="8820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1556792"/>
            <a:ext cx="3966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Герой Российской Федерации</a:t>
            </a:r>
          </a:p>
        </p:txBody>
      </p:sp>
      <p:pic>
        <p:nvPicPr>
          <p:cNvPr id="30722" name="Picture 2" descr="Кропочев, Иван Алексеевич — Википедия"/>
          <p:cNvPicPr>
            <a:picLocks noChangeAspect="1" noChangeArrowheads="1"/>
          </p:cNvPicPr>
          <p:nvPr/>
        </p:nvPicPr>
        <p:blipFill>
          <a:blip r:embed="rId5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323528" y="1772816"/>
            <a:ext cx="2232248" cy="319955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Прямоугольник 8"/>
          <p:cNvSpPr/>
          <p:nvPr/>
        </p:nvSpPr>
        <p:spPr>
          <a:xfrm>
            <a:off x="2555776" y="2060848"/>
            <a:ext cx="64442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Боец отдельного отряда спецназа Приволжского округа внутренних войск, младший сержант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.</a:t>
            </a:r>
          </a:p>
          <a:p>
            <a:pPr algn="ctr"/>
            <a:endParaRPr lang="ru-RU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Родился 29 сентября 1980 года в селе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Таяты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Каратузского района Красноярского края. </a:t>
            </a:r>
          </a:p>
          <a:p>
            <a:pPr algn="ctr"/>
            <a:endParaRPr lang="ru-RU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18 ноября 1998 года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призван на службу во внутренние войска МВД России.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Службу проходил в отряде специального назначения Приволжского округа внутренних войск.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 10 августа 1999 года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находился в служебной командировке на Северном Кавказе -сначала в Дагестане, затем в Чечне.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268760"/>
            <a:ext cx="7149480" cy="1143000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Иван Алексеевич  </a:t>
            </a:r>
            <a:br>
              <a:rPr lang="ru-RU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Кропочев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26.09.80 – 09.01.2000</a:t>
            </a:r>
            <a:b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ПОДВИГ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88640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0" y="116632"/>
            <a:ext cx="1561356" cy="1488493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Прямоугольник 6"/>
          <p:cNvSpPr/>
          <p:nvPr/>
        </p:nvSpPr>
        <p:spPr>
          <a:xfrm>
            <a:off x="323528" y="1556792"/>
            <a:ext cx="8820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latin typeface="Bookman Old Style" pitchFamily="18" charset="0"/>
            </a:endParaRPr>
          </a:p>
        </p:txBody>
      </p:sp>
      <p:pic>
        <p:nvPicPr>
          <p:cNvPr id="30722" name="Picture 2" descr="Кропочев, Иван Алексеевич — Википедия"/>
          <p:cNvPicPr>
            <a:picLocks noChangeAspect="1" noChangeArrowheads="1"/>
          </p:cNvPicPr>
          <p:nvPr/>
        </p:nvPicPr>
        <p:blipFill>
          <a:blip r:embed="rId5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323528" y="1772816"/>
            <a:ext cx="2232248" cy="319955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Прямоугольник 8"/>
          <p:cNvSpPr/>
          <p:nvPr/>
        </p:nvSpPr>
        <p:spPr>
          <a:xfrm>
            <a:off x="2555776" y="2060848"/>
            <a:ext cx="63367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9 января 2000 года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составе третьей группы специального назначения убыл на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выполнение специального задания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по сопровождению автоколонны по маршруту Аргун - Гудермес.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У села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Цоцы-Юрт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головной БТР колонны подвергся обстрелу. Командир группы старший лейтенант Ерошин Е. А. принял решение возвращаться.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БТР, в котором находился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младший сержант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Кропочев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,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пошел первым, за ним двинулась колонна.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14948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Иван Алексеевич  </a:t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Кропочев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26.09.80 – 09.01.2000</a:t>
            </a:r>
            <a:b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88640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0" y="116632"/>
            <a:ext cx="1561356" cy="1488493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Прямоугольник 6"/>
          <p:cNvSpPr/>
          <p:nvPr/>
        </p:nvSpPr>
        <p:spPr>
          <a:xfrm>
            <a:off x="323528" y="1556792"/>
            <a:ext cx="8820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latin typeface="Bookman Old Style" pitchFamily="18" charset="0"/>
            </a:endParaRPr>
          </a:p>
        </p:txBody>
      </p:sp>
      <p:pic>
        <p:nvPicPr>
          <p:cNvPr id="30722" name="Picture 2" descr="Кропочев, Иван Алексеевич — Википедия"/>
          <p:cNvPicPr>
            <a:picLocks noChangeAspect="1" noChangeArrowheads="1"/>
          </p:cNvPicPr>
          <p:nvPr/>
        </p:nvPicPr>
        <p:blipFill>
          <a:blip r:embed="rId5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323528" y="1772816"/>
            <a:ext cx="2232248" cy="319955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Прямоугольник 8"/>
          <p:cNvSpPr/>
          <p:nvPr/>
        </p:nvSpPr>
        <p:spPr>
          <a:xfrm>
            <a:off x="2555776" y="2132856"/>
            <a:ext cx="64624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На головную машину обрушился плотный огонь. Свернув с дороги, БТР двинулся на позиции боевиков, ведя прицельную стрельбу из всех видов оружия,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находящегося у личного состава.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Дерзкой атакой экипаж вызвал огонь на себя, давая возможность уйти колонне, но две гранаты боевиков попали в бронетранспортер, и машина загорелась. </a:t>
            </a:r>
          </a:p>
          <a:p>
            <a:pPr algn="ctr"/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Младший сержант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Кропочев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, получив ранения в бедро и живот, помог покинуть машину раненым сержанту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Палояну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и рядовому Марченко. </a:t>
            </a:r>
          </a:p>
          <a:p>
            <a:pPr algn="ctr"/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Сам выбраться из машины уже не смог, так как, окружив БТР, боевики вели по нему шквальный огонь.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3968" y="1556792"/>
            <a:ext cx="1699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ПОДВИГ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14948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Иван Алексеевич  </a:t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Кропочев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26.09.80 – 09.01.2000</a:t>
            </a:r>
            <a:b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88640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0" y="116632"/>
            <a:ext cx="1561356" cy="1488493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Прямоугольник 6"/>
          <p:cNvSpPr/>
          <p:nvPr/>
        </p:nvSpPr>
        <p:spPr>
          <a:xfrm>
            <a:off x="323528" y="1556792"/>
            <a:ext cx="8820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latin typeface="Bookman Old Style" pitchFamily="18" charset="0"/>
            </a:endParaRPr>
          </a:p>
        </p:txBody>
      </p:sp>
      <p:pic>
        <p:nvPicPr>
          <p:cNvPr id="30722" name="Picture 2" descr="Кропочев, Иван Алексеевич — Википедия"/>
          <p:cNvPicPr>
            <a:picLocks noChangeAspect="1" noChangeArrowheads="1"/>
          </p:cNvPicPr>
          <p:nvPr/>
        </p:nvPicPr>
        <p:blipFill>
          <a:blip r:embed="rId5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323528" y="1772816"/>
            <a:ext cx="2232248" cy="319955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Прямоугольник 8"/>
          <p:cNvSpPr/>
          <p:nvPr/>
        </p:nvSpPr>
        <p:spPr>
          <a:xfrm>
            <a:off x="2627784" y="2276872"/>
            <a:ext cx="612068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Младший сержант Иван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Кропочев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вступил с бандитами в неравный бой. </a:t>
            </a:r>
          </a:p>
          <a:p>
            <a:pPr algn="ctr"/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Из горящей машины он вел прицельный огонь по боевикам, уничтожая их одного за другим и давая возможность раненым товарищам отойти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на безопасное расстояние. </a:t>
            </a:r>
          </a:p>
          <a:p>
            <a:pPr algn="ctr"/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Когда закончились боеприпасы,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младший сержант Иван 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Кропочев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выдернул чеку из гранаты,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решив в плен не сдаваться.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Подпустив бандитов вплотную к БТР, он взорвал гранату и ценой своей жизни спас своих товарищей и не дал боевикам захватить оружие и боевую технику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3968" y="1700808"/>
            <a:ext cx="1620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ПОДВИГ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14948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Юрий Иванович  </a:t>
            </a:r>
            <a:r>
              <a:rPr lang="ru-RU" sz="4000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Митиков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20.02.1941 – 24.02.2013 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88640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0" y="116632"/>
            <a:ext cx="1561356" cy="1488493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" name="Рисунок 9" descr="http://my.krskstate.ru/upload/iblock/5e9/mitikov_y_i.jpg"/>
          <p:cNvPicPr/>
          <p:nvPr/>
        </p:nvPicPr>
        <p:blipFill>
          <a:blip r:embed="rId5" cstate="print">
            <a:lum contrast="20000"/>
          </a:blip>
          <a:srcRect/>
          <a:stretch>
            <a:fillRect/>
          </a:stretch>
        </p:blipFill>
        <p:spPr bwMode="auto">
          <a:xfrm>
            <a:off x="251520" y="1772816"/>
            <a:ext cx="2164080" cy="324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Прямоугольник 10"/>
          <p:cNvSpPr/>
          <p:nvPr/>
        </p:nvSpPr>
        <p:spPr>
          <a:xfrm>
            <a:off x="2627784" y="2564904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 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1628800"/>
            <a:ext cx="68407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Родился в селе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Ванавара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Эвенкийского района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Красноярского края.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Детство и юность провёл в Москве.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1956–1958 годах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занимался планерным спортом в аэроклубе и после окончания школы.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1959-го года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, был призван на службу в Советскую Армию. 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1960-м году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окончил 26-ю военную авиационную школу первоначального обучения лётчиков в Актюбинске, 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1964-м году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—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Качинское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высшее военное авиационное училище лётчиков.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Проходил службу в Московском военном округе,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в апреле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1968-го года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звании старшего лейтенанта был уволен в запас.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1969-го году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окончил Школу лётчиков-испытателей. </a:t>
            </a:r>
          </a:p>
          <a:p>
            <a:pPr algn="ctr"/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1975-м году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— Московский авиационный институт.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14948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Иван Алексеевич  </a:t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Кропочев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26.09.80 – 09.01.2000</a:t>
            </a:r>
            <a:b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88640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0" y="116632"/>
            <a:ext cx="1561356" cy="1488493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Прямоугольник 6"/>
          <p:cNvSpPr/>
          <p:nvPr/>
        </p:nvSpPr>
        <p:spPr>
          <a:xfrm>
            <a:off x="323528" y="1556792"/>
            <a:ext cx="8820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latin typeface="Bookman Old Style" pitchFamily="18" charset="0"/>
            </a:endParaRPr>
          </a:p>
        </p:txBody>
      </p:sp>
      <p:pic>
        <p:nvPicPr>
          <p:cNvPr id="30722" name="Picture 2" descr="Кропочев, Иван Алексеевич — Википедия"/>
          <p:cNvPicPr>
            <a:picLocks noChangeAspect="1" noChangeArrowheads="1"/>
          </p:cNvPicPr>
          <p:nvPr/>
        </p:nvPicPr>
        <p:blipFill>
          <a:blip r:embed="rId5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323528" y="1772816"/>
            <a:ext cx="2232248" cy="319955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Прямоугольник 8"/>
          <p:cNvSpPr/>
          <p:nvPr/>
        </p:nvSpPr>
        <p:spPr>
          <a:xfrm>
            <a:off x="2483768" y="2204864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Герой Российской Федерации</a:t>
            </a:r>
          </a:p>
          <a:p>
            <a:pPr algn="just"/>
            <a:r>
              <a:rPr lang="ru-RU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                         </a:t>
            </a:r>
            <a:r>
              <a:rPr lang="ru-RU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(</a:t>
            </a:r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17.09.2000 </a:t>
            </a:r>
            <a:r>
              <a:rPr lang="ru-RU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посмертно)</a:t>
            </a:r>
            <a:endParaRPr lang="ru-RU" b="1" i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just"/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Медаль «Золотая Звезда»</a:t>
            </a:r>
          </a:p>
          <a:p>
            <a:pPr algn="just"/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Медаль «За отвагу»</a:t>
            </a:r>
          </a:p>
          <a:p>
            <a:pPr algn="just"/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31014" y="1700808"/>
            <a:ext cx="15007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Награды: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483768" y="3789040"/>
            <a:ext cx="676875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Bookman Old Style" pitchFamily="18" charset="0"/>
              </a:rPr>
              <a:t>Имя </a:t>
            </a:r>
            <a:r>
              <a:rPr lang="ru-RU" sz="1600" b="1" dirty="0" err="1" smtClean="0">
                <a:solidFill>
                  <a:srgbClr val="FF0000"/>
                </a:solidFill>
                <a:latin typeface="Bookman Old Style" pitchFamily="18" charset="0"/>
              </a:rPr>
              <a:t>Кропочева</a:t>
            </a:r>
            <a:r>
              <a:rPr lang="ru-RU" sz="1600" dirty="0" smtClean="0">
                <a:solidFill>
                  <a:srgbClr val="FF0000"/>
                </a:solidFill>
                <a:latin typeface="Bookman Old Style" pitchFamily="18" charset="0"/>
              </a:rPr>
              <a:t> навечно занесено в списки личного состава подразделения войсковой части № 7463 Приволжского военного округа внутренних войск МВД России, 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Bookman Old Style" pitchFamily="18" charset="0"/>
              </a:rPr>
              <a:t>в которой он служил.</a:t>
            </a:r>
          </a:p>
          <a:p>
            <a:pPr algn="ctr"/>
            <a:endParaRPr lang="ru-RU" sz="1600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Bookman Old Style" pitchFamily="18" charset="0"/>
              </a:rPr>
              <a:t>В 2001 году имя </a:t>
            </a:r>
            <a:r>
              <a:rPr lang="ru-RU" sz="1600" b="1" dirty="0" err="1" smtClean="0">
                <a:solidFill>
                  <a:srgbClr val="FF0000"/>
                </a:solidFill>
                <a:latin typeface="Bookman Old Style" pitchFamily="18" charset="0"/>
              </a:rPr>
              <a:t>Кропочева</a:t>
            </a:r>
            <a:r>
              <a:rPr lang="ru-RU" sz="1600" b="1" dirty="0" smtClean="0">
                <a:solidFill>
                  <a:srgbClr val="FF0000"/>
                </a:solidFill>
                <a:latin typeface="Bookman Old Style" pitchFamily="18" charset="0"/>
              </a:rPr>
              <a:t> было присвоено основной общеобразовательной школе села </a:t>
            </a:r>
            <a:r>
              <a:rPr lang="ru-RU" sz="1600" b="1" dirty="0" err="1" smtClean="0">
                <a:solidFill>
                  <a:srgbClr val="FF0000"/>
                </a:solidFill>
                <a:latin typeface="Bookman Old Style" pitchFamily="18" charset="0"/>
              </a:rPr>
              <a:t>Таяты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.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24744"/>
            <a:ext cx="8229600" cy="151216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ПОМНИМ </a:t>
            </a:r>
            <a:b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ГОРДИМСЯ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6660232" y="260648"/>
            <a:ext cx="1839902" cy="122413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26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4" cstate="print">
            <a:lum contrast="20000"/>
          </a:blip>
          <a:srcRect/>
          <a:stretch>
            <a:fillRect/>
          </a:stretch>
        </p:blipFill>
        <p:spPr bwMode="auto">
          <a:xfrm>
            <a:off x="0" y="188640"/>
            <a:ext cx="1777380" cy="1694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14948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Юрий Иванович  </a:t>
            </a:r>
            <a:r>
              <a:rPr lang="ru-RU" sz="4000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Митиков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20.02.1941 – 24.02.2013 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88640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0" y="116632"/>
            <a:ext cx="1561356" cy="1488493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" name="Рисунок 9" descr="http://my.krskstate.ru/upload/iblock/5e9/mitikov_y_i.jpg"/>
          <p:cNvPicPr/>
          <p:nvPr/>
        </p:nvPicPr>
        <p:blipFill>
          <a:blip r:embed="rId5" cstate="print">
            <a:lum contrast="20000"/>
          </a:blip>
          <a:srcRect/>
          <a:stretch>
            <a:fillRect/>
          </a:stretch>
        </p:blipFill>
        <p:spPr bwMode="auto">
          <a:xfrm>
            <a:off x="107504" y="1700808"/>
            <a:ext cx="2164080" cy="324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Прямоугольник 10"/>
          <p:cNvSpPr/>
          <p:nvPr/>
        </p:nvSpPr>
        <p:spPr>
          <a:xfrm>
            <a:off x="2627784" y="2564904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 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59224" y="1556792"/>
            <a:ext cx="698477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 декабря 1969-го года по 1998-й год 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лётчик-испытатель ОКБ имени А. С. Яковлева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.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Поднял в небо и провёл испытания Як-28ИМ, Як-32П, Як-52, головного Як-52, Як-38М, Як-42Э, Як-3.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Провёл также испытания Як-38 по отработке полётов на авианосце, заводские испытания Як-58.</a:t>
            </a:r>
          </a:p>
          <a:p>
            <a:pPr algn="ctr"/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Первым выполнил взлёт в автоматическом режиме с коротким разбегом с палубы авианосца на Як-38ВКР.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Участвовал в испытаниях Як-18Т, Як-40, Як-42,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Як-50 и их модификаций.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Юрий Иванович — участник боевых действий в составе ограниченного контингента группировки советских войск в Демократической Республике Афганистан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: </a:t>
            </a:r>
          </a:p>
          <a:p>
            <a:pPr algn="ctr"/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апреле-июне 1980-го года проводил боевые испытания Як-38, совершил около 45 вылетов</a:t>
            </a:r>
          </a:p>
          <a:p>
            <a:pPr algn="ctr"/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(из них 6 — на штурмовку сил противника)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14948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Юрий Иванович  </a:t>
            </a:r>
            <a:r>
              <a:rPr lang="ru-RU" sz="4000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Митиков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20.02.1941 – 24.02.2013 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88640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0" y="116632"/>
            <a:ext cx="1561356" cy="1488493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" name="Рисунок 9" descr="http://my.krskstate.ru/upload/iblock/5e9/mitikov_y_i.jpg"/>
          <p:cNvPicPr/>
          <p:nvPr/>
        </p:nvPicPr>
        <p:blipFill>
          <a:blip r:embed="rId5" cstate="print">
            <a:lum contrast="20000"/>
          </a:blip>
          <a:srcRect/>
          <a:stretch>
            <a:fillRect/>
          </a:stretch>
        </p:blipFill>
        <p:spPr bwMode="auto">
          <a:xfrm>
            <a:off x="107504" y="1700808"/>
            <a:ext cx="2164080" cy="324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Прямоугольник 10"/>
          <p:cNvSpPr/>
          <p:nvPr/>
        </p:nvSpPr>
        <p:spPr>
          <a:xfrm>
            <a:off x="2627784" y="2564904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 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55776" y="2276872"/>
            <a:ext cx="62646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Указом Президента Российской Федерации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 от 18 июля 2005 года за «мужество и героизм, проявленные при испытании новой авиационной техники»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Юрий </a:t>
            </a:r>
            <a:r>
              <a:rPr lang="ru-RU" b="1" dirty="0" err="1" smtClean="0">
                <a:solidFill>
                  <a:srgbClr val="FF0000"/>
                </a:solidFill>
                <a:latin typeface="Bookman Old Style" pitchFamily="18" charset="0"/>
              </a:rPr>
              <a:t>Митиков</a:t>
            </a: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 был удостоен высокого звания Героя Российской Федерации с вручением медали «Золотая Звезда»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 за номером 853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14948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Юрий  Михайлович Наумов</a:t>
            </a:r>
            <a:r>
              <a:rPr lang="ru-RU" sz="4000" b="1" dirty="0" smtClean="0"/>
              <a:t> </a:t>
            </a:r>
            <a:r>
              <a:rPr lang="ru-RU" sz="4000" dirty="0" smtClean="0"/>
              <a:t>  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30.01.1956– 09.09.1999</a:t>
            </a:r>
            <a:b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88640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0" y="116632"/>
            <a:ext cx="1561356" cy="1488493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Прямоугольник 6"/>
          <p:cNvSpPr/>
          <p:nvPr/>
        </p:nvSpPr>
        <p:spPr>
          <a:xfrm>
            <a:off x="323528" y="1556792"/>
            <a:ext cx="8820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latin typeface="Bookman Old Style" pitchFamily="18" charset="0"/>
            </a:endParaRPr>
          </a:p>
        </p:txBody>
      </p:sp>
      <p:sp>
        <p:nvSpPr>
          <p:cNvPr id="1026" name="AutoShape 2" descr="Герой Российской Федерации Наумов Юрий Михайлович :: Герои стра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G:\памяти красноярцы афганистан\Naumov_Yu_M.jpg"/>
          <p:cNvPicPr>
            <a:picLocks noChangeAspect="1" noChangeArrowheads="1"/>
          </p:cNvPicPr>
          <p:nvPr/>
        </p:nvPicPr>
        <p:blipFill>
          <a:blip r:embed="rId5" cstate="print">
            <a:lum contrast="20000"/>
          </a:blip>
          <a:srcRect/>
          <a:stretch>
            <a:fillRect/>
          </a:stretch>
        </p:blipFill>
        <p:spPr bwMode="auto">
          <a:xfrm>
            <a:off x="251520" y="1628800"/>
            <a:ext cx="2162175" cy="32385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3" name="Прямоугольник 12"/>
          <p:cNvSpPr/>
          <p:nvPr/>
        </p:nvSpPr>
        <p:spPr>
          <a:xfrm>
            <a:off x="2708227" y="1412776"/>
            <a:ext cx="43813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Герой Российской Федерации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297537" y="2132856"/>
            <a:ext cx="664316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Подполковник 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Советский и российский 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офицер армейской армии,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участник нескольких войн и вооружённых конфликтов 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32040" y="4509120"/>
            <a:ext cx="1370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Награды: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1520" y="5085184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Герой Российской Федерации (12.03.1997, медаль «Золотая звезда»).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2 ордена Мужества (16.05.1996, 26.08.1999 — посмертно).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Орден «За военные заслуги» (7.01.1995).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3 ордена Красной Звезды.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14948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Юрий  Михайлович Наумов</a:t>
            </a:r>
            <a:r>
              <a:rPr lang="ru-RU" sz="4000" b="1" dirty="0" smtClean="0"/>
              <a:t> </a:t>
            </a:r>
            <a:r>
              <a:rPr lang="ru-RU" sz="4000" dirty="0" smtClean="0"/>
              <a:t>  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30.01.1956– 09.09.1999</a:t>
            </a:r>
            <a:b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88640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0" y="116632"/>
            <a:ext cx="1561356" cy="1488493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Прямоугольник 6"/>
          <p:cNvSpPr/>
          <p:nvPr/>
        </p:nvSpPr>
        <p:spPr>
          <a:xfrm>
            <a:off x="323528" y="1556792"/>
            <a:ext cx="8820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latin typeface="Bookman Old Style" pitchFamily="18" charset="0"/>
            </a:endParaRPr>
          </a:p>
        </p:txBody>
      </p:sp>
      <p:sp>
        <p:nvSpPr>
          <p:cNvPr id="1026" name="AutoShape 2" descr="Герой Российской Федерации Наумов Юрий Михайлович :: Герои стра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G:\памяти красноярцы афганистан\Naumov_Yu_M.jpg"/>
          <p:cNvPicPr>
            <a:picLocks noChangeAspect="1" noChangeArrowheads="1"/>
          </p:cNvPicPr>
          <p:nvPr/>
        </p:nvPicPr>
        <p:blipFill>
          <a:blip r:embed="rId5" cstate="print">
            <a:lum contrast="20000"/>
          </a:blip>
          <a:srcRect/>
          <a:stretch>
            <a:fillRect/>
          </a:stretch>
        </p:blipFill>
        <p:spPr bwMode="auto">
          <a:xfrm>
            <a:off x="251520" y="1628800"/>
            <a:ext cx="2162175" cy="32385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Прямоугольник 10"/>
          <p:cNvSpPr/>
          <p:nvPr/>
        </p:nvSpPr>
        <p:spPr>
          <a:xfrm>
            <a:off x="2627784" y="2132856"/>
            <a:ext cx="61744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Родился в деревне Михайловка Дзержинского района Красноярского края, в русской крестьянской семье. </a:t>
            </a:r>
          </a:p>
          <a:p>
            <a:pPr algn="ctr"/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1974 году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поступил в учебно-авиационный центр ДОСААФ  города Новосибирска.</a:t>
            </a:r>
          </a:p>
          <a:p>
            <a:pPr algn="ctr"/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1976 году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прошёл учебные сборы офицеров запаса был зачислен на военную службу в Советскую армию, служил в вертолётной  части Дальневосточного военного округа (аэродром Магдагачи, Амурская область). 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14948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Юрий  Михайлович Наумов</a:t>
            </a:r>
            <a:r>
              <a:rPr lang="ru-RU" sz="4000" b="1" dirty="0" smtClean="0"/>
              <a:t> </a:t>
            </a:r>
            <a:r>
              <a:rPr lang="ru-RU" sz="4000" dirty="0" smtClean="0"/>
              <a:t>  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30.01.1956– 09.09.1999</a:t>
            </a:r>
            <a:b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88640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0" y="116632"/>
            <a:ext cx="1561356" cy="1488493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Прямоугольник 6"/>
          <p:cNvSpPr/>
          <p:nvPr/>
        </p:nvSpPr>
        <p:spPr>
          <a:xfrm>
            <a:off x="323528" y="1556792"/>
            <a:ext cx="8820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latin typeface="Bookman Old Style" pitchFamily="18" charset="0"/>
            </a:endParaRPr>
          </a:p>
        </p:txBody>
      </p:sp>
      <p:sp>
        <p:nvSpPr>
          <p:cNvPr id="1026" name="AutoShape 2" descr="Герой Российской Федерации Наумов Юрий Михайлович :: Герои стра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G:\памяти красноярцы афганистан\Naumov_Yu_M.jpg"/>
          <p:cNvPicPr>
            <a:picLocks noChangeAspect="1" noChangeArrowheads="1"/>
          </p:cNvPicPr>
          <p:nvPr/>
        </p:nvPicPr>
        <p:blipFill>
          <a:blip r:embed="rId5" cstate="print">
            <a:lum contrast="20000"/>
          </a:blip>
          <a:srcRect/>
          <a:stretch>
            <a:fillRect/>
          </a:stretch>
        </p:blipFill>
        <p:spPr bwMode="auto">
          <a:xfrm>
            <a:off x="251520" y="1628800"/>
            <a:ext cx="2162175" cy="32385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Прямоугольник 10"/>
          <p:cNvSpPr/>
          <p:nvPr/>
        </p:nvSpPr>
        <p:spPr>
          <a:xfrm>
            <a:off x="2627784" y="1628800"/>
            <a:ext cx="617443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Участвовал в боевых действиях Афганской войны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 в составе ограниченного контингента советских войск в Афганистане с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1981 по 1982 и с 1985 по 1987 годы.</a:t>
            </a:r>
          </a:p>
          <a:p>
            <a:pPr algn="ctr"/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Там совершил более 1200 боевых вылетов.</a:t>
            </a:r>
          </a:p>
          <a:p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конце 1980-х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годов направлен на службу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 Группу советских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войск в Германии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. </a:t>
            </a:r>
          </a:p>
          <a:p>
            <a:pPr algn="ctr"/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 1993 года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проходил службу в 487-м отдельном вертолётном полку 4-й воздушной армии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 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Северо-Кавказского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военного округа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 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(аэродром Будённовск)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1994 году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 экстерном окончил 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Сызранское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высшее военное авиационное училище лётчиков.</a:t>
            </a:r>
          </a:p>
          <a:p>
            <a:pPr algn="ctr"/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 декабря 1994 года Ю. М. Наумов принимал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участие в наведении конституционного порядка 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на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территории Чеченской Республики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14948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Юрий  Михайлович Наумов</a:t>
            </a:r>
            <a:r>
              <a:rPr lang="ru-RU" sz="4000" b="1" dirty="0" smtClean="0"/>
              <a:t> </a:t>
            </a:r>
            <a:r>
              <a:rPr lang="ru-RU" sz="4000" dirty="0" smtClean="0"/>
              <a:t>  </a:t>
            </a: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30.01.1956– 09.09.1999</a:t>
            </a:r>
            <a:br>
              <a:rPr lang="ru-RU" sz="2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88640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Светлана\Desktop\памяти красноярцы афганистан\geroyi_RF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0" y="116632"/>
            <a:ext cx="1561356" cy="1488493"/>
          </a:xfrm>
          <a:prstGeom prst="rect">
            <a:avLst/>
          </a:prstGeom>
          <a:noFill/>
        </p:spPr>
      </p:pic>
      <p:pic>
        <p:nvPicPr>
          <p:cNvPr id="8" name="Picture 2" descr="C:\Users\Светлана\Desktop\памяти красноярцы афганистан\gerb-0c40b990d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7524328" y="260648"/>
            <a:ext cx="1368152" cy="9102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Прямоугольник 6"/>
          <p:cNvSpPr/>
          <p:nvPr/>
        </p:nvSpPr>
        <p:spPr>
          <a:xfrm>
            <a:off x="323528" y="1556792"/>
            <a:ext cx="8820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latin typeface="Bookman Old Style" pitchFamily="18" charset="0"/>
            </a:endParaRPr>
          </a:p>
        </p:txBody>
      </p:sp>
      <p:sp>
        <p:nvSpPr>
          <p:cNvPr id="1026" name="AutoShape 2" descr="Герой Российской Федерации Наумов Юрий Михайлович :: Герои стра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G:\памяти красноярцы афганистан\Naumov_Yu_M.jpg"/>
          <p:cNvPicPr>
            <a:picLocks noChangeAspect="1" noChangeArrowheads="1"/>
          </p:cNvPicPr>
          <p:nvPr/>
        </p:nvPicPr>
        <p:blipFill>
          <a:blip r:embed="rId5" cstate="print">
            <a:lum contrast="20000"/>
          </a:blip>
          <a:srcRect/>
          <a:stretch>
            <a:fillRect/>
          </a:stretch>
        </p:blipFill>
        <p:spPr bwMode="auto">
          <a:xfrm>
            <a:off x="251520" y="1628800"/>
            <a:ext cx="2162175" cy="32385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3" name="Прямоугольник 12"/>
          <p:cNvSpPr/>
          <p:nvPr/>
        </p:nvSpPr>
        <p:spPr>
          <a:xfrm>
            <a:off x="2771800" y="1196752"/>
            <a:ext cx="43897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</a:rPr>
              <a:t>Подвиг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483768" y="1772816"/>
            <a:ext cx="64807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период с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9 по 18 января 1996 года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 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подполковник Ю. М. Наумов,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составе ударной группы вертолётов «Ми-24»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участвовал в 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операции по блокированию 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и уничтожению  банды С.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Радуева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 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населённых пунктах Кизляр, 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Первомайское Республики Дагестан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.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Огнём боевых вертолётов были уничтожены блокпост боевиков, бронетранспортёр, зенитная установка, штаб и узел связи террористов, четыре автомобиля с боеприпасами, большое количество живой силы противника.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5013176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Bookman Old Style" pitchFamily="18" charset="0"/>
              </a:rPr>
              <a:t>Указом Президента Российской Федерации № 220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Bookman Old Style" pitchFamily="18" charset="0"/>
              </a:rPr>
              <a:t> от 12 марта 1997 года подполковнику Наумову Юрию Михайловичу за мужество и героизм, проявленные в ходе операции по наведению конституционного порядка в Чеченской Республике, присвоено звание Героя Российской Федерации с вручением 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Bookman Old Style" pitchFamily="18" charset="0"/>
              </a:rPr>
              <a:t>медали «Золотая Звезда».</a:t>
            </a:r>
            <a:endParaRPr lang="ru-RU" sz="1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1456</Words>
  <Application>Microsoft Office PowerPoint</Application>
  <PresentationFormat>Экран (4:3)</PresentationFormat>
  <Paragraphs>353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Arial</vt:lpstr>
      <vt:lpstr>Bookman Old Style</vt:lpstr>
      <vt:lpstr>Calibri</vt:lpstr>
      <vt:lpstr>Helvetica</vt:lpstr>
      <vt:lpstr>Times New Roman</vt:lpstr>
      <vt:lpstr>Тема Office</vt:lpstr>
      <vt:lpstr>КНИГА ПАМЯТИ Красноярцы – Герои России</vt:lpstr>
      <vt:lpstr>Юрий Иванович  Митиков   20.02.1941 – 24.02.2013   </vt:lpstr>
      <vt:lpstr>Юрий Иванович  Митиков   20.02.1941 – 24.02.2013   </vt:lpstr>
      <vt:lpstr>Юрий Иванович  Митиков   20.02.1941 – 24.02.2013   </vt:lpstr>
      <vt:lpstr>Юрий Иванович  Митиков   20.02.1941 – 24.02.2013   </vt:lpstr>
      <vt:lpstr>Юрий  Михайлович Наумов    30.01.1956– 09.09.1999   </vt:lpstr>
      <vt:lpstr>Юрий  Михайлович Наумов    30.01.1956– 09.09.1999   </vt:lpstr>
      <vt:lpstr>Юрий  Михайлович Наумов    30.01.1956– 09.09.1999   </vt:lpstr>
      <vt:lpstr>Юрий  Михайлович Наумов    30.01.1956– 09.09.1999   </vt:lpstr>
      <vt:lpstr>Юрий  Михайлович Наумов    30.01.1956– 09.09.1999   </vt:lpstr>
      <vt:lpstr>Юрий  Михайлович Наумов    30.01.1956– 09.09.1999   </vt:lpstr>
      <vt:lpstr> Владимир Владимирович Юрченко 07.09.1959  </vt:lpstr>
      <vt:lpstr>Владимир Владимирович Юрченко 07.09.1959 </vt:lpstr>
      <vt:lpstr>Владимир Владимирович Юрченко   07.09.1959   </vt:lpstr>
      <vt:lpstr>Владимир Владимирович Юрченко   07.09.1959   </vt:lpstr>
      <vt:lpstr>Олег Анатольевич Тибекин 1.08.1972-16.12.1999 </vt:lpstr>
      <vt:lpstr>Олег Анатольевич Тибекин 1.08.1972-16.12.1999 </vt:lpstr>
      <vt:lpstr>Олег Анатольевич Тибекин 1.08.1972-16.12.1999 </vt:lpstr>
      <vt:lpstr>Олег Анатольевич Тибекин 1.08.1972-16.12.1999 </vt:lpstr>
      <vt:lpstr>Владимир Валерьевич Боровиков 02.02.1973-18.02.1995</vt:lpstr>
      <vt:lpstr>Владимир Валерьевич Боровиков 02.02.1973-18.02.1995 </vt:lpstr>
      <vt:lpstr>Владимир Валерьевич   Боровиков 02.02.1973-18.02.1995 </vt:lpstr>
      <vt:lpstr>  Андрей Николаевич  Захарчук   22.07.1974 – 26.05.1995   </vt:lpstr>
      <vt:lpstr>Андрей Николаевич Захарчук   22.07.1974 – 26.05.1995  </vt:lpstr>
      <vt:lpstr>Андрей Николаевич Захарчук   22.07.1974 – 26.05.1995  </vt:lpstr>
      <vt:lpstr>Иван Алексеевич   Кропочев 26.09.80 – 09.01.2000   </vt:lpstr>
      <vt:lpstr>Иван Алексеевич   Кропочев 26.09.80 – 09.01.2000 ПОДВИГ    </vt:lpstr>
      <vt:lpstr>Иван Алексеевич   Кропочев 26.09.80 – 09.01.2000   </vt:lpstr>
      <vt:lpstr>Иван Алексеевич   Кропочев 26.09.80 – 09.01.2000   </vt:lpstr>
      <vt:lpstr>Иван Алексеевич   Кропочев 26.09.80 – 09.01.2000             </vt:lpstr>
      <vt:lpstr>ПОМНИМ  ГОРДИМСЯ</vt:lpstr>
    </vt:vector>
  </TitlesOfParts>
  <Company>ДКИОР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Учитель</cp:lastModifiedBy>
  <cp:revision>165</cp:revision>
  <dcterms:created xsi:type="dcterms:W3CDTF">2022-02-02T18:06:42Z</dcterms:created>
  <dcterms:modified xsi:type="dcterms:W3CDTF">2022-02-26T13:35:01Z</dcterms:modified>
</cp:coreProperties>
</file>